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31" r:id="rId3"/>
    <p:sldId id="634" r:id="rId4"/>
    <p:sldId id="633" r:id="rId5"/>
    <p:sldId id="258" r:id="rId6"/>
    <p:sldId id="259" r:id="rId7"/>
    <p:sldId id="281" r:id="rId8"/>
    <p:sldId id="284" r:id="rId9"/>
    <p:sldId id="290" r:id="rId10"/>
    <p:sldId id="623" r:id="rId11"/>
    <p:sldId id="288" r:id="rId12"/>
    <p:sldId id="289" r:id="rId13"/>
    <p:sldId id="624" r:id="rId14"/>
    <p:sldId id="626" r:id="rId15"/>
    <p:sldId id="622" r:id="rId16"/>
    <p:sldId id="645" r:id="rId17"/>
    <p:sldId id="619" r:id="rId18"/>
    <p:sldId id="292" r:id="rId19"/>
    <p:sldId id="628" r:id="rId20"/>
    <p:sldId id="627" r:id="rId21"/>
    <p:sldId id="294" r:id="rId22"/>
    <p:sldId id="269" r:id="rId23"/>
    <p:sldId id="601" r:id="rId24"/>
    <p:sldId id="599" r:id="rId25"/>
    <p:sldId id="603" r:id="rId26"/>
    <p:sldId id="600" r:id="rId27"/>
    <p:sldId id="604" r:id="rId28"/>
    <p:sldId id="646" r:id="rId29"/>
    <p:sldId id="648" r:id="rId30"/>
    <p:sldId id="647" r:id="rId31"/>
    <p:sldId id="615" r:id="rId32"/>
    <p:sldId id="605" r:id="rId33"/>
    <p:sldId id="614" r:id="rId34"/>
    <p:sldId id="607" r:id="rId35"/>
    <p:sldId id="608" r:id="rId36"/>
    <p:sldId id="268" r:id="rId37"/>
    <p:sldId id="613" r:id="rId38"/>
    <p:sldId id="612" r:id="rId39"/>
    <p:sldId id="617" r:id="rId40"/>
    <p:sldId id="621" r:id="rId41"/>
    <p:sldId id="261" r:id="rId42"/>
    <p:sldId id="590" r:id="rId43"/>
    <p:sldId id="638" r:id="rId44"/>
    <p:sldId id="635" r:id="rId45"/>
    <p:sldId id="636" r:id="rId46"/>
    <p:sldId id="637" r:id="rId47"/>
    <p:sldId id="639" r:id="rId48"/>
    <p:sldId id="640" r:id="rId49"/>
    <p:sldId id="641" r:id="rId50"/>
    <p:sldId id="642" r:id="rId51"/>
    <p:sldId id="643" r:id="rId52"/>
    <p:sldId id="644" r:id="rId53"/>
    <p:sldId id="279" r:id="rId54"/>
    <p:sldId id="271" r:id="rId55"/>
    <p:sldId id="629" r:id="rId56"/>
    <p:sldId id="287" r:id="rId57"/>
    <p:sldId id="61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intro" id="{4FBA9BFA-2F12-42A4-B792-1FD34EA3DADB}">
          <p14:sldIdLst>
            <p14:sldId id="256"/>
            <p14:sldId id="631"/>
            <p14:sldId id="634"/>
            <p14:sldId id="633"/>
          </p14:sldIdLst>
        </p14:section>
        <p14:section name="Soft Forks" id="{82E0D0C1-5582-4CFF-A285-5A85ADCA1892}">
          <p14:sldIdLst>
            <p14:sldId id="258"/>
            <p14:sldId id="259"/>
            <p14:sldId id="281"/>
            <p14:sldId id="284"/>
            <p14:sldId id="290"/>
            <p14:sldId id="623"/>
            <p14:sldId id="288"/>
            <p14:sldId id="289"/>
            <p14:sldId id="624"/>
            <p14:sldId id="626"/>
            <p14:sldId id="622"/>
            <p14:sldId id="645"/>
          </p14:sldIdLst>
        </p14:section>
        <p14:section name="Governance" id="{8BF55A62-244D-443D-AC8F-ABE3E96F20BA}">
          <p14:sldIdLst>
            <p14:sldId id="619"/>
            <p14:sldId id="292"/>
            <p14:sldId id="628"/>
            <p14:sldId id="627"/>
            <p14:sldId id="294"/>
            <p14:sldId id="269"/>
            <p14:sldId id="601"/>
            <p14:sldId id="599"/>
            <p14:sldId id="603"/>
            <p14:sldId id="600"/>
            <p14:sldId id="604"/>
            <p14:sldId id="646"/>
          </p14:sldIdLst>
        </p14:section>
        <p14:section name="The Table" id="{149B34A3-EF91-4B3E-AFC0-341716EE31C2}">
          <p14:sldIdLst>
            <p14:sldId id="648"/>
            <p14:sldId id="647"/>
            <p14:sldId id="615"/>
            <p14:sldId id="605"/>
            <p14:sldId id="614"/>
            <p14:sldId id="607"/>
            <p14:sldId id="608"/>
            <p14:sldId id="268"/>
            <p14:sldId id="613"/>
            <p14:sldId id="612"/>
            <p14:sldId id="617"/>
          </p14:sldIdLst>
        </p14:section>
        <p14:section name="Culture" id="{61207EF0-A2FE-40B7-9E34-01F0CC9A7802}">
          <p14:sldIdLst>
            <p14:sldId id="621"/>
            <p14:sldId id="261"/>
            <p14:sldId id="590"/>
            <p14:sldId id="638"/>
          </p14:sldIdLst>
        </p14:section>
        <p14:section name="CUSF" id="{9F4328F8-CBC3-4D7E-B6A6-6303E204308F}">
          <p14:sldIdLst>
            <p14:sldId id="635"/>
            <p14:sldId id="636"/>
            <p14:sldId id="637"/>
            <p14:sldId id="639"/>
            <p14:sldId id="640"/>
            <p14:sldId id="641"/>
            <p14:sldId id="642"/>
            <p14:sldId id="643"/>
            <p14:sldId id="644"/>
          </p14:sldIdLst>
        </p14:section>
        <p14:section name="Outro" id="{978C792D-DC9C-4D7B-B52D-551517D3AACB}">
          <p14:sldIdLst>
            <p14:sldId id="279"/>
          </p14:sldIdLst>
        </p14:section>
        <p14:section name="Extra" id="{A00D8BA7-55BD-4C71-BF6F-24A5F6292869}">
          <p14:sldIdLst>
            <p14:sldId id="271"/>
            <p14:sldId id="629"/>
            <p14:sldId id="287"/>
            <p14:sldId id="6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03718"/>
    <a:srgbClr val="F612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03" autoAdjust="0"/>
    <p:restoredTop sz="86385" autoAdjust="0"/>
  </p:normalViewPr>
  <p:slideViewPr>
    <p:cSldViewPr snapToGrid="0">
      <p:cViewPr>
        <p:scale>
          <a:sx n="50" d="100"/>
          <a:sy n="50" d="100"/>
        </p:scale>
        <p:origin x="-186" y="546"/>
      </p:cViewPr>
      <p:guideLst/>
    </p:cSldViewPr>
  </p:slideViewPr>
  <p:outlineViewPr>
    <p:cViewPr>
      <p:scale>
        <a:sx n="33" d="100"/>
        <a:sy n="33" d="100"/>
      </p:scale>
      <p:origin x="0" y="-22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456C-B80A-DB9B-478D-2AADB8B2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CB90D-55C7-95F6-18AD-D458A14EB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E1DA5-3FD3-945A-0A47-7700BFD8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E6390-E3F2-E283-09A9-CB51AB9C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A1B19-79BD-4BF0-1165-692DC6CA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3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7E3D7-CE82-92CB-9C64-A057B085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77294-0480-B867-09BA-843B87DB8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6DFAE-8E34-C470-0B49-457F80E2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EE83D-2BDC-FD79-B7EC-4439998E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E575F-5A77-12FE-44ED-7829EF6A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3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E8996B-39D2-C931-D9F5-504121A82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9BC8E-FE3E-144D-9B13-236B13921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E20D5-7BB2-4584-1997-8D109728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95A41-1B46-C8DE-C264-B3AB414E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2E6CF-8FAA-369D-0515-74986AB0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F6D67-73CA-F322-EEA5-34856906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9A6A2-91B3-C171-7F91-460D237DA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AAEE0-564F-8CCF-3BA7-F2EF215E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CF07-CAB6-4EF6-49A8-5FCE12E1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E77FA-D3CC-755D-A5ED-29BD0853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8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0558-12DA-1279-19A3-DA3B3600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A5669-CC5C-DA1A-88C9-F21C4EF0E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FEA05-F58E-91DD-BE94-C92D35FBD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4C2CF-13DF-FCD3-A75E-2A7CCBE8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CA8-66A4-258C-0D31-DB361E03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6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2882C-6443-78CB-96B4-BBDCB719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99924-51D3-E56D-F12F-66FC51E68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A5944-47DB-84E7-9DC5-7FE551F38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9CADE-783F-42EE-3508-F2E3EF8A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053FE-B5B2-71C9-F099-6B4A9626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60EFD-5007-96A1-EAD5-89ECEFE1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8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51FC-855C-10DB-F2A9-B2E3B20A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9ADE3-18C0-3843-FDB0-812CAB39D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D14FF-12EB-BDB5-BEBA-3C8CFEE6B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8B33D-F236-0B8D-A718-4126C3599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F2009-5887-FB34-07F7-A4EBD7D21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088815-7185-5845-4D3F-C0B75575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62CBEE-4C1C-172A-EF3D-014BEA10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42488-B27F-482D-9713-B3840369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4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65B5-C3EE-E741-2152-80B9D622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BE2E5-B372-3EAD-2411-21A52CC4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F2B8A-2335-F432-68A9-14089E29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91506-A118-5011-69AE-EFCB1241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3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889F2-D466-F724-54FB-F7118E87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B214A-F67A-9361-62E0-7DDF0AEE7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3A927-9E7D-9599-860C-EB126E99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2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EC4D-7819-54D2-5B43-A64972B9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F89E6-E97B-88E3-13BC-7E640DA5A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3A871-EFDA-E64A-7698-1D87E82A6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568A5-4BD0-9D18-BC0A-86A1981C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31574-6FC1-D551-0444-49A51F1B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D206B-C1FC-4685-FB33-6CAD8F9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1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7482-596D-005B-412F-FC6C6139B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C4D62-A6F6-D958-5207-69AF02853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9D167-1607-8637-4B8F-D89453533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BED2C-D80B-A3B9-3796-9D425AD0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F2851-8310-A3A4-1EDE-5179C96F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A6F26-7675-EA6A-464D-8DC2F2D5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2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D2EE61-E550-2A48-1F5A-8036A13E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4DF62-364F-EFF7-1799-C6A6BCA7E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EAA37-1485-1967-A513-2052C071F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B4FCB-7D61-4A09-BB4F-B9927AEA298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26EEE-31A6-4705-93F0-D73F57AC2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BF344-9266-2FB9-C427-540C8C021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2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bip300cusf.com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58211B-A4E1-30C2-09F3-124E2F987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824" y="66675"/>
            <a:ext cx="11915776" cy="6736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237719-65A3-299B-E230-28FF28977AD3}"/>
              </a:ext>
            </a:extLst>
          </p:cNvPr>
          <p:cNvSpPr/>
          <p:nvPr/>
        </p:nvSpPr>
        <p:spPr>
          <a:xfrm>
            <a:off x="85724" y="66675"/>
            <a:ext cx="11944352" cy="6724650"/>
          </a:xfrm>
          <a:prstGeom prst="rect">
            <a:avLst/>
          </a:prstGeom>
          <a:solidFill>
            <a:srgbClr val="FFFFFF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1A0A5-22AD-AD56-9C96-501A99670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389" y="0"/>
            <a:ext cx="11133220" cy="3946357"/>
          </a:xfrm>
        </p:spPr>
        <p:txBody>
          <a:bodyPr anchor="ctr">
            <a:normAutofit/>
          </a:bodyPr>
          <a:lstStyle/>
          <a:p>
            <a:r>
              <a:rPr lang="en-US" sz="8800" dirty="0"/>
              <a:t>Bitcoin Changes – Soft Fork History and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188D8-2262-D2AA-BD96-8171B79B4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2337" y="4013032"/>
            <a:ext cx="3627323" cy="2141849"/>
          </a:xfrm>
          <a:solidFill>
            <a:srgbClr val="FFFFFF">
              <a:alpha val="25098"/>
            </a:srgbClr>
          </a:solidFill>
        </p:spPr>
        <p:txBody>
          <a:bodyPr>
            <a:normAutofit lnSpcReduction="10000"/>
          </a:bodyPr>
          <a:lstStyle/>
          <a:p>
            <a:r>
              <a:rPr lang="en-US" sz="3600" b="1" dirty="0" err="1"/>
              <a:t>TabConf</a:t>
            </a:r>
            <a:r>
              <a:rPr lang="en-US" sz="3600" b="1" dirty="0"/>
              <a:t> 2024</a:t>
            </a:r>
          </a:p>
          <a:p>
            <a:r>
              <a:rPr lang="en-US" sz="3600" dirty="0"/>
              <a:t>Oct 25, 2024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Paul Sztorc</a:t>
            </a:r>
          </a:p>
        </p:txBody>
      </p:sp>
    </p:spTree>
    <p:extLst>
      <p:ext uri="{BB962C8B-B14F-4D97-AF65-F5344CB8AC3E}">
        <p14:creationId xmlns:p14="http://schemas.microsoft.com/office/powerpoint/2010/main" val="27393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CC14-5F1B-AF49-BBCA-327671F8E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6425E8-FA94-5BB9-9C3D-78793A712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83" y="72982"/>
            <a:ext cx="9503633" cy="6785018"/>
          </a:xfrm>
        </p:spPr>
      </p:pic>
    </p:spTree>
    <p:extLst>
      <p:ext uri="{BB962C8B-B14F-4D97-AF65-F5344CB8AC3E}">
        <p14:creationId xmlns:p14="http://schemas.microsoft.com/office/powerpoint/2010/main" val="401449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CD9D8-B556-7719-CFE8-754E6374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</a:t>
            </a:r>
            <a:r>
              <a:rPr lang="en-US" baseline="0" dirty="0"/>
              <a:t> 2012 Definitions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93714-4154-21CC-4627-165289C89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2A90D-0846-534A-6B00-6273A9FA9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52412"/>
            <a:ext cx="11677650" cy="63531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1767A40-6450-0670-331A-DE2F1E477CFF}"/>
              </a:ext>
            </a:extLst>
          </p:cNvPr>
          <p:cNvSpPr txBox="1">
            <a:spLocks/>
          </p:cNvSpPr>
          <p:nvPr/>
        </p:nvSpPr>
        <p:spPr>
          <a:xfrm>
            <a:off x="4836160" y="365125"/>
            <a:ext cx="6517640" cy="13255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Nov 2012 – Definitions</a:t>
            </a:r>
          </a:p>
        </p:txBody>
      </p:sp>
    </p:spTree>
    <p:extLst>
      <p:ext uri="{BB962C8B-B14F-4D97-AF65-F5344CB8AC3E}">
        <p14:creationId xmlns:p14="http://schemas.microsoft.com/office/powerpoint/2010/main" val="176397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DF18-715D-ADF7-81F5-F26FC3B1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160" y="365125"/>
            <a:ext cx="6517640" cy="1325563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Nov 2012 – Definitions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4F3FF5-34AC-265A-800A-A3A8F24F4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" y="772023"/>
            <a:ext cx="4276725" cy="1419225"/>
          </a:xfr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699654-07ED-96D5-5CEE-1763E36E8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7" r="1583"/>
          <a:stretch/>
        </p:blipFill>
        <p:spPr>
          <a:xfrm>
            <a:off x="111760" y="3469328"/>
            <a:ext cx="11765280" cy="18507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A9EE97-5B99-7EE0-64FA-A208745E7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" y="5504041"/>
            <a:ext cx="11816080" cy="1095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DCF61F-4D6F-BEAA-5F47-C8AFF152D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" y="2335535"/>
            <a:ext cx="11765280" cy="1002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371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DBB2-A3A4-4343-3425-E6781AE8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13" y="1040986"/>
            <a:ext cx="3567545" cy="4008092"/>
          </a:xfrm>
        </p:spPr>
        <p:txBody>
          <a:bodyPr>
            <a:normAutofit/>
          </a:bodyPr>
          <a:lstStyle/>
          <a:p>
            <a:r>
              <a:rPr lang="en-US" dirty="0"/>
              <a:t>Even Adam Back and Luke </a:t>
            </a:r>
            <a:r>
              <a:rPr lang="en-US" dirty="0" err="1"/>
              <a:t>Dashjr</a:t>
            </a:r>
            <a:r>
              <a:rPr lang="en-US" dirty="0"/>
              <a:t> Disagree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FD98AC-F6D0-A81F-C8B4-751EF5B42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62" y="188995"/>
            <a:ext cx="6948055" cy="6480010"/>
          </a:xfrm>
        </p:spPr>
      </p:pic>
    </p:spTree>
    <p:extLst>
      <p:ext uri="{BB962C8B-B14F-4D97-AF65-F5344CB8AC3E}">
        <p14:creationId xmlns:p14="http://schemas.microsoft.com/office/powerpoint/2010/main" val="32687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DF18-715D-ADF7-81F5-F26FC3B1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160" y="365125"/>
            <a:ext cx="6517640" cy="1325563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Nov 2012 – Definitions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4F3FF5-34AC-265A-800A-A3A8F24F4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" y="772023"/>
            <a:ext cx="4276725" cy="1419225"/>
          </a:xfr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699654-07ED-96D5-5CEE-1763E36E8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7" r="1583"/>
          <a:stretch/>
        </p:blipFill>
        <p:spPr>
          <a:xfrm>
            <a:off x="111760" y="3469328"/>
            <a:ext cx="11765280" cy="18507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A9EE97-5B99-7EE0-64FA-A208745E7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" y="5504041"/>
            <a:ext cx="11816080" cy="1095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DCF61F-4D6F-BEAA-5F47-C8AFF152D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" y="2335535"/>
            <a:ext cx="11765280" cy="1002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5496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5264-A406-A679-7337-FCC1F0DC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Logic (historic)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25B00-C788-2B3C-A15A-6A499C93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630599"/>
          </a:xfrm>
        </p:spPr>
        <p:txBody>
          <a:bodyPr/>
          <a:lstStyle/>
          <a:p>
            <a:r>
              <a:rPr lang="en-US" dirty="0"/>
              <a:t>A soft fork “will resolve itself”.</a:t>
            </a:r>
          </a:p>
          <a:p>
            <a:pPr lvl="1"/>
            <a:r>
              <a:rPr lang="en-US" dirty="0"/>
              <a:t>It will either collapse in the “use the new feature” direction, or...</a:t>
            </a:r>
          </a:p>
          <a:p>
            <a:pPr lvl="1"/>
            <a:r>
              <a:rPr lang="en-US" dirty="0"/>
              <a:t>... it will collapse in the “new feature is broken” direction.</a:t>
            </a:r>
          </a:p>
          <a:p>
            <a:r>
              <a:rPr lang="en-US" dirty="0"/>
              <a:t>If &gt;50% hashrate upgrades to support a feature, then the fork will </a:t>
            </a:r>
            <a:r>
              <a:rPr lang="en-US" i="1" u="sng" dirty="0"/>
              <a:t>always</a:t>
            </a:r>
            <a:r>
              <a:rPr lang="en-US" dirty="0"/>
              <a:t> resolve in the direction that </a:t>
            </a:r>
            <a:r>
              <a:rPr lang="en-US" i="1" u="sng" dirty="0"/>
              <a:t>supports</a:t>
            </a:r>
            <a:r>
              <a:rPr lang="en-US" dirty="0"/>
              <a:t> the feature.</a:t>
            </a:r>
          </a:p>
          <a:p>
            <a:pPr lvl="1"/>
            <a:r>
              <a:rPr lang="en-US" dirty="0"/>
              <a:t>Rebel-blocks are always orphaned (it is as if they arrived too late).</a:t>
            </a:r>
          </a:p>
          <a:p>
            <a:pPr lvl="1"/>
            <a:r>
              <a:rPr lang="en-US" dirty="0"/>
              <a:t>Thus, a feature goes from being 0% safe, to 100% safe, on a defined date.</a:t>
            </a:r>
          </a:p>
          <a:p>
            <a:pPr lvl="1"/>
            <a:r>
              <a:rPr lang="en-US" dirty="0"/>
              <a:t>With hashrate-signaling, everyone can learn the exact date that the feature activates.</a:t>
            </a:r>
          </a:p>
          <a:p>
            <a:r>
              <a:rPr lang="en-US" dirty="0"/>
              <a:t>Very useful!</a:t>
            </a:r>
          </a:p>
          <a:p>
            <a:pPr lvl="1"/>
            <a:r>
              <a:rPr lang="en-US" dirty="0"/>
              <a:t>…paired with “blank” anyone-can-spend OP NOP</a:t>
            </a:r>
          </a:p>
        </p:txBody>
      </p:sp>
    </p:spTree>
    <p:extLst>
      <p:ext uri="{BB962C8B-B14F-4D97-AF65-F5344CB8AC3E}">
        <p14:creationId xmlns:p14="http://schemas.microsoft.com/office/powerpoint/2010/main" val="584665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C5578-575B-B69A-EA1A-573206BC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96" y="325370"/>
            <a:ext cx="10515600" cy="483014"/>
          </a:xfrm>
        </p:spPr>
        <p:txBody>
          <a:bodyPr>
            <a:normAutofit fontScale="90000"/>
          </a:bodyPr>
          <a:lstStyle/>
          <a:p>
            <a:r>
              <a:rPr lang="en-US" dirty="0"/>
              <a:t>A concise soft fork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5C675-CA5C-D9A9-469C-AB3860224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BEACA-F417-C28C-184F-9C94849AE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06" y="855629"/>
            <a:ext cx="11064468" cy="562485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78DA21-7B47-775D-1BF6-AED690C40D2C}"/>
              </a:ext>
            </a:extLst>
          </p:cNvPr>
          <p:cNvSpPr txBox="1">
            <a:spLocks/>
          </p:cNvSpPr>
          <p:nvPr/>
        </p:nvSpPr>
        <p:spPr>
          <a:xfrm>
            <a:off x="7486650" y="6343651"/>
            <a:ext cx="4591050" cy="436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Default behavior = </a:t>
            </a:r>
            <a:r>
              <a:rPr lang="en-US" i="1" u="sng" dirty="0"/>
              <a:t>allow the txn</a:t>
            </a:r>
          </a:p>
        </p:txBody>
      </p:sp>
    </p:spTree>
    <p:extLst>
      <p:ext uri="{BB962C8B-B14F-4D97-AF65-F5344CB8AC3E}">
        <p14:creationId xmlns:p14="http://schemas.microsoft.com/office/powerpoint/2010/main" val="2652003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199B-5FBC-68B6-D44E-3E30BD1D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167"/>
            <a:ext cx="10515600" cy="5185443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Soft Forks and Protocol Governance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D2E6EC-BD34-78CE-DD1A-19FF322F3F8B}"/>
              </a:ext>
            </a:extLst>
          </p:cNvPr>
          <p:cNvSpPr txBox="1">
            <a:spLocks/>
          </p:cNvSpPr>
          <p:nvPr/>
        </p:nvSpPr>
        <p:spPr>
          <a:xfrm>
            <a:off x="3840079" y="4461232"/>
            <a:ext cx="4511842" cy="166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Part 2 of 4</a:t>
            </a:r>
          </a:p>
        </p:txBody>
      </p:sp>
    </p:spTree>
    <p:extLst>
      <p:ext uri="{BB962C8B-B14F-4D97-AF65-F5344CB8AC3E}">
        <p14:creationId xmlns:p14="http://schemas.microsoft.com/office/powerpoint/2010/main" val="3544393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50F8-1914-97B9-3B73-7FC22E88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246973"/>
            <a:ext cx="10515600" cy="1325563"/>
          </a:xfrm>
        </p:spPr>
        <p:txBody>
          <a:bodyPr/>
          <a:lstStyle/>
          <a:p>
            <a:r>
              <a:rPr lang="en-US" dirty="0"/>
              <a:t>Governance – Definition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EA46F-568B-8995-353B-5B071BDC5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5" y="1406279"/>
            <a:ext cx="11497670" cy="39138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CFD8FA-530D-F83A-EB9A-650091430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93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50F8-1914-97B9-3B73-7FC22E88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246973"/>
            <a:ext cx="10515600" cy="1325563"/>
          </a:xfrm>
        </p:spPr>
        <p:txBody>
          <a:bodyPr/>
          <a:lstStyle/>
          <a:p>
            <a:r>
              <a:rPr lang="en-US" dirty="0"/>
              <a:t>Governance – 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2A249-1316-D5E4-7702-E0E9B9EF8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99" y="5474912"/>
            <a:ext cx="9436873" cy="1207756"/>
          </a:xfrm>
        </p:spPr>
        <p:txBody>
          <a:bodyPr>
            <a:normAutofit/>
          </a:bodyPr>
          <a:lstStyle/>
          <a:p>
            <a:r>
              <a:rPr lang="en-US" dirty="0"/>
              <a:t>Rejects P2P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EA46F-568B-8995-353B-5B071BDC5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5" y="1406279"/>
            <a:ext cx="11497670" cy="39138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163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1760-6C51-5851-F32C-E0A8E477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7312"/>
            <a:ext cx="4762500" cy="90898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5400" b="1" dirty="0"/>
              <a:t>Past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TabConf</a:t>
            </a:r>
            <a:r>
              <a:rPr lang="en-US" sz="5400" b="1" dirty="0"/>
              <a:t> Talks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9D05C8-B205-9E51-110C-4DE37504ED3E}"/>
              </a:ext>
            </a:extLst>
          </p:cNvPr>
          <p:cNvSpPr/>
          <p:nvPr/>
        </p:nvSpPr>
        <p:spPr>
          <a:xfrm>
            <a:off x="3983279" y="4308253"/>
            <a:ext cx="2903647" cy="76201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TabConf</a:t>
            </a:r>
            <a:r>
              <a:rPr lang="en-US" dirty="0"/>
              <a:t> 2021 - </a:t>
            </a:r>
            <a:r>
              <a:rPr lang="en-US" dirty="0">
                <a:solidFill>
                  <a:schemeClr val="tx1"/>
                </a:solidFill>
              </a:rPr>
              <a:t>Drivechain</a:t>
            </a:r>
            <a:endParaRPr lang="en-US" dirty="0"/>
          </a:p>
          <a:p>
            <a:pPr algn="ctr"/>
            <a:r>
              <a:rPr lang="en-US" dirty="0"/>
              <a:t>2023 - </a:t>
            </a:r>
            <a:r>
              <a:rPr lang="en-US" dirty="0">
                <a:solidFill>
                  <a:schemeClr val="tx1"/>
                </a:solidFill>
              </a:rPr>
              <a:t>Debate with Peter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E488F7-E571-F24C-2E66-F6D54673132C}"/>
              </a:ext>
            </a:extLst>
          </p:cNvPr>
          <p:cNvSpPr/>
          <p:nvPr/>
        </p:nvSpPr>
        <p:spPr>
          <a:xfrm>
            <a:off x="4186239" y="2786175"/>
            <a:ext cx="2362200" cy="83603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TabConf</a:t>
            </a:r>
            <a:r>
              <a:rPr lang="en-US" dirty="0"/>
              <a:t> 2019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“Sidechain leeching”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355AC-9886-0417-74A2-08AFC4EAD66A}"/>
              </a:ext>
            </a:extLst>
          </p:cNvPr>
          <p:cNvSpPr/>
          <p:nvPr/>
        </p:nvSpPr>
        <p:spPr>
          <a:xfrm>
            <a:off x="349250" y="2527884"/>
            <a:ext cx="2184400" cy="13138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May 2016 -</a:t>
            </a:r>
            <a:r>
              <a:rPr lang="en-US" sz="1600" dirty="0">
                <a:solidFill>
                  <a:schemeClr val="tx1"/>
                </a:solidFill>
              </a:rPr>
              <a:t>Sidechain Privatization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Jan 2017 - </a:t>
            </a:r>
            <a:r>
              <a:rPr lang="en-US" sz="1600" dirty="0">
                <a:solidFill>
                  <a:schemeClr val="tx1"/>
                </a:solidFill>
              </a:rPr>
              <a:t>Blind Merged Mining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CFC68F-3619-2A00-DD31-D554BB9E974E}"/>
              </a:ext>
            </a:extLst>
          </p:cNvPr>
          <p:cNvSpPr/>
          <p:nvPr/>
        </p:nvSpPr>
        <p:spPr>
          <a:xfrm>
            <a:off x="4185442" y="1083594"/>
            <a:ext cx="2143125" cy="1246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TabConf</a:t>
            </a:r>
            <a:r>
              <a:rPr lang="en-US" dirty="0"/>
              <a:t> 2018</a:t>
            </a:r>
            <a:br>
              <a:rPr lang="en-US" dirty="0"/>
            </a:br>
            <a:endParaRPr lang="en-US" dirty="0"/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Prediction Markets / Futarchy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E1A06F-4A6F-374F-BF60-FFBC1423BC8D}"/>
              </a:ext>
            </a:extLst>
          </p:cNvPr>
          <p:cNvSpPr/>
          <p:nvPr/>
        </p:nvSpPr>
        <p:spPr>
          <a:xfrm>
            <a:off x="544512" y="1093499"/>
            <a:ext cx="2082799" cy="1246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Dec 2013 - </a:t>
            </a:r>
            <a:r>
              <a:rPr lang="en-US" sz="1400" dirty="0" err="1">
                <a:solidFill>
                  <a:schemeClr val="tx1"/>
                </a:solidFill>
              </a:rPr>
              <a:t>Truthcoin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/>
              <a:t>July 2015 – </a:t>
            </a:r>
            <a:r>
              <a:rPr lang="en-US" sz="1400" dirty="0">
                <a:solidFill>
                  <a:schemeClr val="tx1"/>
                </a:solidFill>
              </a:rPr>
              <a:t>The Win-win Blocksize solution,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700" dirty="0">
                <a:solidFill>
                  <a:schemeClr val="tx1"/>
                </a:solidFill>
              </a:rPr>
              <a:t> </a:t>
            </a:r>
            <a:endParaRPr lang="en-US" sz="1400" dirty="0"/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Fork Futures via the Exchange</a:t>
            </a:r>
            <a:endParaRPr lang="en-US" sz="1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B4238B-C923-B5F4-3AC4-C61AFA497A88}"/>
              </a:ext>
            </a:extLst>
          </p:cNvPr>
          <p:cNvSpPr/>
          <p:nvPr/>
        </p:nvSpPr>
        <p:spPr>
          <a:xfrm>
            <a:off x="450850" y="5522220"/>
            <a:ext cx="2403476" cy="1149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 2016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>
                <a:solidFill>
                  <a:schemeClr val="tx1"/>
                </a:solidFill>
              </a:rPr>
              <a:t>“Better Fork Terminology”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“Against the Hard fork”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“Forks and Splits” (later)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1DB622-8441-6552-58E8-ACDDD84EB104}"/>
              </a:ext>
            </a:extLst>
          </p:cNvPr>
          <p:cNvSpPr/>
          <p:nvPr/>
        </p:nvSpPr>
        <p:spPr>
          <a:xfrm>
            <a:off x="3948322" y="5674500"/>
            <a:ext cx="1534466" cy="87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MIT Talk </a:t>
            </a:r>
            <a:br>
              <a:rPr lang="en-US" dirty="0"/>
            </a:br>
            <a:r>
              <a:rPr lang="en-US" dirty="0"/>
              <a:t>2023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Softforks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A38EB7-8122-CAB6-1CC3-BB9B6FAF5AE3}"/>
              </a:ext>
            </a:extLst>
          </p:cNvPr>
          <p:cNvSpPr/>
          <p:nvPr/>
        </p:nvSpPr>
        <p:spPr>
          <a:xfrm>
            <a:off x="6559999" y="5699193"/>
            <a:ext cx="1116719" cy="8243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CUSF</a:t>
            </a:r>
            <a:br>
              <a:rPr lang="en-US" dirty="0"/>
            </a:br>
            <a:r>
              <a:rPr lang="en-US" dirty="0"/>
              <a:t>2024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D181FB-862F-8436-D903-C10BA6FD17E9}"/>
              </a:ext>
            </a:extLst>
          </p:cNvPr>
          <p:cNvSpPr/>
          <p:nvPr/>
        </p:nvSpPr>
        <p:spPr>
          <a:xfrm>
            <a:off x="8023538" y="3969077"/>
            <a:ext cx="3016921" cy="127180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err="1"/>
              <a:t>Eigenlayer</a:t>
            </a:r>
            <a:r>
              <a:rPr lang="en-US" sz="1600" dirty="0"/>
              <a:t> ($100M a16z)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Planetary scale ($X00 B/yr)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zCash-privacy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Eternal competitiveness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…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3B8213C-740B-B0E6-A50F-F1FF3463D5E4}"/>
              </a:ext>
            </a:extLst>
          </p:cNvPr>
          <p:cNvSpPr/>
          <p:nvPr/>
        </p:nvSpPr>
        <p:spPr>
          <a:xfrm>
            <a:off x="7942574" y="2786175"/>
            <a:ext cx="3377307" cy="87804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“MEV” ($m/day)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Producer-Builder separation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16BEA3-E394-8C4B-B311-99A8D5C9BE4F}"/>
              </a:ext>
            </a:extLst>
          </p:cNvPr>
          <p:cNvSpPr/>
          <p:nvPr/>
        </p:nvSpPr>
        <p:spPr>
          <a:xfrm>
            <a:off x="7445286" y="510613"/>
            <a:ext cx="4340314" cy="103504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Augur/Gnosis (MM 2014/2015)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err="1"/>
              <a:t>Polymarket</a:t>
            </a:r>
            <a:r>
              <a:rPr lang="en-US" dirty="0"/>
              <a:t> (&gt;$1.5B  last month)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Solana (Meta-DAO), $75 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95FEBA1-F47D-11E8-22D7-753A84DD8849}"/>
              </a:ext>
            </a:extLst>
          </p:cNvPr>
          <p:cNvSpPr/>
          <p:nvPr/>
        </p:nvSpPr>
        <p:spPr>
          <a:xfrm>
            <a:off x="9153167" y="5666640"/>
            <a:ext cx="1272281" cy="87542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Today’s</a:t>
            </a:r>
            <a:br>
              <a:rPr lang="en-US" dirty="0"/>
            </a:br>
            <a:r>
              <a:rPr lang="en-US" dirty="0"/>
              <a:t>Talk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40E3B2-5FB9-57B3-02B1-A9677E9549AC}"/>
              </a:ext>
            </a:extLst>
          </p:cNvPr>
          <p:cNvSpPr/>
          <p:nvPr/>
        </p:nvSpPr>
        <p:spPr>
          <a:xfrm>
            <a:off x="7653181" y="1733052"/>
            <a:ext cx="3321050" cy="57834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"This is something that could entirely reshape human civilization," Proph3t said. "This could solve politics."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C31A69F-2EF6-569B-06C7-894B471C2E9D}"/>
              </a:ext>
            </a:extLst>
          </p:cNvPr>
          <p:cNvSpPr/>
          <p:nvPr/>
        </p:nvSpPr>
        <p:spPr>
          <a:xfrm>
            <a:off x="384174" y="4145016"/>
            <a:ext cx="2403476" cy="1027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Nov 2015 -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Drivechain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3E6DDE-B3EB-C5E1-70DD-6564C3590641}"/>
              </a:ext>
            </a:extLst>
          </p:cNvPr>
          <p:cNvCxnSpPr>
            <a:cxnSpLocks/>
          </p:cNvCxnSpPr>
          <p:nvPr/>
        </p:nvCxnSpPr>
        <p:spPr>
          <a:xfrm>
            <a:off x="404278" y="2414134"/>
            <a:ext cx="11443773" cy="57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6AD870-F342-5B04-7C87-B177A6A0A747}"/>
              </a:ext>
            </a:extLst>
          </p:cNvPr>
          <p:cNvCxnSpPr>
            <a:cxnSpLocks/>
          </p:cNvCxnSpPr>
          <p:nvPr/>
        </p:nvCxnSpPr>
        <p:spPr>
          <a:xfrm flipV="1">
            <a:off x="346075" y="3854322"/>
            <a:ext cx="11160125" cy="104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62EAF9-44B4-288D-C5FD-92224387A90E}"/>
              </a:ext>
            </a:extLst>
          </p:cNvPr>
          <p:cNvCxnSpPr>
            <a:cxnSpLocks/>
          </p:cNvCxnSpPr>
          <p:nvPr/>
        </p:nvCxnSpPr>
        <p:spPr>
          <a:xfrm>
            <a:off x="173865" y="5401424"/>
            <a:ext cx="11430760" cy="104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5F40BC7-7135-095B-C681-4A029BFE41FE}"/>
              </a:ext>
            </a:extLst>
          </p:cNvPr>
          <p:cNvSpPr/>
          <p:nvPr/>
        </p:nvSpPr>
        <p:spPr>
          <a:xfrm>
            <a:off x="2924363" y="1412541"/>
            <a:ext cx="964026" cy="399245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85E11A0-136C-76B4-85C7-222FF9DA5614}"/>
              </a:ext>
            </a:extLst>
          </p:cNvPr>
          <p:cNvSpPr/>
          <p:nvPr/>
        </p:nvSpPr>
        <p:spPr>
          <a:xfrm>
            <a:off x="6515934" y="1408732"/>
            <a:ext cx="741984" cy="399245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869B1D7B-8DBD-4AC3-CEF6-289E49C7416E}"/>
              </a:ext>
            </a:extLst>
          </p:cNvPr>
          <p:cNvSpPr/>
          <p:nvPr/>
        </p:nvSpPr>
        <p:spPr>
          <a:xfrm>
            <a:off x="2984296" y="2960151"/>
            <a:ext cx="964026" cy="399245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9ADB484-643F-6975-8180-94B9437E5A26}"/>
              </a:ext>
            </a:extLst>
          </p:cNvPr>
          <p:cNvSpPr/>
          <p:nvPr/>
        </p:nvSpPr>
        <p:spPr>
          <a:xfrm>
            <a:off x="6886926" y="3022598"/>
            <a:ext cx="741984" cy="399245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EC5457B-D899-8D27-94B8-AAC0C3FF3EE5}"/>
              </a:ext>
            </a:extLst>
          </p:cNvPr>
          <p:cNvSpPr/>
          <p:nvPr/>
        </p:nvSpPr>
        <p:spPr>
          <a:xfrm>
            <a:off x="7074294" y="4453922"/>
            <a:ext cx="741984" cy="399245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3F48E9B-2565-8DC0-D636-3726D7C24521}"/>
              </a:ext>
            </a:extLst>
          </p:cNvPr>
          <p:cNvSpPr/>
          <p:nvPr/>
        </p:nvSpPr>
        <p:spPr>
          <a:xfrm>
            <a:off x="3049248" y="5912589"/>
            <a:ext cx="741984" cy="399245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10EEAC5F-72D1-89F3-1357-F74EEDADAE13}"/>
              </a:ext>
            </a:extLst>
          </p:cNvPr>
          <p:cNvSpPr/>
          <p:nvPr/>
        </p:nvSpPr>
        <p:spPr>
          <a:xfrm>
            <a:off x="5661567" y="5912589"/>
            <a:ext cx="741984" cy="399245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249526A1-D1E3-5C45-2E2F-B6C0D4428755}"/>
              </a:ext>
            </a:extLst>
          </p:cNvPr>
          <p:cNvSpPr/>
          <p:nvPr/>
        </p:nvSpPr>
        <p:spPr>
          <a:xfrm>
            <a:off x="7942574" y="5912589"/>
            <a:ext cx="741984" cy="399245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0E18EFE6-45FD-D5AD-13BD-1EAADDDEF35D}"/>
              </a:ext>
            </a:extLst>
          </p:cNvPr>
          <p:cNvSpPr/>
          <p:nvPr/>
        </p:nvSpPr>
        <p:spPr>
          <a:xfrm>
            <a:off x="3095317" y="4459245"/>
            <a:ext cx="741984" cy="399245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93FB258-2891-CF8E-153F-A3D8BAB8C6A8}"/>
              </a:ext>
            </a:extLst>
          </p:cNvPr>
          <p:cNvSpPr/>
          <p:nvPr/>
        </p:nvSpPr>
        <p:spPr>
          <a:xfrm>
            <a:off x="11110868" y="1649766"/>
            <a:ext cx="987514" cy="5783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DLCs</a:t>
            </a:r>
          </a:p>
        </p:txBody>
      </p:sp>
      <p:sp>
        <p:nvSpPr>
          <p:cNvPr id="37" name="&quot;Not Allowed&quot; Symbol 36">
            <a:extLst>
              <a:ext uri="{FF2B5EF4-FFF2-40B4-BE49-F238E27FC236}">
                <a16:creationId xmlns:a16="http://schemas.microsoft.com/office/drawing/2014/main" id="{DE169356-7C82-A6E1-7ABF-54F5C180FA6D}"/>
              </a:ext>
            </a:extLst>
          </p:cNvPr>
          <p:cNvSpPr/>
          <p:nvPr/>
        </p:nvSpPr>
        <p:spPr>
          <a:xfrm>
            <a:off x="11110868" y="1343747"/>
            <a:ext cx="924550" cy="1126540"/>
          </a:xfrm>
          <a:prstGeom prst="noSmoking">
            <a:avLst/>
          </a:prstGeom>
          <a:solidFill>
            <a:srgbClr val="F612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641FABC-001B-B2E5-F53C-A78E69D286B2}"/>
              </a:ext>
            </a:extLst>
          </p:cNvPr>
          <p:cNvSpPr/>
          <p:nvPr/>
        </p:nvSpPr>
        <p:spPr>
          <a:xfrm>
            <a:off x="11173832" y="3135708"/>
            <a:ext cx="987514" cy="5783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SF</a:t>
            </a:r>
            <a:br>
              <a:rPr lang="en-US" sz="1050" dirty="0"/>
            </a:br>
            <a:r>
              <a:rPr lang="en-US" sz="1050" dirty="0" err="1"/>
              <a:t>Bikeshedding</a:t>
            </a:r>
            <a:endParaRPr lang="en-US" sz="1050" dirty="0"/>
          </a:p>
        </p:txBody>
      </p:sp>
      <p:sp>
        <p:nvSpPr>
          <p:cNvPr id="39" name="&quot;Not Allowed&quot; Symbol 38">
            <a:extLst>
              <a:ext uri="{FF2B5EF4-FFF2-40B4-BE49-F238E27FC236}">
                <a16:creationId xmlns:a16="http://schemas.microsoft.com/office/drawing/2014/main" id="{F2A84FD3-E058-8FE9-CFB9-19EC450B767B}"/>
              </a:ext>
            </a:extLst>
          </p:cNvPr>
          <p:cNvSpPr/>
          <p:nvPr/>
        </p:nvSpPr>
        <p:spPr>
          <a:xfrm>
            <a:off x="11173832" y="2829689"/>
            <a:ext cx="924550" cy="1126540"/>
          </a:xfrm>
          <a:prstGeom prst="noSmoking">
            <a:avLst/>
          </a:prstGeom>
          <a:solidFill>
            <a:srgbClr val="F612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214890A-A887-5893-4B3C-FB8D9BD70ADD}"/>
              </a:ext>
            </a:extLst>
          </p:cNvPr>
          <p:cNvSpPr/>
          <p:nvPr/>
        </p:nvSpPr>
        <p:spPr>
          <a:xfrm>
            <a:off x="11067534" y="4272405"/>
            <a:ext cx="987514" cy="7622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Lightning</a:t>
            </a:r>
            <a:br>
              <a:rPr lang="en-US" sz="1200" dirty="0"/>
            </a:br>
            <a:r>
              <a:rPr lang="en-US" sz="1200" dirty="0" err="1"/>
              <a:t>CoinJoin</a:t>
            </a:r>
            <a:br>
              <a:rPr lang="en-US" sz="1200" dirty="0"/>
            </a:br>
            <a:r>
              <a:rPr lang="en-US" sz="1200" dirty="0"/>
              <a:t>Ark</a:t>
            </a:r>
            <a:br>
              <a:rPr lang="en-US" sz="1200" dirty="0"/>
            </a:br>
            <a:r>
              <a:rPr lang="en-US" sz="1200" dirty="0"/>
              <a:t>Core</a:t>
            </a:r>
          </a:p>
        </p:txBody>
      </p:sp>
      <p:sp>
        <p:nvSpPr>
          <p:cNvPr id="41" name="&quot;Not Allowed&quot; Symbol 40">
            <a:extLst>
              <a:ext uri="{FF2B5EF4-FFF2-40B4-BE49-F238E27FC236}">
                <a16:creationId xmlns:a16="http://schemas.microsoft.com/office/drawing/2014/main" id="{4CC55C09-2AA7-C58D-942C-4A3E8107EFFE}"/>
              </a:ext>
            </a:extLst>
          </p:cNvPr>
          <p:cNvSpPr/>
          <p:nvPr/>
        </p:nvSpPr>
        <p:spPr>
          <a:xfrm>
            <a:off x="11144825" y="4054512"/>
            <a:ext cx="924550" cy="1126540"/>
          </a:xfrm>
          <a:prstGeom prst="noSmoking">
            <a:avLst/>
          </a:prstGeom>
          <a:solidFill>
            <a:srgbClr val="F612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793A9AB-C004-87D9-D84C-F8033D909F1F}"/>
              </a:ext>
            </a:extLst>
          </p:cNvPr>
          <p:cNvSpPr/>
          <p:nvPr/>
        </p:nvSpPr>
        <p:spPr>
          <a:xfrm>
            <a:off x="10958575" y="5730213"/>
            <a:ext cx="1139807" cy="7622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Bip9</a:t>
            </a:r>
            <a:br>
              <a:rPr lang="en-US" sz="1200" dirty="0"/>
            </a:br>
            <a:r>
              <a:rPr lang="en-US" sz="1200" dirty="0"/>
              <a:t>Bip8</a:t>
            </a:r>
            <a:br>
              <a:rPr lang="en-US" sz="1200" dirty="0"/>
            </a:br>
            <a:r>
              <a:rPr lang="en-US" sz="1200" dirty="0"/>
              <a:t>UASF</a:t>
            </a:r>
            <a:br>
              <a:rPr lang="en-US" sz="1200" dirty="0"/>
            </a:br>
            <a:r>
              <a:rPr lang="en-US" sz="1200" dirty="0"/>
              <a:t>Stasis / A:ing</a:t>
            </a:r>
          </a:p>
        </p:txBody>
      </p:sp>
      <p:sp>
        <p:nvSpPr>
          <p:cNvPr id="43" name="&quot;Not Allowed&quot; Symbol 42">
            <a:extLst>
              <a:ext uri="{FF2B5EF4-FFF2-40B4-BE49-F238E27FC236}">
                <a16:creationId xmlns:a16="http://schemas.microsoft.com/office/drawing/2014/main" id="{15CA25DB-DA24-D9EF-F2A7-A12BCD1D8C94}"/>
              </a:ext>
            </a:extLst>
          </p:cNvPr>
          <p:cNvSpPr/>
          <p:nvPr/>
        </p:nvSpPr>
        <p:spPr>
          <a:xfrm>
            <a:off x="11040459" y="5485762"/>
            <a:ext cx="924550" cy="1126540"/>
          </a:xfrm>
          <a:prstGeom prst="noSmoking">
            <a:avLst/>
          </a:prstGeom>
          <a:solidFill>
            <a:srgbClr val="F612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2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50F8-1914-97B9-3B73-7FC22E88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246973"/>
            <a:ext cx="10515600" cy="1325563"/>
          </a:xfrm>
        </p:spPr>
        <p:txBody>
          <a:bodyPr/>
          <a:lstStyle/>
          <a:p>
            <a:r>
              <a:rPr lang="en-US" dirty="0"/>
              <a:t>Governance – 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2A249-1316-D5E4-7702-E0E9B9EF8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99" y="5474912"/>
            <a:ext cx="9436873" cy="1207756"/>
          </a:xfrm>
        </p:spPr>
        <p:txBody>
          <a:bodyPr>
            <a:normAutofit fontScale="92500"/>
          </a:bodyPr>
          <a:lstStyle/>
          <a:p>
            <a:r>
              <a:rPr lang="en-US" dirty="0"/>
              <a:t>Rejects P2P</a:t>
            </a:r>
          </a:p>
          <a:p>
            <a:r>
              <a:rPr lang="en-US" dirty="0"/>
              <a:t>Too vague!! (There is no success criterion, no objective function.)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EA46F-568B-8995-353B-5B071BDC5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5" y="1406279"/>
            <a:ext cx="11497670" cy="39138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0096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19D4-DEF6-386E-A5BF-0747E478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3" y="118113"/>
            <a:ext cx="10515600" cy="1175490"/>
          </a:xfrm>
        </p:spPr>
        <p:txBody>
          <a:bodyPr/>
          <a:lstStyle/>
          <a:p>
            <a:r>
              <a:rPr lang="en-US" dirty="0"/>
              <a:t>Governance = Finding today’s node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BEE05-940F-72A0-A833-BE4A2A06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7" y="1122218"/>
            <a:ext cx="11845635" cy="5555323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Governance = where does the node software come from? What process?</a:t>
            </a:r>
          </a:p>
          <a:p>
            <a:r>
              <a:rPr lang="en-US" sz="3200" dirty="0"/>
              <a:t>In that sense, it is more like an </a:t>
            </a:r>
            <a:r>
              <a:rPr lang="en-US" sz="3200" i="1" u="sng" dirty="0"/>
              <a:t>industrial process</a:t>
            </a:r>
            <a:r>
              <a:rPr lang="en-US" sz="3200" dirty="0"/>
              <a:t>, or </a:t>
            </a:r>
            <a:r>
              <a:rPr lang="en-US" sz="3200" i="1" u="sng" dirty="0"/>
              <a:t>recipe</a:t>
            </a:r>
            <a:r>
              <a:rPr lang="en-US" sz="3200" i="1" dirty="0"/>
              <a:t>.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err="1"/>
              <a:t>Eg</a:t>
            </a:r>
            <a:r>
              <a:rPr lang="en-US" sz="3200" dirty="0"/>
              <a:t>, how do we build a bridge? How do we build the node software?)</a:t>
            </a:r>
          </a:p>
          <a:p>
            <a:pPr lvl="1"/>
            <a:r>
              <a:rPr lang="en-US" sz="2800" dirty="0"/>
              <a:t>Which code is </a:t>
            </a:r>
            <a:r>
              <a:rPr lang="en-US" sz="2800" dirty="0" err="1"/>
              <a:t>fullnode</a:t>
            </a:r>
            <a:r>
              <a:rPr lang="en-US" sz="2800" dirty="0"/>
              <a:t>-code?</a:t>
            </a:r>
          </a:p>
          <a:p>
            <a:pPr lvl="1"/>
            <a:r>
              <a:rPr lang="en-US" sz="2800" dirty="0"/>
              <a:t>How do we tell </a:t>
            </a:r>
            <a:r>
              <a:rPr lang="en-US" sz="2800" i="1" u="sng" dirty="0"/>
              <a:t>Bitcoin Nodes</a:t>
            </a:r>
            <a:r>
              <a:rPr lang="en-US" sz="2800" dirty="0"/>
              <a:t> from non-nodes?</a:t>
            </a:r>
          </a:p>
          <a:p>
            <a:pPr lvl="1"/>
            <a:r>
              <a:rPr lang="en-US" sz="2800" dirty="0"/>
              <a:t>If there is a dispute, then </a:t>
            </a:r>
            <a:r>
              <a:rPr lang="en-US" sz="2800" i="1" u="sng" dirty="0"/>
              <a:t>who</a:t>
            </a:r>
            <a:r>
              <a:rPr lang="en-US" sz="2800" dirty="0"/>
              <a:t> is correct (and who is wrong)? </a:t>
            </a:r>
            <a:r>
              <a:rPr lang="en-US" sz="2800" i="1" u="sng" dirty="0"/>
              <a:t>Why?</a:t>
            </a:r>
            <a:endParaRPr lang="en-US" sz="3200" dirty="0"/>
          </a:p>
          <a:p>
            <a:r>
              <a:rPr lang="en-US" sz="3200" dirty="0"/>
              <a:t>In other words, Governance is:</a:t>
            </a:r>
          </a:p>
          <a:p>
            <a:pPr lvl="1"/>
            <a:r>
              <a:rPr lang="en-US" sz="2800" dirty="0"/>
              <a:t>The problem of </a:t>
            </a:r>
            <a:r>
              <a:rPr lang="en-US" sz="2800" i="1" u="sng" dirty="0"/>
              <a:t>meta-consensus</a:t>
            </a:r>
            <a:r>
              <a:rPr lang="en-US" sz="2800" dirty="0"/>
              <a:t> ; consensus </a:t>
            </a:r>
            <a:r>
              <a:rPr lang="en-US" sz="2800" i="1" u="sng" dirty="0"/>
              <a:t>about</a:t>
            </a:r>
            <a:r>
              <a:rPr lang="en-US" sz="2800" dirty="0"/>
              <a:t> consensus.</a:t>
            </a:r>
            <a:br>
              <a:rPr lang="en-US" sz="2800" dirty="0"/>
            </a:br>
            <a:r>
              <a:rPr lang="en-US" sz="2800" dirty="0"/>
              <a:t>(A full node does consensus, but only after you find the node software and run it!)</a:t>
            </a:r>
          </a:p>
          <a:p>
            <a:pPr lvl="1"/>
            <a:r>
              <a:rPr lang="en-US" sz="2800" dirty="0"/>
              <a:t>Or, call it “pre-consensus”. How do find the consensus software.</a:t>
            </a:r>
          </a:p>
          <a:p>
            <a:pPr lvl="1"/>
            <a:r>
              <a:rPr lang="en-US" sz="2800" dirty="0"/>
              <a:t>If you didn’t have a node, </a:t>
            </a:r>
            <a:r>
              <a:rPr lang="en-US" sz="2800" i="1" u="sng" dirty="0"/>
              <a:t>how would you get one?</a:t>
            </a:r>
          </a:p>
          <a:p>
            <a:pPr lvl="1"/>
            <a:endParaRPr lang="en-US" sz="2800" i="1" u="sng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  <a:p>
            <a:r>
              <a:rPr lang="en-US" sz="3200" dirty="0"/>
              <a:t>I will call this: “Node Constructor-Theory”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14B8A-0E4F-82A1-10F6-1F0BF9492914}"/>
              </a:ext>
            </a:extLst>
          </p:cNvPr>
          <p:cNvSpPr txBox="1"/>
          <p:nvPr/>
        </p:nvSpPr>
        <p:spPr>
          <a:xfrm>
            <a:off x="263237" y="5253609"/>
            <a:ext cx="11928763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Problem: </a:t>
            </a:r>
            <a:r>
              <a:rPr lang="en-US" sz="3500" dirty="0"/>
              <a:t>What is today’s node software ? </a:t>
            </a:r>
            <a:r>
              <a:rPr lang="en-US" sz="3500" dirty="0">
                <a:sym typeface="Wingdings" panose="05000000000000000000" pitchFamily="2" charset="2"/>
              </a:rPr>
              <a:t>  I know how to find it!</a:t>
            </a:r>
            <a:endParaRPr lang="en-US" sz="35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E890D2-3C6A-07A1-CABD-628D5881444D}"/>
              </a:ext>
            </a:extLst>
          </p:cNvPr>
          <p:cNvSpPr txBox="1">
            <a:spLocks/>
          </p:cNvSpPr>
          <p:nvPr/>
        </p:nvSpPr>
        <p:spPr>
          <a:xfrm>
            <a:off x="6619006" y="4586981"/>
            <a:ext cx="2029691" cy="114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/>
              <a:t>Governance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C8009-5685-3311-4C98-78FFF39D75F3}"/>
              </a:ext>
            </a:extLst>
          </p:cNvPr>
          <p:cNvSpPr/>
          <p:nvPr/>
        </p:nvSpPr>
        <p:spPr>
          <a:xfrm>
            <a:off x="83127" y="4966855"/>
            <a:ext cx="11928763" cy="9975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24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61F5-1133-FCAE-02E9-C07EA2E9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0"/>
            <a:ext cx="10515600" cy="1325563"/>
          </a:xfrm>
        </p:spPr>
        <p:txBody>
          <a:bodyPr/>
          <a:lstStyle/>
          <a:p>
            <a:r>
              <a:rPr lang="en-US" b="1" dirty="0" err="1"/>
              <a:t>NodeFinding</a:t>
            </a:r>
            <a:r>
              <a:rPr lang="en-US" b="1" dirty="0"/>
              <a:t> Strategies – The Big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3417F-7A56-C899-467E-27CD6A3A1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6" y="997526"/>
            <a:ext cx="9725891" cy="561109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Go to Bitcoin.org and Run </a:t>
            </a:r>
            <a:r>
              <a:rPr lang="en-US" b="1" baseline="0" dirty="0"/>
              <a:t>The </a:t>
            </a:r>
            <a:r>
              <a:rPr lang="en-US" b="1" dirty="0"/>
              <a:t>Latest Version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Luke </a:t>
            </a:r>
            <a:r>
              <a:rPr lang="en-US" dirty="0" err="1"/>
              <a:t>Dashjr</a:t>
            </a:r>
            <a:r>
              <a:rPr lang="en-US" dirty="0"/>
              <a:t> Position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Mike Hearn position</a:t>
            </a:r>
            <a:r>
              <a:rPr lang="en-US" baseline="0" dirty="0"/>
              <a:t> as well!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Satoshi’s position, (?) repudiated when he removed OP VER.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Find the oldest node-like thing, run that, then plug your ears!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Never revisit this process. The relative costs and benefits – the node software does consensus pretty well, meta-consensus is much harder to do.  Be mistrustful of this.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Mircea Popescu’s “Bitcoin Foundation” – 0.5.4</a:t>
            </a:r>
            <a:r>
              <a:rPr lang="en-US" baseline="0" dirty="0"/>
              <a:t> (2014)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/>
              <a:t>The “original” is the full node. Everything later is a *distortion*. Everything afterwards is ...wargames for a bait-and-switch.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Soft Fork “Pluralism”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Soft fork means that different pieces of software can coexist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Anything in the “Line of </a:t>
            </a:r>
            <a:r>
              <a:rPr lang="en-US" dirty="0" err="1"/>
              <a:t>Coexistance</a:t>
            </a:r>
            <a:r>
              <a:rPr lang="en-US" dirty="0"/>
              <a:t>” is fair game!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0AA33A-75DB-080B-133A-0CBBD6049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73198"/>
              </p:ext>
            </p:extLst>
          </p:nvPr>
        </p:nvGraphicFramePr>
        <p:xfrm>
          <a:off x="10147476" y="1912398"/>
          <a:ext cx="1829778" cy="3447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9778">
                  <a:extLst>
                    <a:ext uri="{9D8B030D-6E8A-4147-A177-3AD203B41FA5}">
                      <a16:colId xmlns:a16="http://schemas.microsoft.com/office/drawing/2014/main" val="594525464"/>
                    </a:ext>
                  </a:extLst>
                </a:gridCol>
              </a:tblGrid>
              <a:tr h="946605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703379"/>
                  </a:ext>
                </a:extLst>
              </a:tr>
              <a:tr h="94660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143572"/>
                  </a:ext>
                </a:extLst>
              </a:tr>
              <a:tr h="1177083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46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633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4FBC1-E0AB-C6C1-809D-91789EC95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10B01-9929-0C4D-6D4E-BD785EFDE677}"/>
              </a:ext>
            </a:extLst>
          </p:cNvPr>
          <p:cNvSpPr txBox="1"/>
          <p:nvPr/>
        </p:nvSpPr>
        <p:spPr>
          <a:xfrm>
            <a:off x="1266892" y="6208724"/>
            <a:ext cx="3791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https://medium.com/@octskyward/on-consensus-and-forks-c6a050c792e7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AF75C-3304-998E-4DC9-1DB89CFB2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8" y="1211544"/>
            <a:ext cx="5866262" cy="48795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A7ED9C-698F-454F-E99A-FF17137BD443}"/>
              </a:ext>
            </a:extLst>
          </p:cNvPr>
          <p:cNvSpPr txBox="1"/>
          <p:nvPr/>
        </p:nvSpPr>
        <p:spPr>
          <a:xfrm>
            <a:off x="1971170" y="388649"/>
            <a:ext cx="2392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Mike Hearn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79F6AC-920A-7450-C449-ED9D21F92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683" y="1196891"/>
            <a:ext cx="5681470" cy="48795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903496-BF3C-60F1-61DE-2785487836BF}"/>
              </a:ext>
            </a:extLst>
          </p:cNvPr>
          <p:cNvSpPr txBox="1"/>
          <p:nvPr/>
        </p:nvSpPr>
        <p:spPr>
          <a:xfrm>
            <a:off x="7828551" y="388648"/>
            <a:ext cx="3252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Satoshi – OP VER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67437-9DC0-7DBB-89D9-9FF4E8C7724F}"/>
              </a:ext>
            </a:extLst>
          </p:cNvPr>
          <p:cNvSpPr txBox="1"/>
          <p:nvPr/>
        </p:nvSpPr>
        <p:spPr>
          <a:xfrm>
            <a:off x="6416842" y="6216408"/>
            <a:ext cx="5503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https://bitcoin.stackexchange.com/questions/97258/given-op-ver-was-never-used-is-disabled-and-not-considered-useful-can-its-meani</a:t>
            </a:r>
          </a:p>
        </p:txBody>
      </p:sp>
    </p:spTree>
    <p:extLst>
      <p:ext uri="{BB962C8B-B14F-4D97-AF65-F5344CB8AC3E}">
        <p14:creationId xmlns:p14="http://schemas.microsoft.com/office/powerpoint/2010/main" val="386303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61F5-1133-FCAE-02E9-C07EA2E9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0"/>
            <a:ext cx="10515600" cy="1325563"/>
          </a:xfrm>
        </p:spPr>
        <p:txBody>
          <a:bodyPr/>
          <a:lstStyle/>
          <a:p>
            <a:r>
              <a:rPr lang="en-US" b="1" dirty="0" err="1"/>
              <a:t>NodeFinding</a:t>
            </a:r>
            <a:r>
              <a:rPr lang="en-US" b="1" dirty="0"/>
              <a:t> Strategies – The Big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3417F-7A56-C899-467E-27CD6A3A1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6" y="997526"/>
            <a:ext cx="9725891" cy="561109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Go to Bitcoin.org and Run </a:t>
            </a:r>
            <a:r>
              <a:rPr lang="en-US" b="1" baseline="0" dirty="0"/>
              <a:t>The </a:t>
            </a:r>
            <a:r>
              <a:rPr lang="en-US" b="1" dirty="0"/>
              <a:t>Latest Version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Luke </a:t>
            </a:r>
            <a:r>
              <a:rPr lang="en-US" dirty="0" err="1"/>
              <a:t>Dashjr</a:t>
            </a:r>
            <a:r>
              <a:rPr lang="en-US" dirty="0"/>
              <a:t> Position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Mike Hearn position</a:t>
            </a:r>
            <a:r>
              <a:rPr lang="en-US" baseline="0" dirty="0"/>
              <a:t> as well!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Satoshi’s position, (?) repudiated when he removed OP VER.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Find the oldest node-like thing, run that, then plug your ears!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Never revisit this process. The relative costs and benefits – the node software does consensus pretty well, meta-consensus is much harder to do.  Be mistrustful of this.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Mircea Popescu’s “Bitcoin Foundation” – 0.5.4</a:t>
            </a:r>
            <a:r>
              <a:rPr lang="en-US" baseline="0" dirty="0"/>
              <a:t> (2014)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/>
              <a:t>The “original” is the full node. Everything later is a *distortion*. Everything afterwards is ...wargames for a bait-and-switch.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Soft Fork “Pluralism”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Soft fork means that different pieces of software can coexist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Anything in the “Line of </a:t>
            </a:r>
            <a:r>
              <a:rPr lang="en-US" dirty="0" err="1"/>
              <a:t>Coexistance</a:t>
            </a:r>
            <a:r>
              <a:rPr lang="en-US" dirty="0"/>
              <a:t>” is fair game!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0AA33A-75DB-080B-133A-0CBBD6049C03}"/>
              </a:ext>
            </a:extLst>
          </p:cNvPr>
          <p:cNvGraphicFramePr>
            <a:graphicFrameLocks noGrp="1"/>
          </p:cNvGraphicFramePr>
          <p:nvPr/>
        </p:nvGraphicFramePr>
        <p:xfrm>
          <a:off x="10147476" y="1912398"/>
          <a:ext cx="1829778" cy="3447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9778">
                  <a:extLst>
                    <a:ext uri="{9D8B030D-6E8A-4147-A177-3AD203B41FA5}">
                      <a16:colId xmlns:a16="http://schemas.microsoft.com/office/drawing/2014/main" val="594525464"/>
                    </a:ext>
                  </a:extLst>
                </a:gridCol>
              </a:tblGrid>
              <a:tr h="946605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703379"/>
                  </a:ext>
                </a:extLst>
              </a:tr>
              <a:tr h="94660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143572"/>
                  </a:ext>
                </a:extLst>
              </a:tr>
              <a:tr h="1177083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46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063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4947-AF68-4EF4-B634-39190885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“Static Protocol”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EE6DC-C4A5-436D-9721-215F68C26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37287"/>
            <a:ext cx="10515600" cy="620713"/>
          </a:xfrm>
        </p:spPr>
        <p:txBody>
          <a:bodyPr/>
          <a:lstStyle/>
          <a:p>
            <a:r>
              <a:rPr lang="en-US" dirty="0"/>
              <a:t>Bitcoin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772F2-BBE3-4D80-92D1-7D864F34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CF-E843-42AF-B09F-C8590E22047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39B38-8966-46B6-A892-8EE9E2336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7442"/>
            <a:ext cx="10239375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3E2E08-5366-4ABB-BA64-D4552E80C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3810793"/>
            <a:ext cx="10306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67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61F5-1133-FCAE-02E9-C07EA2E9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0"/>
            <a:ext cx="10515600" cy="1325563"/>
          </a:xfrm>
        </p:spPr>
        <p:txBody>
          <a:bodyPr/>
          <a:lstStyle/>
          <a:p>
            <a:r>
              <a:rPr lang="en-US" b="1" dirty="0" err="1"/>
              <a:t>NodeFinding</a:t>
            </a:r>
            <a:r>
              <a:rPr lang="en-US" b="1" dirty="0"/>
              <a:t> Strategies – The Big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3417F-7A56-C899-467E-27CD6A3A1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6" y="997526"/>
            <a:ext cx="9725891" cy="561109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Go to Bitcoin.org and Run </a:t>
            </a:r>
            <a:r>
              <a:rPr lang="en-US" b="1" baseline="0" dirty="0"/>
              <a:t>The </a:t>
            </a:r>
            <a:r>
              <a:rPr lang="en-US" b="1" dirty="0"/>
              <a:t>Latest Version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Luke </a:t>
            </a:r>
            <a:r>
              <a:rPr lang="en-US" dirty="0" err="1"/>
              <a:t>Dashjr</a:t>
            </a:r>
            <a:r>
              <a:rPr lang="en-US" dirty="0"/>
              <a:t> Position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Mike Hearn position</a:t>
            </a:r>
            <a:r>
              <a:rPr lang="en-US" baseline="0" dirty="0"/>
              <a:t> as well!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Satoshi’s position, (?) repudiated when he removed OP VER.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Find the oldest node-like thing, run that, then plug your ears!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Never revisit this process. The relative costs and benefits – the node software does consensus pretty well, meta-consensus is much harder to do.  Be mistrustful of this.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Mircea Popescu’s “Bitcoin Foundation” – 0.5.4</a:t>
            </a:r>
            <a:r>
              <a:rPr lang="en-US" baseline="0" dirty="0"/>
              <a:t> (2014)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/>
              <a:t>The “original” is the full node. Everything later is a *distortion*. Everything afterwards is ...wargames for a bait-and-switch.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Soft Fork “Pluralism”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Soft fork means that different pieces of software can coexist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Anything in the “Line of </a:t>
            </a:r>
            <a:r>
              <a:rPr lang="en-US" dirty="0" err="1"/>
              <a:t>Coexistance</a:t>
            </a:r>
            <a:r>
              <a:rPr lang="en-US" dirty="0"/>
              <a:t>” is fair game!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0AA33A-75DB-080B-133A-0CBBD6049C03}"/>
              </a:ext>
            </a:extLst>
          </p:cNvPr>
          <p:cNvGraphicFramePr>
            <a:graphicFrameLocks noGrp="1"/>
          </p:cNvGraphicFramePr>
          <p:nvPr/>
        </p:nvGraphicFramePr>
        <p:xfrm>
          <a:off x="10147476" y="1912398"/>
          <a:ext cx="1829778" cy="3447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9778">
                  <a:extLst>
                    <a:ext uri="{9D8B030D-6E8A-4147-A177-3AD203B41FA5}">
                      <a16:colId xmlns:a16="http://schemas.microsoft.com/office/drawing/2014/main" val="594525464"/>
                    </a:ext>
                  </a:extLst>
                </a:gridCol>
              </a:tblGrid>
              <a:tr h="946605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703379"/>
                  </a:ext>
                </a:extLst>
              </a:tr>
              <a:tr h="94660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143572"/>
                  </a:ext>
                </a:extLst>
              </a:tr>
              <a:tr h="1177083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46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588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BD14-76B1-4A5B-8C42-D6E6487F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Upgrading via Soft Fork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3CBD2-8F93-4B5F-A9CC-C2BFF1D9B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“line” of protocols that are all compatible with each other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1180A-C0E8-4A2E-B433-9FEA37D8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CF-E843-42AF-B09F-C8590E22047B}" type="slidenum">
              <a:rPr lang="en-US" smtClean="0"/>
              <a:t>27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649161-7C65-4577-962A-7B265D7115D2}"/>
              </a:ext>
            </a:extLst>
          </p:cNvPr>
          <p:cNvCxnSpPr>
            <a:cxnSpLocks/>
          </p:cNvCxnSpPr>
          <p:nvPr/>
        </p:nvCxnSpPr>
        <p:spPr>
          <a:xfrm>
            <a:off x="1876425" y="2701236"/>
            <a:ext cx="9477375" cy="2409031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2D5895-B360-4F8E-ADB5-E69451D2FE13}"/>
              </a:ext>
            </a:extLst>
          </p:cNvPr>
          <p:cNvSpPr txBox="1">
            <a:spLocks/>
          </p:cNvSpPr>
          <p:nvPr/>
        </p:nvSpPr>
        <p:spPr>
          <a:xfrm>
            <a:off x="2000251" y="3391453"/>
            <a:ext cx="2643188" cy="5418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Bitcoin 0.5.0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CE1269-8932-498A-9A33-61BA17B876C0}"/>
              </a:ext>
            </a:extLst>
          </p:cNvPr>
          <p:cNvSpPr txBox="1">
            <a:spLocks/>
          </p:cNvSpPr>
          <p:nvPr/>
        </p:nvSpPr>
        <p:spPr>
          <a:xfrm>
            <a:off x="4243386" y="4100168"/>
            <a:ext cx="2643188" cy="5418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Bitcoin 0.6.0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59D6C3-F7CC-4E28-8967-23EF50C9CBA6}"/>
              </a:ext>
            </a:extLst>
          </p:cNvPr>
          <p:cNvSpPr txBox="1">
            <a:spLocks/>
          </p:cNvSpPr>
          <p:nvPr/>
        </p:nvSpPr>
        <p:spPr>
          <a:xfrm>
            <a:off x="6886574" y="4771335"/>
            <a:ext cx="2643188" cy="5418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Bitcoin 0.7.0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B78C86C-6090-4078-ADC2-8E1489DE58E2}"/>
              </a:ext>
            </a:extLst>
          </p:cNvPr>
          <p:cNvSpPr txBox="1">
            <a:spLocks/>
          </p:cNvSpPr>
          <p:nvPr/>
        </p:nvSpPr>
        <p:spPr>
          <a:xfrm>
            <a:off x="7410452" y="3429000"/>
            <a:ext cx="2643188" cy="541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Compatibility</a:t>
            </a:r>
          </a:p>
        </p:txBody>
      </p:sp>
    </p:spTree>
    <p:extLst>
      <p:ext uri="{BB962C8B-B14F-4D97-AF65-F5344CB8AC3E}">
        <p14:creationId xmlns:p14="http://schemas.microsoft.com/office/powerpoint/2010/main" val="1050600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4960E-B9C2-BF75-8867-EA0556713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4953-F6CC-5C2B-7B9F-32707AB1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0"/>
            <a:ext cx="10515600" cy="1325563"/>
          </a:xfrm>
        </p:spPr>
        <p:txBody>
          <a:bodyPr/>
          <a:lstStyle/>
          <a:p>
            <a:r>
              <a:rPr lang="en-US" b="1" dirty="0" err="1"/>
              <a:t>NodeFinding</a:t>
            </a:r>
            <a:r>
              <a:rPr lang="en-US" b="1" dirty="0"/>
              <a:t> Strategies – The Big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DC194-1F34-994F-BEEC-A83A7C463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6" y="997526"/>
            <a:ext cx="9725891" cy="561109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Go to Bitcoin.org and Run </a:t>
            </a:r>
            <a:r>
              <a:rPr lang="en-US" b="1" baseline="0" dirty="0"/>
              <a:t>The </a:t>
            </a:r>
            <a:r>
              <a:rPr lang="en-US" b="1" dirty="0"/>
              <a:t>Latest Version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Luke </a:t>
            </a:r>
            <a:r>
              <a:rPr lang="en-US" dirty="0" err="1"/>
              <a:t>Dashjr</a:t>
            </a:r>
            <a:r>
              <a:rPr lang="en-US" dirty="0"/>
              <a:t> Position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Mike Hearn position</a:t>
            </a:r>
            <a:r>
              <a:rPr lang="en-US" baseline="0" dirty="0"/>
              <a:t> as well!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Satoshi’s position, (?) repudiated when he removed OP VER.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Find the oldest node-like thing, run that, then plug your ears!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Never revisit this process. The relative costs and benefits – the node software does consensus pretty well, meta-consensus is much harder to do.  Be mistrustful of this.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Mircea Popescu’s “Bitcoin Foundation” – 0.5.4</a:t>
            </a:r>
            <a:r>
              <a:rPr lang="en-US" baseline="0" dirty="0"/>
              <a:t> (2014)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/>
              <a:t>The “original” is the full node. Everything later is a *distortion*. Everything afterwards is ...wargames for a bait-and-switch.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Soft Fork “Pluralism”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Soft fork means that different pieces of software can coexist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Anything in the “Line of </a:t>
            </a:r>
            <a:r>
              <a:rPr lang="en-US" dirty="0" err="1"/>
              <a:t>Coexistance</a:t>
            </a:r>
            <a:r>
              <a:rPr lang="en-US" dirty="0"/>
              <a:t>” is fair game!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606420-1F11-5DDA-243E-758F8ECEBA7A}"/>
              </a:ext>
            </a:extLst>
          </p:cNvPr>
          <p:cNvGraphicFramePr>
            <a:graphicFrameLocks noGrp="1"/>
          </p:cNvGraphicFramePr>
          <p:nvPr/>
        </p:nvGraphicFramePr>
        <p:xfrm>
          <a:off x="10147476" y="1912398"/>
          <a:ext cx="1829778" cy="3447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9778">
                  <a:extLst>
                    <a:ext uri="{9D8B030D-6E8A-4147-A177-3AD203B41FA5}">
                      <a16:colId xmlns:a16="http://schemas.microsoft.com/office/drawing/2014/main" val="594525464"/>
                    </a:ext>
                  </a:extLst>
                </a:gridCol>
              </a:tblGrid>
              <a:tr h="946605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703379"/>
                  </a:ext>
                </a:extLst>
              </a:tr>
              <a:tr h="94660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143572"/>
                  </a:ext>
                </a:extLst>
              </a:tr>
              <a:tr h="1177083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46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319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52B77-5DD8-6A1D-2E96-EDD638A1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E026-2B4F-E202-AC43-FCEDF06C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564"/>
            <a:ext cx="11159837" cy="831272"/>
          </a:xfrm>
        </p:spPr>
        <p:txBody>
          <a:bodyPr>
            <a:normAutofit/>
          </a:bodyPr>
          <a:lstStyle/>
          <a:p>
            <a:r>
              <a:rPr lang="en-US" dirty="0"/>
              <a:t>Governance Strategies... And their Problems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36CF96-C13F-9EC0-A95B-FFED91D67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189811"/>
              </p:ext>
            </p:extLst>
          </p:nvPr>
        </p:nvGraphicFramePr>
        <p:xfrm>
          <a:off x="1189759" y="966193"/>
          <a:ext cx="9812482" cy="5669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206">
                  <a:extLst>
                    <a:ext uri="{9D8B030D-6E8A-4147-A177-3AD203B41FA5}">
                      <a16:colId xmlns:a16="http://schemas.microsoft.com/office/drawing/2014/main" val="2639540399"/>
                    </a:ext>
                  </a:extLst>
                </a:gridCol>
                <a:gridCol w="3391950">
                  <a:extLst>
                    <a:ext uri="{9D8B030D-6E8A-4147-A177-3AD203B41FA5}">
                      <a16:colId xmlns:a16="http://schemas.microsoft.com/office/drawing/2014/main" val="192302690"/>
                    </a:ext>
                  </a:extLst>
                </a:gridCol>
                <a:gridCol w="2049205">
                  <a:extLst>
                    <a:ext uri="{9D8B030D-6E8A-4147-A177-3AD203B41FA5}">
                      <a16:colId xmlns:a16="http://schemas.microsoft.com/office/drawing/2014/main" val="3735565522"/>
                    </a:ext>
                  </a:extLst>
                </a:gridCol>
                <a:gridCol w="2453121">
                  <a:extLst>
                    <a:ext uri="{9D8B030D-6E8A-4147-A177-3AD203B41FA5}">
                      <a16:colId xmlns:a16="http://schemas.microsoft.com/office/drawing/2014/main" val="518828169"/>
                    </a:ext>
                  </a:extLst>
                </a:gridCol>
              </a:tblGrid>
              <a:tr h="140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Problem of Expertise / Charisma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Outsourced Thinking</a:t>
                      </a:r>
                    </a:p>
                    <a:p>
                      <a:r>
                        <a:rPr lang="en-US" sz="2400" dirty="0"/>
                        <a:t>/ Fallibilism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Problem of Innovation / “Dissent”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33148"/>
                  </a:ext>
                </a:extLst>
              </a:tr>
              <a:tr h="853624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601531"/>
                  </a:ext>
                </a:extLst>
              </a:tr>
              <a:tr h="81114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593141"/>
                  </a:ext>
                </a:extLst>
              </a:tr>
              <a:tr h="1404350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087951"/>
                  </a:ext>
                </a:extLst>
              </a:tr>
              <a:tr h="103388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22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00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9BE4-06A6-6F7F-A77D-04F7063F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60304" cy="13747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800" dirty="0"/>
              <a:t>Agenda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64DA3D-55F1-923C-0ABF-C58204DCF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742833"/>
              </p:ext>
            </p:extLst>
          </p:nvPr>
        </p:nvGraphicFramePr>
        <p:xfrm>
          <a:off x="838200" y="2104571"/>
          <a:ext cx="8223250" cy="32334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80722">
                  <a:extLst>
                    <a:ext uri="{9D8B030D-6E8A-4147-A177-3AD203B41FA5}">
                      <a16:colId xmlns:a16="http://schemas.microsoft.com/office/drawing/2014/main" val="2334045013"/>
                    </a:ext>
                  </a:extLst>
                </a:gridCol>
                <a:gridCol w="3442528">
                  <a:extLst>
                    <a:ext uri="{9D8B030D-6E8A-4147-A177-3AD203B41FA5}">
                      <a16:colId xmlns:a16="http://schemas.microsoft.com/office/drawing/2014/main" val="65555318"/>
                    </a:ext>
                  </a:extLst>
                </a:gridCol>
              </a:tblGrid>
              <a:tr h="506107">
                <a:tc>
                  <a:txBody>
                    <a:bodyPr/>
                    <a:lstStyle/>
                    <a:p>
                      <a:r>
                        <a:rPr lang="en-US" sz="2400" dirty="0"/>
                        <a:t>Intro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 minutes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45081143"/>
                  </a:ext>
                </a:extLst>
              </a:tr>
              <a:tr h="535396">
                <a:tc>
                  <a:txBody>
                    <a:bodyPr/>
                    <a:lstStyle/>
                    <a:p>
                      <a:r>
                        <a:rPr lang="en-US" sz="2400" dirty="0"/>
                        <a:t>Soft Fork Basics &amp; History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 minutes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3562945"/>
                  </a:ext>
                </a:extLst>
              </a:tr>
              <a:tr h="604442">
                <a:tc>
                  <a:txBody>
                    <a:bodyPr/>
                    <a:lstStyle/>
                    <a:p>
                      <a:r>
                        <a:rPr lang="en-US" sz="2400" dirty="0"/>
                        <a:t>Soft Forks &amp; Protocol Governance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 minutes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18447738"/>
                  </a:ext>
                </a:extLst>
              </a:tr>
              <a:tr h="673076">
                <a:tc>
                  <a:txBody>
                    <a:bodyPr/>
                    <a:lstStyle/>
                    <a:p>
                      <a:r>
                        <a:rPr lang="en-US" sz="2400" dirty="0"/>
                        <a:t>Soft Forks Over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 minutes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83476598"/>
                  </a:ext>
                </a:extLst>
              </a:tr>
              <a:tr h="420477">
                <a:tc>
                  <a:txBody>
                    <a:bodyPr/>
                    <a:lstStyle/>
                    <a:p>
                      <a:r>
                        <a:rPr lang="en-US" sz="2400" dirty="0"/>
                        <a:t>CUSF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 minutes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5928063"/>
                  </a:ext>
                </a:extLst>
              </a:tr>
              <a:tr h="420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Q&amp;A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 minutes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013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814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B282A-BABA-A6E2-58E4-9795336D1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9A5D-3DFA-0E70-0C87-267D2254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564"/>
            <a:ext cx="11159837" cy="831272"/>
          </a:xfrm>
        </p:spPr>
        <p:txBody>
          <a:bodyPr>
            <a:normAutofit/>
          </a:bodyPr>
          <a:lstStyle/>
          <a:p>
            <a:r>
              <a:rPr lang="en-US" dirty="0"/>
              <a:t>Governance Strategies... And their Problems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977D82-2698-9CED-F470-C3472979D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792044"/>
              </p:ext>
            </p:extLst>
          </p:nvPr>
        </p:nvGraphicFramePr>
        <p:xfrm>
          <a:off x="1189759" y="966193"/>
          <a:ext cx="9812482" cy="5730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206">
                  <a:extLst>
                    <a:ext uri="{9D8B030D-6E8A-4147-A177-3AD203B41FA5}">
                      <a16:colId xmlns:a16="http://schemas.microsoft.com/office/drawing/2014/main" val="2639540399"/>
                    </a:ext>
                  </a:extLst>
                </a:gridCol>
                <a:gridCol w="3391950">
                  <a:extLst>
                    <a:ext uri="{9D8B030D-6E8A-4147-A177-3AD203B41FA5}">
                      <a16:colId xmlns:a16="http://schemas.microsoft.com/office/drawing/2014/main" val="192302690"/>
                    </a:ext>
                  </a:extLst>
                </a:gridCol>
                <a:gridCol w="2049205">
                  <a:extLst>
                    <a:ext uri="{9D8B030D-6E8A-4147-A177-3AD203B41FA5}">
                      <a16:colId xmlns:a16="http://schemas.microsoft.com/office/drawing/2014/main" val="3735565522"/>
                    </a:ext>
                  </a:extLst>
                </a:gridCol>
                <a:gridCol w="2453121">
                  <a:extLst>
                    <a:ext uri="{9D8B030D-6E8A-4147-A177-3AD203B41FA5}">
                      <a16:colId xmlns:a16="http://schemas.microsoft.com/office/drawing/2014/main" val="518828169"/>
                    </a:ext>
                  </a:extLst>
                </a:gridCol>
              </a:tblGrid>
              <a:tr h="140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Problem of Expertise / Charisma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Outsourced Thinking</a:t>
                      </a:r>
                    </a:p>
                    <a:p>
                      <a:r>
                        <a:rPr lang="en-US" sz="2400" dirty="0"/>
                        <a:t>/ Fallibilism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Problem of Innovation / “Dissent”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33148"/>
                  </a:ext>
                </a:extLst>
              </a:tr>
              <a:tr h="853624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Outsource Your Thinking to Bitcoin.org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601531"/>
                  </a:ext>
                </a:extLst>
              </a:tr>
              <a:tr h="81114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Stays the Same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593141"/>
                  </a:ext>
                </a:extLst>
              </a:tr>
              <a:tr h="1404350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087951"/>
                  </a:ext>
                </a:extLst>
              </a:tr>
              <a:tr h="103388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22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745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3475-C1F7-3A95-A679-AD76FD1C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564"/>
            <a:ext cx="11159837" cy="831272"/>
          </a:xfrm>
        </p:spPr>
        <p:txBody>
          <a:bodyPr>
            <a:normAutofit/>
          </a:bodyPr>
          <a:lstStyle/>
          <a:p>
            <a:r>
              <a:rPr lang="en-US" dirty="0"/>
              <a:t>Governance Strategies... And their Problems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7B9FB1-E3FE-855B-2EAE-ACAEF9742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68847"/>
              </p:ext>
            </p:extLst>
          </p:nvPr>
        </p:nvGraphicFramePr>
        <p:xfrm>
          <a:off x="1189759" y="966193"/>
          <a:ext cx="9812482" cy="5730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206">
                  <a:extLst>
                    <a:ext uri="{9D8B030D-6E8A-4147-A177-3AD203B41FA5}">
                      <a16:colId xmlns:a16="http://schemas.microsoft.com/office/drawing/2014/main" val="2639540399"/>
                    </a:ext>
                  </a:extLst>
                </a:gridCol>
                <a:gridCol w="3391950">
                  <a:extLst>
                    <a:ext uri="{9D8B030D-6E8A-4147-A177-3AD203B41FA5}">
                      <a16:colId xmlns:a16="http://schemas.microsoft.com/office/drawing/2014/main" val="192302690"/>
                    </a:ext>
                  </a:extLst>
                </a:gridCol>
                <a:gridCol w="2049205">
                  <a:extLst>
                    <a:ext uri="{9D8B030D-6E8A-4147-A177-3AD203B41FA5}">
                      <a16:colId xmlns:a16="http://schemas.microsoft.com/office/drawing/2014/main" val="3735565522"/>
                    </a:ext>
                  </a:extLst>
                </a:gridCol>
                <a:gridCol w="2453121">
                  <a:extLst>
                    <a:ext uri="{9D8B030D-6E8A-4147-A177-3AD203B41FA5}">
                      <a16:colId xmlns:a16="http://schemas.microsoft.com/office/drawing/2014/main" val="518828169"/>
                    </a:ext>
                  </a:extLst>
                </a:gridCol>
              </a:tblGrid>
              <a:tr h="140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Problem of Expertise / Charisma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Outsourced Thinking</a:t>
                      </a:r>
                    </a:p>
                    <a:p>
                      <a:r>
                        <a:rPr lang="en-US" sz="2400" dirty="0"/>
                        <a:t>/ Fallibilism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Problem of Innovation / “Dissent”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33148"/>
                  </a:ext>
                </a:extLst>
              </a:tr>
              <a:tr h="853624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Outsource Your Thinking to Bitcoin.org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601531"/>
                  </a:ext>
                </a:extLst>
              </a:tr>
              <a:tr h="81114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Stays the Same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593141"/>
                  </a:ext>
                </a:extLst>
              </a:tr>
              <a:tr h="1404350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Allows Error-Correction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087951"/>
                  </a:ext>
                </a:extLst>
              </a:tr>
              <a:tr h="103388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22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531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0C42-38C2-11F3-9BA1-76B8F12B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6" y="21447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Expertise... is Mandatory!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72540-A9A1-0973-7513-804103050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540041"/>
            <a:ext cx="11614484" cy="5103479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Luke-Jr Position:</a:t>
            </a:r>
          </a:p>
          <a:p>
            <a:pPr lvl="1"/>
            <a:r>
              <a:rPr lang="en-US" sz="3200" dirty="0"/>
              <a:t>Must run </a:t>
            </a:r>
            <a:r>
              <a:rPr lang="en-US" sz="3200" i="1" u="sng" dirty="0"/>
              <a:t>latest version</a:t>
            </a:r>
            <a:r>
              <a:rPr lang="en-US" sz="3200" dirty="0"/>
              <a:t>. Running old versions of the software is illegitimate!</a:t>
            </a:r>
            <a:endParaRPr lang="en-US" sz="3200" i="1" u="sng" dirty="0"/>
          </a:p>
          <a:p>
            <a:pPr lvl="1"/>
            <a:r>
              <a:rPr lang="en-US" sz="3200" dirty="0"/>
              <a:t>Must </a:t>
            </a:r>
            <a:r>
              <a:rPr lang="en-US" sz="3200" i="1" u="sng" dirty="0"/>
              <a:t>ensure the version on Bitcoin.org is good</a:t>
            </a:r>
            <a:r>
              <a:rPr lang="en-US" sz="3200" dirty="0"/>
              <a:t>, by participating in technical community.</a:t>
            </a:r>
          </a:p>
          <a:p>
            <a:r>
              <a:rPr lang="en-US" sz="3600" dirty="0"/>
              <a:t>Problems</a:t>
            </a:r>
          </a:p>
          <a:p>
            <a:pPr lvl="1"/>
            <a:r>
              <a:rPr lang="en-US" sz="3200" dirty="0"/>
              <a:t>Learning takes effort.</a:t>
            </a:r>
          </a:p>
          <a:p>
            <a:pPr lvl="1"/>
            <a:r>
              <a:rPr lang="en-US" sz="3200" dirty="0"/>
              <a:t>Impossible for everyone to be an expert!</a:t>
            </a:r>
          </a:p>
          <a:p>
            <a:pPr lvl="1"/>
            <a:r>
              <a:rPr lang="en-US" sz="3200" dirty="0"/>
              <a:t>Laypeople are important! But this view says: no laypeople allowed!</a:t>
            </a:r>
          </a:p>
          <a:p>
            <a:pPr lvl="1"/>
            <a:r>
              <a:rPr lang="en-US" sz="3200" dirty="0"/>
              <a:t>No </a:t>
            </a:r>
            <a:r>
              <a:rPr lang="en-US" sz="3200" i="1" u="sng" dirty="0"/>
              <a:t>accumulation</a:t>
            </a:r>
            <a:r>
              <a:rPr lang="en-US" sz="3200" dirty="0"/>
              <a:t> of recognizability. Instead, continual effort needed.</a:t>
            </a:r>
          </a:p>
        </p:txBody>
      </p:sp>
    </p:spTree>
    <p:extLst>
      <p:ext uri="{BB962C8B-B14F-4D97-AF65-F5344CB8AC3E}">
        <p14:creationId xmlns:p14="http://schemas.microsoft.com/office/powerpoint/2010/main" val="3946534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3475-C1F7-3A95-A679-AD76FD1C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564"/>
            <a:ext cx="11159837" cy="831272"/>
          </a:xfrm>
        </p:spPr>
        <p:txBody>
          <a:bodyPr>
            <a:normAutofit/>
          </a:bodyPr>
          <a:lstStyle/>
          <a:p>
            <a:r>
              <a:rPr lang="en-US" dirty="0"/>
              <a:t>Governance Strategies... And their Problems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7B9FB1-E3FE-855B-2EAE-ACAEF9742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563193"/>
              </p:ext>
            </p:extLst>
          </p:nvPr>
        </p:nvGraphicFramePr>
        <p:xfrm>
          <a:off x="1189759" y="966193"/>
          <a:ext cx="9812482" cy="5760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206">
                  <a:extLst>
                    <a:ext uri="{9D8B030D-6E8A-4147-A177-3AD203B41FA5}">
                      <a16:colId xmlns:a16="http://schemas.microsoft.com/office/drawing/2014/main" val="2639540399"/>
                    </a:ext>
                  </a:extLst>
                </a:gridCol>
                <a:gridCol w="3391950">
                  <a:extLst>
                    <a:ext uri="{9D8B030D-6E8A-4147-A177-3AD203B41FA5}">
                      <a16:colId xmlns:a16="http://schemas.microsoft.com/office/drawing/2014/main" val="192302690"/>
                    </a:ext>
                  </a:extLst>
                </a:gridCol>
                <a:gridCol w="2049205">
                  <a:extLst>
                    <a:ext uri="{9D8B030D-6E8A-4147-A177-3AD203B41FA5}">
                      <a16:colId xmlns:a16="http://schemas.microsoft.com/office/drawing/2014/main" val="3735565522"/>
                    </a:ext>
                  </a:extLst>
                </a:gridCol>
                <a:gridCol w="2453121">
                  <a:extLst>
                    <a:ext uri="{9D8B030D-6E8A-4147-A177-3AD203B41FA5}">
                      <a16:colId xmlns:a16="http://schemas.microsoft.com/office/drawing/2014/main" val="518828169"/>
                    </a:ext>
                  </a:extLst>
                </a:gridCol>
              </a:tblGrid>
              <a:tr h="140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Problem of Expertise / Charisma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Outsourced Thinking</a:t>
                      </a:r>
                    </a:p>
                    <a:p>
                      <a:r>
                        <a:rPr lang="en-US" sz="2400" dirty="0"/>
                        <a:t>/ Fallibilism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Problem of Innovation / “Dissent”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33148"/>
                  </a:ext>
                </a:extLst>
              </a:tr>
              <a:tr h="853624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No Laypeople Allowed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Outsource Your Thinking to Bitcoin.org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601531"/>
                  </a:ext>
                </a:extLst>
              </a:tr>
              <a:tr h="81114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Accumulates Trust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Stays the Same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593141"/>
                  </a:ext>
                </a:extLst>
              </a:tr>
              <a:tr h="1404350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Requires dispute-resolution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Allows Error-Correction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087951"/>
                  </a:ext>
                </a:extLst>
              </a:tr>
              <a:tr h="103388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22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74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5FEAF0-7504-4D76-9B31-9644E069EDC9}"/>
              </a:ext>
            </a:extLst>
          </p:cNvPr>
          <p:cNvCxnSpPr/>
          <p:nvPr/>
        </p:nvCxnSpPr>
        <p:spPr>
          <a:xfrm>
            <a:off x="8307043" y="4116328"/>
            <a:ext cx="274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4BFE25-53CA-4AAB-AFBC-106552D0297F}"/>
              </a:ext>
            </a:extLst>
          </p:cNvPr>
          <p:cNvCxnSpPr/>
          <p:nvPr/>
        </p:nvCxnSpPr>
        <p:spPr>
          <a:xfrm>
            <a:off x="8287993" y="2955543"/>
            <a:ext cx="274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B6AD74-2E58-4B58-9C40-D37860592105}"/>
              </a:ext>
            </a:extLst>
          </p:cNvPr>
          <p:cNvCxnSpPr/>
          <p:nvPr/>
        </p:nvCxnSpPr>
        <p:spPr>
          <a:xfrm>
            <a:off x="425358" y="3630229"/>
            <a:ext cx="274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18696F-9A4D-4C4D-B7CE-021A9644A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55" y="522101"/>
            <a:ext cx="10515600" cy="911225"/>
          </a:xfrm>
        </p:spPr>
        <p:txBody>
          <a:bodyPr/>
          <a:lstStyle/>
          <a:p>
            <a:r>
              <a:rPr lang="en-US" dirty="0"/>
              <a:t>Two Incompatible SFs at once = HF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7B0E0-E6F4-4AB0-A068-7AAFD5CF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5903118"/>
            <a:ext cx="10515600" cy="190976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Begins with a formally-defined “ignorable state”,</a:t>
            </a:r>
          </a:p>
          <a:p>
            <a:r>
              <a:rPr lang="en-US" dirty="0"/>
              <a:t>And ends with a formally defined “new state” that achieves consensus socially.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E9FAE-E103-41F9-A634-381F8A0A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CF-E843-42AF-B09F-C8590E22047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3ABB3BB-F9D7-4F90-80D1-BADCD0C8F65B}"/>
              </a:ext>
            </a:extLst>
          </p:cNvPr>
          <p:cNvSpPr/>
          <p:nvPr/>
        </p:nvSpPr>
        <p:spPr>
          <a:xfrm rot="21205531">
            <a:off x="3272007" y="3024194"/>
            <a:ext cx="4229100" cy="609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718EB23-E5B4-4B94-A1C4-420D15B96D90}"/>
              </a:ext>
            </a:extLst>
          </p:cNvPr>
          <p:cNvSpPr/>
          <p:nvPr/>
        </p:nvSpPr>
        <p:spPr>
          <a:xfrm rot="256757">
            <a:off x="3276151" y="3768015"/>
            <a:ext cx="42291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02EAC9-FA8A-437B-92A6-C8AE3FBCCFB2}"/>
              </a:ext>
            </a:extLst>
          </p:cNvPr>
          <p:cNvSpPr/>
          <p:nvPr/>
        </p:nvSpPr>
        <p:spPr>
          <a:xfrm>
            <a:off x="2180862" y="3116977"/>
            <a:ext cx="1025433" cy="1089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89B9C-B414-4ECC-B178-55C92F518066}"/>
              </a:ext>
            </a:extLst>
          </p:cNvPr>
          <p:cNvSpPr/>
          <p:nvPr/>
        </p:nvSpPr>
        <p:spPr>
          <a:xfrm>
            <a:off x="2180861" y="3438640"/>
            <a:ext cx="1025433" cy="492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NOP 8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A4E8095-BA87-4835-92B7-18B44E2CFF3A}"/>
              </a:ext>
            </a:extLst>
          </p:cNvPr>
          <p:cNvSpPr/>
          <p:nvPr/>
        </p:nvSpPr>
        <p:spPr>
          <a:xfrm>
            <a:off x="1796958" y="4786936"/>
            <a:ext cx="9867900" cy="33732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B38360-BB35-4B4E-B0BF-83BACC127B37}"/>
              </a:ext>
            </a:extLst>
          </p:cNvPr>
          <p:cNvSpPr/>
          <p:nvPr/>
        </p:nvSpPr>
        <p:spPr>
          <a:xfrm>
            <a:off x="838200" y="3133194"/>
            <a:ext cx="1025433" cy="1089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D7C46D-19C5-4D0D-AC19-B9F9D7052D16}"/>
              </a:ext>
            </a:extLst>
          </p:cNvPr>
          <p:cNvSpPr/>
          <p:nvPr/>
        </p:nvSpPr>
        <p:spPr>
          <a:xfrm>
            <a:off x="7804214" y="2524732"/>
            <a:ext cx="1025433" cy="911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FF1FA7-BEFB-4DC4-88B7-DC6AD6B457A4}"/>
              </a:ext>
            </a:extLst>
          </p:cNvPr>
          <p:cNvSpPr/>
          <p:nvPr/>
        </p:nvSpPr>
        <p:spPr>
          <a:xfrm>
            <a:off x="9146876" y="2505957"/>
            <a:ext cx="1025433" cy="911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99D9ED-052A-4A81-B7A9-37285E1421A2}"/>
              </a:ext>
            </a:extLst>
          </p:cNvPr>
          <p:cNvSpPr/>
          <p:nvPr/>
        </p:nvSpPr>
        <p:spPr>
          <a:xfrm>
            <a:off x="7804214" y="3630229"/>
            <a:ext cx="1025433" cy="911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0A7CBF-7A6F-4591-B4F6-2E7CBDC09C7A}"/>
              </a:ext>
            </a:extLst>
          </p:cNvPr>
          <p:cNvSpPr/>
          <p:nvPr/>
        </p:nvSpPr>
        <p:spPr>
          <a:xfrm>
            <a:off x="9146876" y="3614012"/>
            <a:ext cx="1025433" cy="911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A47E5-0C1F-4CA6-8DF9-A517A8AAC786}"/>
              </a:ext>
            </a:extLst>
          </p:cNvPr>
          <p:cNvSpPr/>
          <p:nvPr/>
        </p:nvSpPr>
        <p:spPr>
          <a:xfrm>
            <a:off x="4227052" y="2771951"/>
            <a:ext cx="1565702" cy="4927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NOP 8 = Q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EE0E5C-4699-4EC9-8F9F-097BB3DDE375}"/>
              </a:ext>
            </a:extLst>
          </p:cNvPr>
          <p:cNvSpPr/>
          <p:nvPr/>
        </p:nvSpPr>
        <p:spPr>
          <a:xfrm>
            <a:off x="4022206" y="3776738"/>
            <a:ext cx="2512059" cy="4927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NOP 8 = T  (!= Q)</a:t>
            </a:r>
          </a:p>
        </p:txBody>
      </p:sp>
    </p:spTree>
    <p:extLst>
      <p:ext uri="{BB962C8B-B14F-4D97-AF65-F5344CB8AC3E}">
        <p14:creationId xmlns:p14="http://schemas.microsoft.com/office/powerpoint/2010/main" val="19674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BD14-76B1-4A5B-8C42-D6E6487F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Upgrading via Soft Fork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3CBD2-8F93-4B5F-A9CC-C2BFF1D9B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“line” of protocols that are all compatible with each other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1180A-C0E8-4A2E-B433-9FEA37D8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CF-E843-42AF-B09F-C8590E22047B}" type="slidenum">
              <a:rPr lang="en-US" smtClean="0"/>
              <a:t>35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649161-7C65-4577-962A-7B265D7115D2}"/>
              </a:ext>
            </a:extLst>
          </p:cNvPr>
          <p:cNvCxnSpPr>
            <a:cxnSpLocks/>
          </p:cNvCxnSpPr>
          <p:nvPr/>
        </p:nvCxnSpPr>
        <p:spPr>
          <a:xfrm>
            <a:off x="1876425" y="2701236"/>
            <a:ext cx="9477375" cy="2409031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2D5895-B360-4F8E-ADB5-E69451D2FE13}"/>
              </a:ext>
            </a:extLst>
          </p:cNvPr>
          <p:cNvSpPr txBox="1">
            <a:spLocks/>
          </p:cNvSpPr>
          <p:nvPr/>
        </p:nvSpPr>
        <p:spPr>
          <a:xfrm>
            <a:off x="2000251" y="3391453"/>
            <a:ext cx="2643188" cy="5418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Bitcoin 0.5.0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CE1269-8932-498A-9A33-61BA17B876C0}"/>
              </a:ext>
            </a:extLst>
          </p:cNvPr>
          <p:cNvSpPr txBox="1">
            <a:spLocks/>
          </p:cNvSpPr>
          <p:nvPr/>
        </p:nvSpPr>
        <p:spPr>
          <a:xfrm>
            <a:off x="4243386" y="4100168"/>
            <a:ext cx="2643188" cy="5418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Bitcoin 0.6.0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59D6C3-F7CC-4E28-8967-23EF50C9CBA6}"/>
              </a:ext>
            </a:extLst>
          </p:cNvPr>
          <p:cNvSpPr txBox="1">
            <a:spLocks/>
          </p:cNvSpPr>
          <p:nvPr/>
        </p:nvSpPr>
        <p:spPr>
          <a:xfrm>
            <a:off x="6886574" y="4771335"/>
            <a:ext cx="2643188" cy="5418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Bitcoin 0.7.0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B78C86C-6090-4078-ADC2-8E1489DE58E2}"/>
              </a:ext>
            </a:extLst>
          </p:cNvPr>
          <p:cNvSpPr txBox="1">
            <a:spLocks/>
          </p:cNvSpPr>
          <p:nvPr/>
        </p:nvSpPr>
        <p:spPr>
          <a:xfrm>
            <a:off x="7410452" y="3429000"/>
            <a:ext cx="2643188" cy="541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Compatibility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D3B2F7-A9FB-99ED-8FBE-CC92E9B1E4C7}"/>
              </a:ext>
            </a:extLst>
          </p:cNvPr>
          <p:cNvSpPr txBox="1">
            <a:spLocks/>
          </p:cNvSpPr>
          <p:nvPr/>
        </p:nvSpPr>
        <p:spPr>
          <a:xfrm>
            <a:off x="1255293" y="5700890"/>
            <a:ext cx="2743199" cy="4760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Must be in order!</a:t>
            </a:r>
          </a:p>
        </p:txBody>
      </p:sp>
    </p:spTree>
    <p:extLst>
      <p:ext uri="{BB962C8B-B14F-4D97-AF65-F5344CB8AC3E}">
        <p14:creationId xmlns:p14="http://schemas.microsoft.com/office/powerpoint/2010/main" val="2604922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B7DB-2B8D-35E8-FD89-E0D1385A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6" y="335069"/>
            <a:ext cx="6958263" cy="948299"/>
          </a:xfrm>
        </p:spPr>
        <p:txBody>
          <a:bodyPr>
            <a:normAutofit fontScale="90000"/>
          </a:bodyPr>
          <a:lstStyle/>
          <a:p>
            <a:r>
              <a:rPr lang="en-US" sz="5400" b="1" dirty="0" err="1"/>
              <a:t>Bitcoiners</a:t>
            </a:r>
            <a:r>
              <a:rPr lang="en-US" sz="5400" b="1" dirty="0"/>
              <a:t> Often Disagree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CA2847-5833-D3CB-575F-2BA91BE33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3990475" cy="496570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Carnivores vs Vegans</a:t>
            </a:r>
          </a:p>
          <a:p>
            <a:r>
              <a:rPr lang="en-US" sz="3600" dirty="0"/>
              <a:t>But also...</a:t>
            </a:r>
          </a:p>
          <a:p>
            <a:pPr lvl="1"/>
            <a:r>
              <a:rPr lang="en-US" sz="3200" dirty="0"/>
              <a:t>Bip9 vs Bip8</a:t>
            </a:r>
          </a:p>
          <a:p>
            <a:pPr lvl="1"/>
            <a:r>
              <a:rPr lang="en-US" sz="3200" dirty="0"/>
              <a:t>Lot=true vs false</a:t>
            </a:r>
          </a:p>
          <a:p>
            <a:pPr lvl="1"/>
            <a:r>
              <a:rPr lang="en-US" sz="3200" dirty="0"/>
              <a:t>Ordinals</a:t>
            </a:r>
          </a:p>
          <a:p>
            <a:pPr lvl="1"/>
            <a:r>
              <a:rPr lang="en-US" sz="3200" dirty="0"/>
              <a:t>US Regulation</a:t>
            </a:r>
          </a:p>
          <a:p>
            <a:pPr lvl="1"/>
            <a:r>
              <a:rPr lang="en-US" sz="3200" dirty="0"/>
              <a:t>Op Cat</a:t>
            </a:r>
          </a:p>
          <a:p>
            <a:pPr lvl="1"/>
            <a:endParaRPr lang="en-US" sz="3200" dirty="0"/>
          </a:p>
          <a:p>
            <a:pPr marL="0" indent="0" algn="r">
              <a:buNone/>
            </a:pPr>
            <a:r>
              <a:rPr lang="en-US" sz="3600" dirty="0"/>
              <a:t>...just about everything!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61F9E1-2832-D906-AD1D-26C895B4B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43" y="1479656"/>
            <a:ext cx="5800725" cy="50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722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3475-C1F7-3A95-A679-AD76FD1C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564"/>
            <a:ext cx="11159837" cy="831272"/>
          </a:xfrm>
        </p:spPr>
        <p:txBody>
          <a:bodyPr>
            <a:normAutofit/>
          </a:bodyPr>
          <a:lstStyle/>
          <a:p>
            <a:r>
              <a:rPr lang="en-US" dirty="0"/>
              <a:t>Governance Strategies... And their Problems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7B9FB1-E3FE-855B-2EAE-ACAEF9742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255274"/>
              </p:ext>
            </p:extLst>
          </p:nvPr>
        </p:nvGraphicFramePr>
        <p:xfrm>
          <a:off x="1189759" y="966193"/>
          <a:ext cx="9812482" cy="5760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206">
                  <a:extLst>
                    <a:ext uri="{9D8B030D-6E8A-4147-A177-3AD203B41FA5}">
                      <a16:colId xmlns:a16="http://schemas.microsoft.com/office/drawing/2014/main" val="2639540399"/>
                    </a:ext>
                  </a:extLst>
                </a:gridCol>
                <a:gridCol w="3391950">
                  <a:extLst>
                    <a:ext uri="{9D8B030D-6E8A-4147-A177-3AD203B41FA5}">
                      <a16:colId xmlns:a16="http://schemas.microsoft.com/office/drawing/2014/main" val="192302690"/>
                    </a:ext>
                  </a:extLst>
                </a:gridCol>
                <a:gridCol w="2049205">
                  <a:extLst>
                    <a:ext uri="{9D8B030D-6E8A-4147-A177-3AD203B41FA5}">
                      <a16:colId xmlns:a16="http://schemas.microsoft.com/office/drawing/2014/main" val="3735565522"/>
                    </a:ext>
                  </a:extLst>
                </a:gridCol>
                <a:gridCol w="2453121">
                  <a:extLst>
                    <a:ext uri="{9D8B030D-6E8A-4147-A177-3AD203B41FA5}">
                      <a16:colId xmlns:a16="http://schemas.microsoft.com/office/drawing/2014/main" val="518828169"/>
                    </a:ext>
                  </a:extLst>
                </a:gridCol>
              </a:tblGrid>
              <a:tr h="140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Problem of Expertise / Charisma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Outsourced Thinking</a:t>
                      </a:r>
                    </a:p>
                    <a:p>
                      <a:r>
                        <a:rPr lang="en-US" sz="2400" dirty="0"/>
                        <a:t>/ Fallibilism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Problem of Innovation / “Dissent”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33148"/>
                  </a:ext>
                </a:extLst>
              </a:tr>
              <a:tr h="853624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No Laypeople Allowed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Outsource Your Thinking to Bitcoin.org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601531"/>
                  </a:ext>
                </a:extLst>
              </a:tr>
              <a:tr h="81114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Accumulates Trust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Stays the Same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593141"/>
                  </a:ext>
                </a:extLst>
              </a:tr>
              <a:tr h="1404350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Requires dispute-resolution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Allows Error-Correction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087951"/>
                  </a:ext>
                </a:extLst>
              </a:tr>
              <a:tr h="103388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224409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35D609-8AF8-5C35-9CC0-1C8370349531}"/>
              </a:ext>
            </a:extLst>
          </p:cNvPr>
          <p:cNvSpPr/>
          <p:nvPr/>
        </p:nvSpPr>
        <p:spPr>
          <a:xfrm>
            <a:off x="8277726" y="457200"/>
            <a:ext cx="3160295" cy="25025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73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3475-C1F7-3A95-A679-AD76FD1C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564"/>
            <a:ext cx="11159837" cy="831272"/>
          </a:xfrm>
        </p:spPr>
        <p:txBody>
          <a:bodyPr>
            <a:normAutofit/>
          </a:bodyPr>
          <a:lstStyle/>
          <a:p>
            <a:r>
              <a:rPr lang="en-US" dirty="0"/>
              <a:t>Governance Strategies... And their Problems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7B9FB1-E3FE-855B-2EAE-ACAEF9742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589367"/>
              </p:ext>
            </p:extLst>
          </p:nvPr>
        </p:nvGraphicFramePr>
        <p:xfrm>
          <a:off x="1189759" y="966193"/>
          <a:ext cx="9812482" cy="5760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206">
                  <a:extLst>
                    <a:ext uri="{9D8B030D-6E8A-4147-A177-3AD203B41FA5}">
                      <a16:colId xmlns:a16="http://schemas.microsoft.com/office/drawing/2014/main" val="2639540399"/>
                    </a:ext>
                  </a:extLst>
                </a:gridCol>
                <a:gridCol w="3391950">
                  <a:extLst>
                    <a:ext uri="{9D8B030D-6E8A-4147-A177-3AD203B41FA5}">
                      <a16:colId xmlns:a16="http://schemas.microsoft.com/office/drawing/2014/main" val="192302690"/>
                    </a:ext>
                  </a:extLst>
                </a:gridCol>
                <a:gridCol w="2049205">
                  <a:extLst>
                    <a:ext uri="{9D8B030D-6E8A-4147-A177-3AD203B41FA5}">
                      <a16:colId xmlns:a16="http://schemas.microsoft.com/office/drawing/2014/main" val="3735565522"/>
                    </a:ext>
                  </a:extLst>
                </a:gridCol>
                <a:gridCol w="2453121">
                  <a:extLst>
                    <a:ext uri="{9D8B030D-6E8A-4147-A177-3AD203B41FA5}">
                      <a16:colId xmlns:a16="http://schemas.microsoft.com/office/drawing/2014/main" val="518828169"/>
                    </a:ext>
                  </a:extLst>
                </a:gridCol>
              </a:tblGrid>
              <a:tr h="140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Problem of Expertise / Charisma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Outsourced Thinking</a:t>
                      </a:r>
                    </a:p>
                    <a:p>
                      <a:r>
                        <a:rPr lang="en-US" sz="2400" dirty="0"/>
                        <a:t>/ Fallibilism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Problem of Innovation / “Dissent”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33148"/>
                  </a:ext>
                </a:extLst>
              </a:tr>
              <a:tr h="853624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No Laypeople Allowed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Outsource Your Thinking to Bitcoin.org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Allows Innovation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601531"/>
                  </a:ext>
                </a:extLst>
              </a:tr>
              <a:tr h="81114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Accumulates Trust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Stays the Same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Innovation Allowed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93141"/>
                  </a:ext>
                </a:extLst>
              </a:tr>
              <a:tr h="1404350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Requires dispute-resolution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“Ratchet” –Resists Future Errors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Allows Most Innovation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087951"/>
                  </a:ext>
                </a:extLst>
              </a:tr>
              <a:tr h="103388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22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550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3475-C1F7-3A95-A679-AD76FD1C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564"/>
            <a:ext cx="11159837" cy="831272"/>
          </a:xfrm>
        </p:spPr>
        <p:txBody>
          <a:bodyPr>
            <a:normAutofit/>
          </a:bodyPr>
          <a:lstStyle/>
          <a:p>
            <a:r>
              <a:rPr lang="en-US" dirty="0"/>
              <a:t>Governance Strategies... And their Problems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7B9FB1-E3FE-855B-2EAE-ACAEF9742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349056"/>
              </p:ext>
            </p:extLst>
          </p:nvPr>
        </p:nvGraphicFramePr>
        <p:xfrm>
          <a:off x="1173717" y="966193"/>
          <a:ext cx="9812482" cy="5760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206">
                  <a:extLst>
                    <a:ext uri="{9D8B030D-6E8A-4147-A177-3AD203B41FA5}">
                      <a16:colId xmlns:a16="http://schemas.microsoft.com/office/drawing/2014/main" val="2639540399"/>
                    </a:ext>
                  </a:extLst>
                </a:gridCol>
                <a:gridCol w="3391950">
                  <a:extLst>
                    <a:ext uri="{9D8B030D-6E8A-4147-A177-3AD203B41FA5}">
                      <a16:colId xmlns:a16="http://schemas.microsoft.com/office/drawing/2014/main" val="192302690"/>
                    </a:ext>
                  </a:extLst>
                </a:gridCol>
                <a:gridCol w="2049205">
                  <a:extLst>
                    <a:ext uri="{9D8B030D-6E8A-4147-A177-3AD203B41FA5}">
                      <a16:colId xmlns:a16="http://schemas.microsoft.com/office/drawing/2014/main" val="3735565522"/>
                    </a:ext>
                  </a:extLst>
                </a:gridCol>
                <a:gridCol w="2453121">
                  <a:extLst>
                    <a:ext uri="{9D8B030D-6E8A-4147-A177-3AD203B41FA5}">
                      <a16:colId xmlns:a16="http://schemas.microsoft.com/office/drawing/2014/main" val="518828169"/>
                    </a:ext>
                  </a:extLst>
                </a:gridCol>
              </a:tblGrid>
              <a:tr h="140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Problem of Expertise / Charisma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Outsourced Thinking</a:t>
                      </a:r>
                    </a:p>
                    <a:p>
                      <a:r>
                        <a:rPr lang="en-US" sz="2400" dirty="0"/>
                        <a:t>/ Fallibilism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Problem of Innovation / “Dissent”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33148"/>
                  </a:ext>
                </a:extLst>
              </a:tr>
              <a:tr h="853624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No Laypeople Allowed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Outsource Your Thinking to Bitcoin.org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Allows Innovation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601531"/>
                  </a:ext>
                </a:extLst>
              </a:tr>
              <a:tr h="81114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Accumulates Trust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Stays the Same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Innovation Allowed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93141"/>
                  </a:ext>
                </a:extLst>
              </a:tr>
              <a:tr h="1404350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Requires dispute-resolution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“Ratchet” –Resists Future Errors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Allows Most Innovation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087951"/>
                  </a:ext>
                </a:extLst>
              </a:tr>
              <a:tr h="1033883">
                <a:tc>
                  <a:txBody>
                    <a:bodyPr/>
                    <a:lstStyle/>
                    <a:p>
                      <a:r>
                        <a:rPr lang="en-US" sz="2300" dirty="0"/>
                        <a:t>Sidechains/ Layers/CUSF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Accumulates Trust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Actively Promotes Error-Correction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Allows Even </a:t>
                      </a:r>
                      <a:r>
                        <a:rPr lang="en-US" sz="2000" dirty="0" err="1"/>
                        <a:t>Hardfork</a:t>
                      </a:r>
                      <a:r>
                        <a:rPr lang="en-US" sz="2000" dirty="0"/>
                        <a:t> Style Innovation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22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77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782B5-DA89-6AD8-3D3F-861AF7FA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249012"/>
            <a:ext cx="5693229" cy="917179"/>
          </a:xfrm>
        </p:spPr>
        <p:txBody>
          <a:bodyPr>
            <a:normAutofit/>
          </a:bodyPr>
          <a:lstStyle/>
          <a:p>
            <a:r>
              <a:rPr lang="en-US" sz="5400" b="1" dirty="0"/>
              <a:t>One Slide 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A737D-6C4A-4A01-29E9-42A30B102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669151"/>
            <a:ext cx="9583058" cy="50888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Author BIPs 300/301 “Drivechain” 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drivechain.info</a:t>
            </a:r>
          </a:p>
          <a:p>
            <a:r>
              <a:rPr lang="en-US" dirty="0"/>
              <a:t>Bitcoin Researcher and Blogger –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truthcoin.info</a:t>
            </a:r>
          </a:p>
          <a:p>
            <a:r>
              <a:rPr lang="en-US" dirty="0"/>
              <a:t>Founder LayerTwo Labs 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LayerTwoLabs.com</a:t>
            </a:r>
          </a:p>
          <a:p>
            <a:pPr marL="457200" lvl="1" indent="0">
              <a:buNone/>
            </a:pPr>
            <a:r>
              <a:rPr lang="en-US" dirty="0"/>
              <a:t>“making every transaction a Bitcoin txn”</a:t>
            </a:r>
          </a:p>
          <a:p>
            <a:pPr lvl="1"/>
            <a:r>
              <a:rPr lang="en-US" dirty="0" err="1"/>
              <a:t>SigNet</a:t>
            </a:r>
            <a:r>
              <a:rPr lang="en-US" dirty="0"/>
              <a:t> </a:t>
            </a:r>
            <a:r>
              <a:rPr lang="en-US" dirty="0" err="1"/>
              <a:t>Testnet</a:t>
            </a:r>
            <a:r>
              <a:rPr lang="en-US" dirty="0"/>
              <a:t> , + faucet + explorer</a:t>
            </a:r>
          </a:p>
          <a:p>
            <a:pPr lvl="1"/>
            <a:r>
              <a:rPr lang="en-US" dirty="0"/>
              <a:t>CUSF Bip300/301 Activator for Core  .. ( + OP_CAT also )</a:t>
            </a:r>
          </a:p>
          <a:p>
            <a:pPr lvl="1"/>
            <a:r>
              <a:rPr lang="en-US" dirty="0"/>
              <a:t>Zk-snark L2 (“</a:t>
            </a:r>
            <a:r>
              <a:rPr lang="en-US" dirty="0" err="1"/>
              <a:t>Zcash</a:t>
            </a:r>
            <a:r>
              <a:rPr lang="en-US" dirty="0"/>
              <a:t> sidechain”)</a:t>
            </a:r>
          </a:p>
          <a:p>
            <a:pPr lvl="1"/>
            <a:r>
              <a:rPr lang="en-US" dirty="0"/>
              <a:t>EVM-L2 (“</a:t>
            </a:r>
            <a:r>
              <a:rPr lang="en-US" dirty="0" err="1"/>
              <a:t>EthSide</a:t>
            </a:r>
            <a:r>
              <a:rPr lang="en-US" dirty="0"/>
              <a:t>”)</a:t>
            </a:r>
          </a:p>
          <a:p>
            <a:pPr lvl="1"/>
            <a:r>
              <a:rPr lang="en-US" dirty="0" err="1"/>
              <a:t>BitNames</a:t>
            </a:r>
            <a:r>
              <a:rPr lang="en-US" dirty="0"/>
              <a:t> – </a:t>
            </a:r>
            <a:r>
              <a:rPr lang="en-US" dirty="0" err="1"/>
              <a:t>Namecoin</a:t>
            </a:r>
            <a:r>
              <a:rPr lang="en-US" dirty="0"/>
              <a:t> L2</a:t>
            </a:r>
          </a:p>
          <a:p>
            <a:pPr lvl="1"/>
            <a:r>
              <a:rPr lang="en-US" dirty="0" err="1"/>
              <a:t>BitAssets</a:t>
            </a:r>
            <a:r>
              <a:rPr lang="en-US" dirty="0"/>
              <a:t> – Counterparty/Ordinals/Erc20 L2</a:t>
            </a:r>
          </a:p>
          <a:p>
            <a:pPr lvl="1"/>
            <a:r>
              <a:rPr lang="en-US" dirty="0"/>
              <a:t>Thunder – set of </a:t>
            </a:r>
            <a:r>
              <a:rPr lang="en-US" dirty="0" err="1"/>
              <a:t>largeblock</a:t>
            </a:r>
            <a:r>
              <a:rPr lang="en-US" dirty="0"/>
              <a:t> sidechains</a:t>
            </a:r>
          </a:p>
          <a:p>
            <a:pPr lvl="1"/>
            <a:r>
              <a:rPr lang="en-US" dirty="0"/>
              <a:t>New GUI for Bitcoin Core</a:t>
            </a:r>
          </a:p>
          <a:p>
            <a:r>
              <a:rPr lang="en-US" dirty="0" err="1"/>
              <a:t>Fmr</a:t>
            </a:r>
            <a:r>
              <a:rPr lang="en-US" dirty="0"/>
              <a:t> </a:t>
            </a:r>
            <a:r>
              <a:rPr lang="en-US" dirty="0" err="1"/>
              <a:t>Statistican</a:t>
            </a:r>
            <a:r>
              <a:rPr lang="en-US" dirty="0"/>
              <a:t> in the Yale Econ Department (2012-2015)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5F2F12-5AB5-599C-D2E2-B8B04BD099D5}"/>
              </a:ext>
            </a:extLst>
          </p:cNvPr>
          <p:cNvSpPr txBox="1">
            <a:spLocks/>
          </p:cNvSpPr>
          <p:nvPr/>
        </p:nvSpPr>
        <p:spPr>
          <a:xfrm>
            <a:off x="9114972" y="2021114"/>
            <a:ext cx="2674257" cy="3160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My Opinion</a:t>
            </a:r>
          </a:p>
          <a:p>
            <a:pPr marL="0" indent="0">
              <a:buNone/>
            </a:pPr>
            <a:r>
              <a:rPr lang="en-US" dirty="0"/>
              <a:t>Lightning</a:t>
            </a:r>
          </a:p>
          <a:p>
            <a:pPr marL="0" indent="0">
              <a:buNone/>
            </a:pPr>
            <a:r>
              <a:rPr lang="en-US" dirty="0"/>
              <a:t>ARK</a:t>
            </a:r>
          </a:p>
          <a:p>
            <a:pPr marL="0" indent="0">
              <a:buNone/>
            </a:pPr>
            <a:r>
              <a:rPr lang="en-US" dirty="0" err="1"/>
              <a:t>CoinJoin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DLCs</a:t>
            </a:r>
          </a:p>
          <a:p>
            <a:pPr marL="0" indent="0">
              <a:buNone/>
            </a:pPr>
            <a:r>
              <a:rPr lang="en-US" dirty="0"/>
              <a:t>Bitcoin Core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34FA7D-2D5D-7102-00EB-B1EB1C101919}"/>
              </a:ext>
            </a:extLst>
          </p:cNvPr>
          <p:cNvSpPr/>
          <p:nvPr/>
        </p:nvSpPr>
        <p:spPr>
          <a:xfrm>
            <a:off x="8926287" y="2452915"/>
            <a:ext cx="2264228" cy="26706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BECD21-0DB5-2913-BB04-609DED195A94}"/>
              </a:ext>
            </a:extLst>
          </p:cNvPr>
          <p:cNvSpPr txBox="1">
            <a:spLocks/>
          </p:cNvSpPr>
          <p:nvPr/>
        </p:nvSpPr>
        <p:spPr>
          <a:xfrm>
            <a:off x="8926286" y="5272540"/>
            <a:ext cx="2674257" cy="107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Waste of Time</a:t>
            </a:r>
            <a:br>
              <a:rPr lang="en-US" dirty="0"/>
            </a:br>
            <a:r>
              <a:rPr lang="en-US" dirty="0"/>
              <a:t>(no offense)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3128D749-3AD9-EC77-99A2-616AE8EE1FD6}"/>
              </a:ext>
            </a:extLst>
          </p:cNvPr>
          <p:cNvSpPr/>
          <p:nvPr/>
        </p:nvSpPr>
        <p:spPr>
          <a:xfrm>
            <a:off x="8721272" y="2581274"/>
            <a:ext cx="2674257" cy="2670629"/>
          </a:xfrm>
          <a:prstGeom prst="noSmoking">
            <a:avLst/>
          </a:prstGeom>
          <a:solidFill>
            <a:srgbClr val="F0371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972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199B-5FBC-68B6-D44E-3E30BD1D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167"/>
            <a:ext cx="10515600" cy="5185443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Soft Forks</a:t>
            </a:r>
            <a:br>
              <a:rPr lang="en-US" sz="11500" dirty="0"/>
            </a:br>
            <a:r>
              <a:rPr lang="en-US" sz="11500" dirty="0"/>
              <a:t>Over Time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57571A-5278-9059-6019-D041F004C0FE}"/>
              </a:ext>
            </a:extLst>
          </p:cNvPr>
          <p:cNvSpPr txBox="1">
            <a:spLocks/>
          </p:cNvSpPr>
          <p:nvPr/>
        </p:nvSpPr>
        <p:spPr>
          <a:xfrm>
            <a:off x="3840079" y="4732420"/>
            <a:ext cx="4511842" cy="166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Part 3 of 4</a:t>
            </a:r>
          </a:p>
        </p:txBody>
      </p:sp>
    </p:spTree>
    <p:extLst>
      <p:ext uri="{BB962C8B-B14F-4D97-AF65-F5344CB8AC3E}">
        <p14:creationId xmlns:p14="http://schemas.microsoft.com/office/powerpoint/2010/main" val="6064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2AC10-C67E-A722-5F48-BD99C882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0" y="406690"/>
            <a:ext cx="2902527" cy="1588366"/>
          </a:xfrm>
        </p:spPr>
        <p:txBody>
          <a:bodyPr/>
          <a:lstStyle/>
          <a:p>
            <a:r>
              <a:rPr lang="en-US" dirty="0"/>
              <a:t>Soft Forks Over Time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4A020E-78ED-4AED-03DE-8C8F225C8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44" y="171718"/>
            <a:ext cx="6879965" cy="6686282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B2E27B-1050-224E-44D3-8E4C325ED3B2}"/>
              </a:ext>
            </a:extLst>
          </p:cNvPr>
          <p:cNvSpPr txBox="1">
            <a:spLocks/>
          </p:cNvSpPr>
          <p:nvPr/>
        </p:nvSpPr>
        <p:spPr>
          <a:xfrm>
            <a:off x="425434" y="3274579"/>
            <a:ext cx="2902527" cy="1588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(according to </a:t>
            </a:r>
            <a:r>
              <a:rPr lang="en-US" dirty="0" err="1"/>
              <a:t>BitMex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1596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3DA845-0FAC-788D-9667-C4A749E8815C}"/>
              </a:ext>
            </a:extLst>
          </p:cNvPr>
          <p:cNvSpPr/>
          <p:nvPr/>
        </p:nvSpPr>
        <p:spPr>
          <a:xfrm>
            <a:off x="108858" y="720353"/>
            <a:ext cx="11952514" cy="604633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1F7E1D-ADCE-094B-BDCB-F5BB38F3A13F}"/>
              </a:ext>
            </a:extLst>
          </p:cNvPr>
          <p:cNvSpPr/>
          <p:nvPr/>
        </p:nvSpPr>
        <p:spPr>
          <a:xfrm>
            <a:off x="3643085" y="125858"/>
            <a:ext cx="5080001" cy="10824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669A9-76ED-690B-6643-BAC873D296F4}"/>
              </a:ext>
            </a:extLst>
          </p:cNvPr>
          <p:cNvSpPr txBox="1">
            <a:spLocks/>
          </p:cNvSpPr>
          <p:nvPr/>
        </p:nvSpPr>
        <p:spPr>
          <a:xfrm>
            <a:off x="4275222" y="5664118"/>
            <a:ext cx="1801585" cy="473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20 Months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6FA186-D9E8-9571-0B33-DC4228D5E5DA}"/>
              </a:ext>
            </a:extLst>
          </p:cNvPr>
          <p:cNvSpPr txBox="1">
            <a:spLocks/>
          </p:cNvSpPr>
          <p:nvPr/>
        </p:nvSpPr>
        <p:spPr>
          <a:xfrm>
            <a:off x="10227375" y="5591530"/>
            <a:ext cx="1801585" cy="473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46 Months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1F7C0F5-CE9C-AEA0-B9C9-9C621A6F2F42}"/>
              </a:ext>
            </a:extLst>
          </p:cNvPr>
          <p:cNvSpPr/>
          <p:nvPr/>
        </p:nvSpPr>
        <p:spPr>
          <a:xfrm>
            <a:off x="3974808" y="5328705"/>
            <a:ext cx="251430" cy="1069519"/>
          </a:xfrm>
          <a:prstGeom prst="rightBrace">
            <a:avLst>
              <a:gd name="adj1" fmla="val 3787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D397550-7719-FDD7-0BDB-A21356EEBC13}"/>
              </a:ext>
            </a:extLst>
          </p:cNvPr>
          <p:cNvSpPr/>
          <p:nvPr/>
        </p:nvSpPr>
        <p:spPr>
          <a:xfrm>
            <a:off x="9926961" y="5293536"/>
            <a:ext cx="251430" cy="1069519"/>
          </a:xfrm>
          <a:prstGeom prst="rightBrace">
            <a:avLst>
              <a:gd name="adj1" fmla="val 3787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EE5ECE6-C3BB-6264-F50F-6E1DB0509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425106"/>
              </p:ext>
            </p:extLst>
          </p:nvPr>
        </p:nvGraphicFramePr>
        <p:xfrm>
          <a:off x="906875" y="1604364"/>
          <a:ext cx="9963288" cy="143190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07032">
                  <a:extLst>
                    <a:ext uri="{9D8B030D-6E8A-4147-A177-3AD203B41FA5}">
                      <a16:colId xmlns:a16="http://schemas.microsoft.com/office/drawing/2014/main" val="1962472240"/>
                    </a:ext>
                  </a:extLst>
                </a:gridCol>
                <a:gridCol w="1107032">
                  <a:extLst>
                    <a:ext uri="{9D8B030D-6E8A-4147-A177-3AD203B41FA5}">
                      <a16:colId xmlns:a16="http://schemas.microsoft.com/office/drawing/2014/main" val="3918106669"/>
                    </a:ext>
                  </a:extLst>
                </a:gridCol>
                <a:gridCol w="1107032">
                  <a:extLst>
                    <a:ext uri="{9D8B030D-6E8A-4147-A177-3AD203B41FA5}">
                      <a16:colId xmlns:a16="http://schemas.microsoft.com/office/drawing/2014/main" val="841432074"/>
                    </a:ext>
                  </a:extLst>
                </a:gridCol>
                <a:gridCol w="1107032">
                  <a:extLst>
                    <a:ext uri="{9D8B030D-6E8A-4147-A177-3AD203B41FA5}">
                      <a16:colId xmlns:a16="http://schemas.microsoft.com/office/drawing/2014/main" val="4193041647"/>
                    </a:ext>
                  </a:extLst>
                </a:gridCol>
                <a:gridCol w="1107032">
                  <a:extLst>
                    <a:ext uri="{9D8B030D-6E8A-4147-A177-3AD203B41FA5}">
                      <a16:colId xmlns:a16="http://schemas.microsoft.com/office/drawing/2014/main" val="2424521326"/>
                    </a:ext>
                  </a:extLst>
                </a:gridCol>
                <a:gridCol w="1107032">
                  <a:extLst>
                    <a:ext uri="{9D8B030D-6E8A-4147-A177-3AD203B41FA5}">
                      <a16:colId xmlns:a16="http://schemas.microsoft.com/office/drawing/2014/main" val="3499498031"/>
                    </a:ext>
                  </a:extLst>
                </a:gridCol>
                <a:gridCol w="1107032">
                  <a:extLst>
                    <a:ext uri="{9D8B030D-6E8A-4147-A177-3AD203B41FA5}">
                      <a16:colId xmlns:a16="http://schemas.microsoft.com/office/drawing/2014/main" val="3328407539"/>
                    </a:ext>
                  </a:extLst>
                </a:gridCol>
                <a:gridCol w="1107032">
                  <a:extLst>
                    <a:ext uri="{9D8B030D-6E8A-4147-A177-3AD203B41FA5}">
                      <a16:colId xmlns:a16="http://schemas.microsoft.com/office/drawing/2014/main" val="1040280834"/>
                    </a:ext>
                  </a:extLst>
                </a:gridCol>
                <a:gridCol w="1107032">
                  <a:extLst>
                    <a:ext uri="{9D8B030D-6E8A-4147-A177-3AD203B41FA5}">
                      <a16:colId xmlns:a16="http://schemas.microsoft.com/office/drawing/2014/main" val="2982646618"/>
                    </a:ext>
                  </a:extLst>
                </a:gridCol>
              </a:tblGrid>
              <a:tr h="715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505752"/>
                  </a:ext>
                </a:extLst>
              </a:tr>
              <a:tr h="7159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Soft Forks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76571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DAED391-9CEE-D887-9262-6B806F6A4359}"/>
              </a:ext>
            </a:extLst>
          </p:cNvPr>
          <p:cNvSpPr txBox="1">
            <a:spLocks/>
          </p:cNvSpPr>
          <p:nvPr/>
        </p:nvSpPr>
        <p:spPr>
          <a:xfrm>
            <a:off x="358179" y="4800652"/>
            <a:ext cx="4985656" cy="1676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SegWit</a:t>
            </a:r>
            <a:endParaRPr lang="en-US" dirty="0"/>
          </a:p>
          <a:p>
            <a:pPr lvl="1"/>
            <a:r>
              <a:rPr lang="en-US" dirty="0"/>
              <a:t>Announced Dec 2015</a:t>
            </a:r>
          </a:p>
          <a:p>
            <a:pPr lvl="1"/>
            <a:r>
              <a:rPr lang="en-US" dirty="0"/>
              <a:t>Coded Oct 2016</a:t>
            </a:r>
          </a:p>
          <a:p>
            <a:pPr lvl="1"/>
            <a:r>
              <a:rPr lang="en-US" dirty="0"/>
              <a:t>Activated Aug 2017</a:t>
            </a:r>
          </a:p>
        </p:txBody>
      </p:sp>
      <p:graphicFrame>
        <p:nvGraphicFramePr>
          <p:cNvPr id="13" name="Table 11">
            <a:extLst>
              <a:ext uri="{FF2B5EF4-FFF2-40B4-BE49-F238E27FC236}">
                <a16:creationId xmlns:a16="http://schemas.microsoft.com/office/drawing/2014/main" id="{886CEDCF-6693-5CCD-AB82-2BA389B29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36982"/>
              </p:ext>
            </p:extLst>
          </p:nvPr>
        </p:nvGraphicFramePr>
        <p:xfrm>
          <a:off x="906875" y="3231063"/>
          <a:ext cx="9963288" cy="132167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07032">
                  <a:extLst>
                    <a:ext uri="{9D8B030D-6E8A-4147-A177-3AD203B41FA5}">
                      <a16:colId xmlns:a16="http://schemas.microsoft.com/office/drawing/2014/main" val="1962472240"/>
                    </a:ext>
                  </a:extLst>
                </a:gridCol>
                <a:gridCol w="1107032">
                  <a:extLst>
                    <a:ext uri="{9D8B030D-6E8A-4147-A177-3AD203B41FA5}">
                      <a16:colId xmlns:a16="http://schemas.microsoft.com/office/drawing/2014/main" val="4193041647"/>
                    </a:ext>
                  </a:extLst>
                </a:gridCol>
                <a:gridCol w="1107032">
                  <a:extLst>
                    <a:ext uri="{9D8B030D-6E8A-4147-A177-3AD203B41FA5}">
                      <a16:colId xmlns:a16="http://schemas.microsoft.com/office/drawing/2014/main" val="2424521326"/>
                    </a:ext>
                  </a:extLst>
                </a:gridCol>
                <a:gridCol w="1107032">
                  <a:extLst>
                    <a:ext uri="{9D8B030D-6E8A-4147-A177-3AD203B41FA5}">
                      <a16:colId xmlns:a16="http://schemas.microsoft.com/office/drawing/2014/main" val="3499498031"/>
                    </a:ext>
                  </a:extLst>
                </a:gridCol>
                <a:gridCol w="1107032">
                  <a:extLst>
                    <a:ext uri="{9D8B030D-6E8A-4147-A177-3AD203B41FA5}">
                      <a16:colId xmlns:a16="http://schemas.microsoft.com/office/drawing/2014/main" val="3328407539"/>
                    </a:ext>
                  </a:extLst>
                </a:gridCol>
                <a:gridCol w="1107032">
                  <a:extLst>
                    <a:ext uri="{9D8B030D-6E8A-4147-A177-3AD203B41FA5}">
                      <a16:colId xmlns:a16="http://schemas.microsoft.com/office/drawing/2014/main" val="1040280834"/>
                    </a:ext>
                  </a:extLst>
                </a:gridCol>
                <a:gridCol w="1107032">
                  <a:extLst>
                    <a:ext uri="{9D8B030D-6E8A-4147-A177-3AD203B41FA5}">
                      <a16:colId xmlns:a16="http://schemas.microsoft.com/office/drawing/2014/main" val="2982646618"/>
                    </a:ext>
                  </a:extLst>
                </a:gridCol>
                <a:gridCol w="1107032">
                  <a:extLst>
                    <a:ext uri="{9D8B030D-6E8A-4147-A177-3AD203B41FA5}">
                      <a16:colId xmlns:a16="http://schemas.microsoft.com/office/drawing/2014/main" val="3507746376"/>
                    </a:ext>
                  </a:extLst>
                </a:gridCol>
                <a:gridCol w="1107032">
                  <a:extLst>
                    <a:ext uri="{9D8B030D-6E8A-4147-A177-3AD203B41FA5}">
                      <a16:colId xmlns:a16="http://schemas.microsoft.com/office/drawing/2014/main" val="2554118778"/>
                    </a:ext>
                  </a:extLst>
                </a:gridCol>
              </a:tblGrid>
              <a:tr h="429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505752"/>
                  </a:ext>
                </a:extLst>
              </a:tr>
              <a:tr h="8644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Soft Forks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(Presumably)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76571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E9B7A9-B768-5433-73A3-33F668BFDEAC}"/>
              </a:ext>
            </a:extLst>
          </p:cNvPr>
          <p:cNvSpPr txBox="1">
            <a:spLocks/>
          </p:cNvSpPr>
          <p:nvPr/>
        </p:nvSpPr>
        <p:spPr>
          <a:xfrm>
            <a:off x="11322142" y="3626763"/>
            <a:ext cx="331504" cy="492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095186A-729D-A434-FF05-ECD2563A543A}"/>
              </a:ext>
            </a:extLst>
          </p:cNvPr>
          <p:cNvSpPr txBox="1">
            <a:spLocks/>
          </p:cNvSpPr>
          <p:nvPr/>
        </p:nvSpPr>
        <p:spPr>
          <a:xfrm>
            <a:off x="11213959" y="2199258"/>
            <a:ext cx="547871" cy="473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16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84CA49-B38A-5B51-6E1C-58DE842145EE}"/>
              </a:ext>
            </a:extLst>
          </p:cNvPr>
          <p:cNvCxnSpPr>
            <a:cxnSpLocks/>
          </p:cNvCxnSpPr>
          <p:nvPr/>
        </p:nvCxnSpPr>
        <p:spPr>
          <a:xfrm>
            <a:off x="10295560" y="3140441"/>
            <a:ext cx="14413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940BD8-EC9C-5541-B518-7AF1AF9429CD}"/>
              </a:ext>
            </a:extLst>
          </p:cNvPr>
          <p:cNvCxnSpPr>
            <a:cxnSpLocks/>
          </p:cNvCxnSpPr>
          <p:nvPr/>
        </p:nvCxnSpPr>
        <p:spPr>
          <a:xfrm flipV="1">
            <a:off x="6047012" y="4800652"/>
            <a:ext cx="0" cy="18033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03A5E163-7BEA-B35B-58BE-607C9E9D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7" y="31889"/>
            <a:ext cx="11087099" cy="12666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Bitcoin’s Ossification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649479A-17DE-1D02-0D70-4279C247AE73}"/>
              </a:ext>
            </a:extLst>
          </p:cNvPr>
          <p:cNvSpPr txBox="1">
            <a:spLocks/>
          </p:cNvSpPr>
          <p:nvPr/>
        </p:nvSpPr>
        <p:spPr>
          <a:xfrm>
            <a:off x="6310334" y="4800652"/>
            <a:ext cx="3925057" cy="1676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Taproot</a:t>
            </a:r>
          </a:p>
          <a:p>
            <a:pPr lvl="1"/>
            <a:r>
              <a:rPr lang="en-US" dirty="0"/>
              <a:t>Announced Jan 2018</a:t>
            </a:r>
          </a:p>
          <a:p>
            <a:pPr lvl="1"/>
            <a:r>
              <a:rPr lang="en-US" dirty="0"/>
              <a:t>Coded Oct 2020</a:t>
            </a:r>
          </a:p>
          <a:p>
            <a:pPr lvl="1"/>
            <a:r>
              <a:rPr lang="en-US" dirty="0"/>
              <a:t>Activated Nov 2021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A2387F-BAAE-BFA8-8438-673A46087FAC}"/>
              </a:ext>
            </a:extLst>
          </p:cNvPr>
          <p:cNvSpPr txBox="1">
            <a:spLocks/>
          </p:cNvSpPr>
          <p:nvPr/>
        </p:nvSpPr>
        <p:spPr>
          <a:xfrm>
            <a:off x="934833" y="894667"/>
            <a:ext cx="2484297" cy="535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original source code &amp; edit history are mostly lost</a:t>
            </a:r>
          </a:p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AF72BF-3A2C-0D57-3793-AB9F438A527A}"/>
              </a:ext>
            </a:extLst>
          </p:cNvPr>
          <p:cNvCxnSpPr>
            <a:cxnSpLocks/>
          </p:cNvCxnSpPr>
          <p:nvPr/>
        </p:nvCxnSpPr>
        <p:spPr>
          <a:xfrm>
            <a:off x="1752600" y="1430323"/>
            <a:ext cx="717550" cy="1005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31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0C61-A41C-13A4-F8E0-48BA95CB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0"/>
            <a:ext cx="2495550" cy="974725"/>
          </a:xfrm>
        </p:spPr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54229-49CD-D330-98E9-BB015F462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936625"/>
            <a:ext cx="11118850" cy="584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First – </a:t>
            </a:r>
            <a:r>
              <a:rPr lang="en-US" i="1" u="sng" dirty="0"/>
              <a:t>is</a:t>
            </a:r>
            <a:r>
              <a:rPr lang="en-US" dirty="0"/>
              <a:t> it a problem ?</a:t>
            </a:r>
          </a:p>
          <a:p>
            <a:pPr lvl="1"/>
            <a:r>
              <a:rPr lang="en-US" dirty="0"/>
              <a:t>Some people don’t want Bitcoin to “change”…</a:t>
            </a:r>
          </a:p>
          <a:p>
            <a:pPr lvl="1"/>
            <a:r>
              <a:rPr lang="en-US" dirty="0"/>
              <a:t>…but soft forks aren’t a mandatory change. (The old software works.)</a:t>
            </a:r>
          </a:p>
          <a:p>
            <a:r>
              <a:rPr lang="en-US" dirty="0"/>
              <a:t>Soft forks benefits:</a:t>
            </a:r>
          </a:p>
          <a:p>
            <a:pPr lvl="1"/>
            <a:r>
              <a:rPr lang="en-US" dirty="0"/>
              <a:t>Grant new options to users.</a:t>
            </a:r>
          </a:p>
          <a:p>
            <a:pPr lvl="1"/>
            <a:r>
              <a:rPr lang="en-US" dirty="0"/>
              <a:t>Improves the software; improve the money.</a:t>
            </a:r>
          </a:p>
          <a:p>
            <a:pPr lvl="1"/>
            <a:r>
              <a:rPr lang="en-US" dirty="0" err="1"/>
              <a:t>Multisig</a:t>
            </a:r>
            <a:r>
              <a:rPr lang="en-US" dirty="0"/>
              <a:t> + Lightning (</a:t>
            </a:r>
            <a:r>
              <a:rPr lang="en-US" dirty="0" err="1"/>
              <a:t>SegWit</a:t>
            </a:r>
            <a:r>
              <a:rPr lang="en-US" dirty="0"/>
              <a:t>) were created via soft fork.</a:t>
            </a:r>
          </a:p>
          <a:p>
            <a:pPr lvl="1"/>
            <a:r>
              <a:rPr lang="en-US" dirty="0"/>
              <a:t>Security, (op vault), privacy, scalability require new soft forks.</a:t>
            </a:r>
          </a:p>
          <a:p>
            <a:r>
              <a:rPr lang="en-US" dirty="0"/>
              <a:t>Soft forks costs…</a:t>
            </a:r>
          </a:p>
          <a:p>
            <a:pPr lvl="1"/>
            <a:r>
              <a:rPr lang="en-US" dirty="0"/>
              <a:t>Soft fork is basically free: SFs are </a:t>
            </a:r>
            <a:r>
              <a:rPr lang="en-US" u="sng" dirty="0"/>
              <a:t>optional</a:t>
            </a:r>
            <a:r>
              <a:rPr lang="en-US" dirty="0"/>
              <a:t>, </a:t>
            </a:r>
            <a:r>
              <a:rPr lang="en-US" u="sng" dirty="0"/>
              <a:t>reversible</a:t>
            </a:r>
            <a:r>
              <a:rPr lang="en-US" dirty="0"/>
              <a:t>, and </a:t>
            </a:r>
            <a:r>
              <a:rPr lang="en-US" u="sng" dirty="0"/>
              <a:t>inevitable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Optional</a:t>
            </a:r>
            <a:r>
              <a:rPr lang="en-US" dirty="0"/>
              <a:t> = The old protocol survives, so the upgrade is </a:t>
            </a:r>
            <a:r>
              <a:rPr lang="en-US" i="1" u="sng" dirty="0"/>
              <a:t>consensual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Reversible</a:t>
            </a:r>
            <a:r>
              <a:rPr lang="en-US" dirty="0"/>
              <a:t> = A soft fork claiming OP NOP 6 , for example, could be later deactivated by a 2</a:t>
            </a:r>
            <a:r>
              <a:rPr lang="en-US" baseline="30000" dirty="0"/>
              <a:t>nd</a:t>
            </a:r>
            <a:r>
              <a:rPr lang="en-US" dirty="0"/>
              <a:t> soft fork, that just bans OP NOP 6.</a:t>
            </a:r>
          </a:p>
          <a:p>
            <a:pPr lvl="1"/>
            <a:r>
              <a:rPr lang="en-US" b="1" dirty="0"/>
              <a:t>Inevitable</a:t>
            </a:r>
            <a:r>
              <a:rPr lang="en-US" dirty="0"/>
              <a:t> = If 51% hashrate mines a new version, then the soft fork activates – end of story.</a:t>
            </a:r>
          </a:p>
          <a:p>
            <a:pPr lvl="2"/>
            <a:r>
              <a:rPr lang="en-US" dirty="0"/>
              <a:t>Users who “resist” the soft fork, will break the heaviest-valid-chain rule and will </a:t>
            </a:r>
            <a:r>
              <a:rPr lang="en-US" i="1" u="sng" dirty="0"/>
              <a:t>hard fork.</a:t>
            </a:r>
            <a:endParaRPr lang="en-US" dirty="0"/>
          </a:p>
          <a:p>
            <a:pPr lvl="2"/>
            <a:r>
              <a:rPr lang="en-US" dirty="0"/>
              <a:t>Any soft fork that increases miner profitability, can and will activate, eventually.</a:t>
            </a:r>
          </a:p>
          <a:p>
            <a:r>
              <a:rPr lang="en-US" dirty="0"/>
              <a:t>Cynical take: some prefer software NOT to improve, since they are middlemen.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1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A740D-E793-BD7C-7090-11B27CD5A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9280-DE60-5890-6EC6-3FF3526E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167"/>
            <a:ext cx="10515600" cy="5185443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CUSF</a:t>
            </a:r>
            <a:br>
              <a:rPr lang="en-US" sz="11500" dirty="0"/>
            </a:br>
            <a:r>
              <a:rPr lang="en-US" dirty="0"/>
              <a:t>Core Untouched Soft Fork</a:t>
            </a:r>
            <a:br>
              <a:rPr lang="en-US" dirty="0"/>
            </a:br>
            <a:r>
              <a:rPr lang="en-US" dirty="0"/>
              <a:t>“Ordinal-</a:t>
            </a:r>
            <a:r>
              <a:rPr lang="en-US" dirty="0" err="1"/>
              <a:t>ization</a:t>
            </a:r>
            <a:r>
              <a:rPr lang="en-US" dirty="0"/>
              <a:t>” of Soft Forks</a:t>
            </a:r>
            <a:br>
              <a:rPr lang="en-US" dirty="0"/>
            </a:br>
            <a:r>
              <a:rPr lang="en-US" dirty="0"/>
              <a:t>“Sidechain-</a:t>
            </a:r>
            <a:r>
              <a:rPr lang="en-US" dirty="0" err="1"/>
              <a:t>ziation</a:t>
            </a:r>
            <a:r>
              <a:rPr lang="en-US" dirty="0"/>
              <a:t>” of Soft Forks</a:t>
            </a:r>
            <a:endParaRPr lang="en-US" sz="115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B4B4B1D-FA79-32A4-EAD0-454BB2D54668}"/>
              </a:ext>
            </a:extLst>
          </p:cNvPr>
          <p:cNvSpPr txBox="1">
            <a:spLocks/>
          </p:cNvSpPr>
          <p:nvPr/>
        </p:nvSpPr>
        <p:spPr>
          <a:xfrm>
            <a:off x="3840079" y="4601792"/>
            <a:ext cx="4511842" cy="166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Part 4 of 4</a:t>
            </a:r>
          </a:p>
        </p:txBody>
      </p:sp>
    </p:spTree>
    <p:extLst>
      <p:ext uri="{BB962C8B-B14F-4D97-AF65-F5344CB8AC3E}">
        <p14:creationId xmlns:p14="http://schemas.microsoft.com/office/powerpoint/2010/main" val="3120946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613A-1987-39E2-3E4A-00E2E4D6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01CB4-47CF-01EE-3FDD-3E67FAD7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6299"/>
            <a:ext cx="10515600" cy="149225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Paper at: </a:t>
            </a:r>
            <a:r>
              <a:rPr lang="en-US" dirty="0">
                <a:hlinkClick r:id="rId2"/>
              </a:rPr>
              <a:t>https://bip300cusf.com</a:t>
            </a:r>
            <a:r>
              <a:rPr lang="en-US" dirty="0"/>
              <a:t> </a:t>
            </a:r>
          </a:p>
          <a:p>
            <a:r>
              <a:rPr lang="en-US" dirty="0"/>
              <a:t>Soft fork via a 2</a:t>
            </a:r>
            <a:r>
              <a:rPr lang="en-US" baseline="30000" dirty="0"/>
              <a:t>nd</a:t>
            </a:r>
            <a:r>
              <a:rPr lang="en-US" dirty="0"/>
              <a:t> piece of software – </a:t>
            </a:r>
          </a:p>
          <a:p>
            <a:pPr lvl="1"/>
            <a:r>
              <a:rPr lang="en-US" dirty="0"/>
              <a:t>Takes blocks from Bitcoin Core, and gives them a “second pass”.</a:t>
            </a:r>
          </a:p>
          <a:p>
            <a:pPr lvl="1"/>
            <a:r>
              <a:rPr lang="en-US" dirty="0"/>
              <a:t>Calls `</a:t>
            </a:r>
            <a:r>
              <a:rPr lang="en-US" dirty="0" err="1"/>
              <a:t>invalidateblock</a:t>
            </a:r>
            <a:r>
              <a:rPr lang="en-US" dirty="0"/>
              <a:t>` in Bitcoin Core if new </a:t>
            </a:r>
            <a:r>
              <a:rPr lang="en-US" dirty="0" err="1"/>
              <a:t>rulebreaking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E3D9E-913E-8060-82A9-9CE5E8544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908" y="189694"/>
            <a:ext cx="8104184" cy="4096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754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84DAF-A0D0-4D86-2C1C-D8F864E22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300" y="463550"/>
            <a:ext cx="3111500" cy="5713413"/>
          </a:xfrm>
        </p:spPr>
        <p:txBody>
          <a:bodyPr/>
          <a:lstStyle/>
          <a:p>
            <a:r>
              <a:rPr lang="en-US" dirty="0"/>
              <a:t>Same effect</a:t>
            </a:r>
          </a:p>
          <a:p>
            <a:r>
              <a:rPr lang="en-US" dirty="0"/>
              <a:t>But two software daemons</a:t>
            </a:r>
          </a:p>
          <a:p>
            <a:r>
              <a:rPr lang="en-US" dirty="0"/>
              <a:t>Two RPC servers</a:t>
            </a:r>
          </a:p>
          <a:p>
            <a:r>
              <a:rPr lang="en-US" dirty="0"/>
              <a:t>“Inefficient” for computer – 2x as much work</a:t>
            </a:r>
          </a:p>
          <a:p>
            <a:r>
              <a:rPr lang="en-US" dirty="0"/>
              <a:t>But “separable” at the human level – socially scalable.</a:t>
            </a:r>
          </a:p>
          <a:p>
            <a:r>
              <a:rPr lang="en-US" dirty="0"/>
              <a:t>Simple change, many advantages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58047-1ACB-2CB7-F5CE-9BEA5D8E0E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1" t="1943" r="2296" b="2033"/>
          <a:stretch/>
        </p:blipFill>
        <p:spPr>
          <a:xfrm>
            <a:off x="514351" y="246856"/>
            <a:ext cx="713105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938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BB89-A48F-23A9-1E36-7BA149AC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7FE07-3EE3-E98B-D96B-DDF35D263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055B1-7D9C-3ACB-020E-AD12B2AD2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457" y="1045345"/>
            <a:ext cx="10043343" cy="463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999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C6F1-B9F9-D1E8-2833-972F7EC6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3914-B4E6-4A30-2EA7-9630EB35E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63686-E8B5-8BC0-5011-5F96CCBAE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953" y="599070"/>
            <a:ext cx="9915550" cy="59900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3911B8-AA05-7DBD-61B8-17DA86D4EC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0921"/>
          <a:stretch/>
        </p:blipFill>
        <p:spPr>
          <a:xfrm>
            <a:off x="1402896" y="377867"/>
            <a:ext cx="9915550" cy="4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244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900B5B-FB91-72B2-77F1-634279EC1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948" y="719115"/>
            <a:ext cx="9176204" cy="5849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B724CA-D0C1-9693-09AC-E4BBC151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0921"/>
          <a:stretch/>
        </p:blipFill>
        <p:spPr>
          <a:xfrm>
            <a:off x="1333046" y="377825"/>
            <a:ext cx="9306606" cy="3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2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199B-5FBC-68B6-D44E-3E30BD1D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167"/>
            <a:ext cx="10515600" cy="5185443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Soft Forks</a:t>
            </a:r>
            <a:br>
              <a:rPr lang="en-US" sz="11500" dirty="0"/>
            </a:br>
            <a:r>
              <a:rPr lang="en-US" sz="11500" dirty="0"/>
              <a:t>Basics/History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51DDA2-F95A-CCB5-41F9-50009302B830}"/>
              </a:ext>
            </a:extLst>
          </p:cNvPr>
          <p:cNvSpPr txBox="1">
            <a:spLocks/>
          </p:cNvSpPr>
          <p:nvPr/>
        </p:nvSpPr>
        <p:spPr>
          <a:xfrm>
            <a:off x="3840079" y="4504776"/>
            <a:ext cx="4511842" cy="166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Part 1 of 4</a:t>
            </a:r>
          </a:p>
        </p:txBody>
      </p:sp>
    </p:spTree>
    <p:extLst>
      <p:ext uri="{BB962C8B-B14F-4D97-AF65-F5344CB8AC3E}">
        <p14:creationId xmlns:p14="http://schemas.microsoft.com/office/powerpoint/2010/main" val="17408154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A3CD-A34B-5341-A66A-D8A0CB05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FF00C-7FB1-5BDC-BFDA-F201577FD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3A24D-E06D-59E4-F20E-BF4A33F2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85" y="681037"/>
            <a:ext cx="9093229" cy="6005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E3CE86-9D97-5745-7060-A65DF26549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0921"/>
          <a:stretch/>
        </p:blipFill>
        <p:spPr>
          <a:xfrm>
            <a:off x="1434646" y="377825"/>
            <a:ext cx="9306606" cy="3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752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40BB-C1F4-4373-1969-9F0B54D75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13673-007F-837C-ABEA-B31B31823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93060-E2EC-82B6-0F94-54E1F30A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4" y="1127124"/>
            <a:ext cx="11105322" cy="5153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2E632D-3F20-86D0-60BF-95BCA850F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0921"/>
          <a:stretch/>
        </p:blipFill>
        <p:spPr>
          <a:xfrm>
            <a:off x="297641" y="681037"/>
            <a:ext cx="11392694" cy="4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390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98463-2B8D-D8A1-37F6-093E5A8B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35" y="448093"/>
            <a:ext cx="9448800" cy="951658"/>
          </a:xfrm>
        </p:spPr>
        <p:txBody>
          <a:bodyPr/>
          <a:lstStyle/>
          <a:p>
            <a:r>
              <a:rPr lang="en-US" b="1" dirty="0"/>
              <a:t>Download Today – OP CAT &amp; BIP300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8D5B25-0CDA-D20A-83FA-49CFFC408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0639" y="1760540"/>
            <a:ext cx="5210165" cy="2667805"/>
          </a:xfr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B9F39A-0ADC-F8F3-045E-7B90D9A21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96" y="1579530"/>
            <a:ext cx="5876968" cy="43005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26934B6-0C7A-D933-FEEF-E17776897531}"/>
              </a:ext>
            </a:extLst>
          </p:cNvPr>
          <p:cNvSpPr txBox="1">
            <a:spLocks/>
          </p:cNvSpPr>
          <p:nvPr/>
        </p:nvSpPr>
        <p:spPr>
          <a:xfrm>
            <a:off x="6882568" y="4691092"/>
            <a:ext cx="462998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bip300cusf.com/download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17A768-EE14-F11C-8C19-35D7D51C4846}"/>
              </a:ext>
            </a:extLst>
          </p:cNvPr>
          <p:cNvSpPr txBox="1">
            <a:spLocks/>
          </p:cNvSpPr>
          <p:nvPr/>
        </p:nvSpPr>
        <p:spPr>
          <a:xfrm>
            <a:off x="609601" y="6007100"/>
            <a:ext cx="8966199" cy="717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(This is one easy way of solving all of our soft fork problems.)</a:t>
            </a:r>
          </a:p>
        </p:txBody>
      </p:sp>
    </p:spTree>
    <p:extLst>
      <p:ext uri="{BB962C8B-B14F-4D97-AF65-F5344CB8AC3E}">
        <p14:creationId xmlns:p14="http://schemas.microsoft.com/office/powerpoint/2010/main" val="7544125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4C7777-7F74-6603-AB39-617E3EC5B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824" y="66675"/>
            <a:ext cx="11915776" cy="67366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7CEFF5-0672-9D34-6FCA-A82654535055}"/>
              </a:ext>
            </a:extLst>
          </p:cNvPr>
          <p:cNvSpPr/>
          <p:nvPr/>
        </p:nvSpPr>
        <p:spPr>
          <a:xfrm>
            <a:off x="123824" y="0"/>
            <a:ext cx="11944352" cy="672465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19CD7-3348-6938-5E73-2FC947188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1505154"/>
            <a:ext cx="9406593" cy="4630531"/>
          </a:xfrm>
          <a:solidFill>
            <a:srgbClr val="F2F2F2">
              <a:alpha val="69804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Paul Sztorc</a:t>
            </a:r>
          </a:p>
          <a:p>
            <a:pPr lvl="1"/>
            <a:r>
              <a:rPr lang="en-US" sz="2800" b="1" u="sng" dirty="0"/>
              <a:t>layertwolabs.com</a:t>
            </a:r>
            <a:r>
              <a:rPr lang="en-US" sz="2800" b="1" dirty="0"/>
              <a:t> ;</a:t>
            </a:r>
          </a:p>
          <a:p>
            <a:pPr lvl="1"/>
            <a:r>
              <a:rPr lang="en-US" sz="3200" b="1" u="sng" dirty="0"/>
              <a:t>truthcoin.info </a:t>
            </a:r>
          </a:p>
          <a:p>
            <a:pPr lvl="1"/>
            <a:r>
              <a:rPr lang="en-US" sz="3200" b="1" u="sng" dirty="0"/>
              <a:t>bitcoinhivemind.com</a:t>
            </a:r>
          </a:p>
          <a:p>
            <a:pPr lvl="1"/>
            <a:r>
              <a:rPr lang="en-US" sz="3200" b="1" u="sng" dirty="0"/>
              <a:t>drivechain.info</a:t>
            </a:r>
          </a:p>
          <a:p>
            <a:r>
              <a:rPr lang="en-US" sz="3600" dirty="0"/>
              <a:t>Twitter: @truthcoin  ;  Telegram:  @psztorc</a:t>
            </a:r>
          </a:p>
          <a:p>
            <a:pPr lvl="1"/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AD33B-8D02-2198-F08C-8292DFB858E7}"/>
              </a:ext>
            </a:extLst>
          </p:cNvPr>
          <p:cNvSpPr txBox="1"/>
          <p:nvPr/>
        </p:nvSpPr>
        <p:spPr>
          <a:xfrm>
            <a:off x="3373019" y="4765505"/>
            <a:ext cx="5445959" cy="1754326"/>
          </a:xfrm>
          <a:prstGeom prst="rect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5400" dirty="0"/>
              <a:t>Please Ask Your Questions Now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769F0-C297-EDC9-DF1A-1AAA4C903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753" y="600395"/>
            <a:ext cx="3959917" cy="1222055"/>
          </a:xfrm>
          <a:solidFill>
            <a:srgbClr val="F2F2F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7172031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1C2F-BB28-1301-C336-5544E431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Soft Forks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18577-D6B9-5F89-809E-B92C6A67B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Is there even still a process?</a:t>
            </a:r>
          </a:p>
          <a:p>
            <a:pPr lvl="0"/>
            <a:r>
              <a:rPr lang="en-US" dirty="0" err="1"/>
              <a:t>SegWit</a:t>
            </a:r>
            <a:r>
              <a:rPr lang="en-US" dirty="0"/>
              <a:t> Trauma</a:t>
            </a:r>
            <a:r>
              <a:rPr lang="en-US" baseline="0" dirty="0"/>
              <a:t> / PTSD</a:t>
            </a:r>
          </a:p>
          <a:p>
            <a:pPr lvl="1"/>
            <a:r>
              <a:rPr lang="en-US" baseline="0" dirty="0"/>
              <a:t>Unsolved mysteries of the Blocksize war</a:t>
            </a:r>
          </a:p>
          <a:p>
            <a:pPr lvl="1"/>
            <a:r>
              <a:rPr lang="en-US" baseline="0" dirty="0"/>
              <a:t>Why did people get hashrate support for a hard fork, when hashrate is irrelevant to a hard fork? I don’t know.</a:t>
            </a:r>
          </a:p>
          <a:p>
            <a:pPr lvl="1"/>
            <a:r>
              <a:rPr lang="en-US" baseline="0" dirty="0"/>
              <a:t>Miners signed a meaningless piece of paper backing the wrong side, but they never actually did anything. Yet still they feel guilty and unwilling to do further soft forks.</a:t>
            </a:r>
          </a:p>
          <a:p>
            <a:r>
              <a:rPr lang="en-US" dirty="0"/>
              <a:t>Ratio of Experts / Laypeople is plummeting. More Ls, harder to E.</a:t>
            </a:r>
            <a:endParaRPr lang="en-US" baseline="0" dirty="0"/>
          </a:p>
          <a:p>
            <a:r>
              <a:rPr lang="en-US" baseline="0" dirty="0"/>
              <a:t>Sour Grapes</a:t>
            </a:r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157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1C2F-BB28-1301-C336-5544E431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Soft Forks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18577-D6B9-5F89-809E-B92C6A67B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925"/>
          </a:xfrm>
        </p:spPr>
        <p:txBody>
          <a:bodyPr>
            <a:normAutofit/>
          </a:bodyPr>
          <a:lstStyle/>
          <a:p>
            <a:r>
              <a:rPr lang="en-US" dirty="0"/>
              <a:t>Is there even still a process?</a:t>
            </a:r>
          </a:p>
          <a:p>
            <a:pPr lvl="0"/>
            <a:r>
              <a:rPr lang="en-US" dirty="0" err="1"/>
              <a:t>SegWit</a:t>
            </a:r>
            <a:r>
              <a:rPr lang="en-US" dirty="0"/>
              <a:t> Trauma</a:t>
            </a:r>
            <a:r>
              <a:rPr lang="en-US" baseline="0" dirty="0"/>
              <a:t> / PTSD</a:t>
            </a:r>
          </a:p>
          <a:p>
            <a:pPr lvl="1"/>
            <a:r>
              <a:rPr lang="en-US" baseline="0" dirty="0"/>
              <a:t>Unsolved mysteries of the Blocksize war</a:t>
            </a:r>
          </a:p>
          <a:p>
            <a:pPr lvl="1"/>
            <a:r>
              <a:rPr lang="en-US" baseline="0" dirty="0"/>
              <a:t>Why did people get hashrate support for a hard fork, when hashrate is irrelevant to a hard fork? I don’t know.</a:t>
            </a:r>
          </a:p>
          <a:p>
            <a:pPr lvl="1"/>
            <a:r>
              <a:rPr lang="en-US" baseline="0" dirty="0"/>
              <a:t>Miners signed a meaningless piece of paper backing the wrong side, but they never actually did anything. Yet still they feel guilty and unwilling to do further soft forks.</a:t>
            </a:r>
          </a:p>
          <a:p>
            <a:r>
              <a:rPr lang="en-US" dirty="0"/>
              <a:t>Ratio of Experts / Laypeople is plummeting. More Ls, harder to E.</a:t>
            </a:r>
            <a:endParaRPr lang="en-US" baseline="0" dirty="0"/>
          </a:p>
          <a:p>
            <a:r>
              <a:rPr lang="en-US" baseline="0" dirty="0"/>
              <a:t>Sour Grapes</a:t>
            </a:r>
          </a:p>
          <a:p>
            <a:r>
              <a:rPr lang="en-US" dirty="0"/>
              <a:t>The real reason....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915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F62E-3B3C-6DA0-6F99-D329D9F2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85B7-F764-653C-66DF-8B2EB4FD5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B57AB-5F82-E3D8-184C-5FDBFF4F3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9" y="681037"/>
            <a:ext cx="11833781" cy="56674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5641ED-6DCF-7CF0-D85B-582171AB9EC1}"/>
              </a:ext>
            </a:extLst>
          </p:cNvPr>
          <p:cNvSpPr/>
          <p:nvPr/>
        </p:nvSpPr>
        <p:spPr>
          <a:xfrm>
            <a:off x="9611360" y="4815840"/>
            <a:ext cx="1016000" cy="26416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113608-9A1D-46EF-B091-768AF1D83A77}"/>
              </a:ext>
            </a:extLst>
          </p:cNvPr>
          <p:cNvSpPr/>
          <p:nvPr/>
        </p:nvSpPr>
        <p:spPr>
          <a:xfrm>
            <a:off x="5405120" y="2418080"/>
            <a:ext cx="995680" cy="3759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72724D-3FBA-E218-A0DF-71AB47F72EB2}"/>
              </a:ext>
            </a:extLst>
          </p:cNvPr>
          <p:cNvCxnSpPr/>
          <p:nvPr/>
        </p:nvCxnSpPr>
        <p:spPr>
          <a:xfrm>
            <a:off x="6543040" y="2794000"/>
            <a:ext cx="3352800" cy="18796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C232EF0A-F52F-B12E-5193-6B1665313D13}"/>
              </a:ext>
            </a:extLst>
          </p:cNvPr>
          <p:cNvSpPr txBox="1">
            <a:spLocks/>
          </p:cNvSpPr>
          <p:nvPr/>
        </p:nvSpPr>
        <p:spPr>
          <a:xfrm>
            <a:off x="838200" y="500062"/>
            <a:ext cx="6438900" cy="132556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The Real Reason...</a:t>
            </a:r>
          </a:p>
        </p:txBody>
      </p:sp>
    </p:spTree>
    <p:extLst>
      <p:ext uri="{BB962C8B-B14F-4D97-AF65-F5344CB8AC3E}">
        <p14:creationId xmlns:p14="http://schemas.microsoft.com/office/powerpoint/2010/main" val="25944064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224D-387D-F366-09F1-5AF31D9B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3" y="-23040"/>
            <a:ext cx="10515600" cy="1325563"/>
          </a:xfrm>
        </p:spPr>
        <p:txBody>
          <a:bodyPr/>
          <a:lstStyle/>
          <a:p>
            <a:r>
              <a:rPr lang="en-US" dirty="0"/>
              <a:t>Jameson </a:t>
            </a:r>
            <a:r>
              <a:rPr lang="en-US" dirty="0" err="1"/>
              <a:t>Lopp’s</a:t>
            </a:r>
            <a:r>
              <a:rPr lang="en-US" dirty="0"/>
              <a:t> Article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E0A64-5473-91E2-4B92-D6E25913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721" y="1164403"/>
            <a:ext cx="8804002" cy="2469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6C75802-BB00-F177-21A4-3ED0B5C74E8E}"/>
              </a:ext>
            </a:extLst>
          </p:cNvPr>
          <p:cNvSpPr txBox="1">
            <a:spLocks/>
          </p:cNvSpPr>
          <p:nvPr/>
        </p:nvSpPr>
        <p:spPr>
          <a:xfrm>
            <a:off x="204537" y="34213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Gwern’s</a:t>
            </a:r>
            <a:r>
              <a:rPr lang="en-US" dirty="0"/>
              <a:t> Article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F77A82-CF8A-411D-3824-75E26802A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028" y="4399998"/>
            <a:ext cx="8646695" cy="230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8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D286-682C-9E3A-26D5-4ABFE12E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" y="117157"/>
            <a:ext cx="10515600" cy="1325563"/>
          </a:xfrm>
        </p:spPr>
        <p:txBody>
          <a:bodyPr/>
          <a:lstStyle/>
          <a:p>
            <a:r>
              <a:rPr lang="en-US" dirty="0"/>
              <a:t>Soft Forks –</a:t>
            </a:r>
            <a:r>
              <a:rPr lang="en-US" baseline="0" dirty="0"/>
              <a:t> The Basics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10928-BE1A-60C9-78EE-6096F5D8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584"/>
            <a:ext cx="10515600" cy="5547360"/>
          </a:xfrm>
        </p:spPr>
        <p:txBody>
          <a:bodyPr/>
          <a:lstStyle/>
          <a:p>
            <a:r>
              <a:rPr lang="en-US" dirty="0"/>
              <a:t>Soft</a:t>
            </a:r>
            <a:r>
              <a:rPr lang="en-US" baseline="0" dirty="0"/>
              <a:t> vs Hard</a:t>
            </a:r>
          </a:p>
          <a:p>
            <a:pPr lvl="1"/>
            <a:r>
              <a:rPr lang="en-US" dirty="0"/>
              <a:t>“Tighten Rules” vs “Loosen Rules”</a:t>
            </a:r>
          </a:p>
          <a:p>
            <a:pPr lvl="1"/>
            <a:r>
              <a:rPr lang="en-US" dirty="0"/>
              <a:t>Optional Discretionary Upgrade vs Immediate Mandatory Upgrade</a:t>
            </a:r>
            <a:endParaRPr lang="en-US" baseline="0" dirty="0"/>
          </a:p>
          <a:p>
            <a:r>
              <a:rPr lang="en-US" baseline="0" dirty="0"/>
              <a:t>Notable Soft Forks</a:t>
            </a:r>
          </a:p>
          <a:p>
            <a:pPr lvl="1"/>
            <a:r>
              <a:rPr lang="en-US" baseline="0" dirty="0"/>
              <a:t>Aug</a:t>
            </a:r>
            <a:r>
              <a:rPr lang="en-US" dirty="0"/>
              <a:t> 2010 – </a:t>
            </a:r>
            <a:r>
              <a:rPr lang="en-US" baseline="0" dirty="0"/>
              <a:t>Disable a bunch of opcodes</a:t>
            </a:r>
          </a:p>
          <a:p>
            <a:pPr lvl="1"/>
            <a:r>
              <a:rPr lang="en-US" dirty="0"/>
              <a:t>Sep 2010 – </a:t>
            </a:r>
            <a:r>
              <a:rPr lang="en-US" baseline="0" dirty="0"/>
              <a:t>Limit </a:t>
            </a:r>
            <a:r>
              <a:rPr lang="en-US" baseline="0" dirty="0" err="1"/>
              <a:t>blocksize</a:t>
            </a:r>
            <a:r>
              <a:rPr lang="en-US" baseline="0" dirty="0"/>
              <a:t> to 1 MB</a:t>
            </a:r>
          </a:p>
          <a:p>
            <a:pPr lvl="1"/>
            <a:r>
              <a:rPr lang="en-US" dirty="0"/>
              <a:t>Apr 2012 – Add P2SH</a:t>
            </a:r>
          </a:p>
          <a:p>
            <a:pPr lvl="1"/>
            <a:r>
              <a:rPr lang="en-US" baseline="0" dirty="0"/>
              <a:t>Dec</a:t>
            </a:r>
            <a:r>
              <a:rPr lang="en-US" dirty="0"/>
              <a:t> 2015 – </a:t>
            </a:r>
            <a:r>
              <a:rPr lang="en-US" baseline="0" dirty="0"/>
              <a:t>Add CLTV</a:t>
            </a:r>
            <a:endParaRPr lang="en-US" dirty="0"/>
          </a:p>
          <a:p>
            <a:pPr lvl="1"/>
            <a:r>
              <a:rPr lang="en-US" dirty="0"/>
              <a:t>Aug 2017 – Add </a:t>
            </a:r>
            <a:r>
              <a:rPr lang="en-US" dirty="0" err="1"/>
              <a:t>SegWit</a:t>
            </a:r>
            <a:endParaRPr lang="en-US" baseline="0" dirty="0"/>
          </a:p>
          <a:p>
            <a:r>
              <a:rPr lang="en-US" baseline="0" dirty="0"/>
              <a:t>Infamous Attempted Hard Forks</a:t>
            </a:r>
          </a:p>
          <a:p>
            <a:pPr lvl="1"/>
            <a:r>
              <a:rPr lang="en-US" dirty="0"/>
              <a:t>2015 – Raise the Blocksize Limit (</a:t>
            </a:r>
            <a:r>
              <a:rPr lang="en-US" dirty="0" err="1"/>
              <a:t>BitcoinXT</a:t>
            </a:r>
            <a:r>
              <a:rPr lang="en-US" dirty="0"/>
              <a:t> / Bitcoin Classic /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2017 – SegWit2x</a:t>
            </a:r>
          </a:p>
          <a:p>
            <a:pPr lvl="1"/>
            <a:r>
              <a:rPr lang="en-US" dirty="0"/>
              <a:t>2017 – BCH (which became its own community)</a:t>
            </a:r>
          </a:p>
        </p:txBody>
      </p:sp>
    </p:spTree>
    <p:extLst>
      <p:ext uri="{BB962C8B-B14F-4D97-AF65-F5344CB8AC3E}">
        <p14:creationId xmlns:p14="http://schemas.microsoft.com/office/powerpoint/2010/main" val="215480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E961-0F7A-8CCF-B754-D365BD33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Some History – Not Widely Known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82F12-1C23-E975-3120-1FB14B984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927"/>
            <a:ext cx="10515600" cy="428032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Gavin</a:t>
            </a:r>
            <a:r>
              <a:rPr lang="en-US" sz="3600" baseline="0" dirty="0"/>
              <a:t> Called Them “Soft </a:t>
            </a:r>
            <a:r>
              <a:rPr lang="en-US" sz="3600" b="1" i="1" u="sng" baseline="0" dirty="0"/>
              <a:t>Changes</a:t>
            </a:r>
            <a:r>
              <a:rPr lang="en-US" sz="3600" baseline="0" dirty="0"/>
              <a:t>” (June 2012)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aseline="0" dirty="0"/>
              <a:t>“Changes” is a better</a:t>
            </a:r>
            <a:r>
              <a:rPr lang="en-US" sz="3600" dirty="0"/>
              <a:t> term – “</a:t>
            </a:r>
            <a:r>
              <a:rPr lang="en-US" sz="3600" baseline="0" dirty="0"/>
              <a:t>Fork” is a bad term.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How the “Soft Fork” Term created (Nov 2012)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And why it’s actually good.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The Logic Behind It</a:t>
            </a:r>
            <a:r>
              <a:rPr lang="en-US" sz="3600" baseline="0" dirty="0"/>
              <a:t> All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459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85B7-F764-653C-66DF-8B2EB4FD5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B57AB-5F82-E3D8-184C-5FDBFF4F3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9" y="935037"/>
            <a:ext cx="11833781" cy="5667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82F62E-3B3C-6DA0-6F99-D329D9F2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854075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Gavin Called them “Soft Changes”</a:t>
            </a:r>
          </a:p>
        </p:txBody>
      </p:sp>
    </p:spTree>
    <p:extLst>
      <p:ext uri="{BB962C8B-B14F-4D97-AF65-F5344CB8AC3E}">
        <p14:creationId xmlns:p14="http://schemas.microsoft.com/office/powerpoint/2010/main" val="215763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85B7-F764-653C-66DF-8B2EB4FD5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B57AB-5F82-E3D8-184C-5FDBFF4F3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9" y="935037"/>
            <a:ext cx="11833781" cy="5667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82F62E-3B3C-6DA0-6F99-D329D9F2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854075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Gavin Called them “Soft Changes”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505E69-36DF-389D-6B42-1442ACA84A44}"/>
              </a:ext>
            </a:extLst>
          </p:cNvPr>
          <p:cNvSpPr/>
          <p:nvPr/>
        </p:nvSpPr>
        <p:spPr>
          <a:xfrm>
            <a:off x="9611360" y="5059680"/>
            <a:ext cx="1016000" cy="26416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CBE9C-DA41-DAF5-D3FC-730B099D2CB7}"/>
              </a:ext>
            </a:extLst>
          </p:cNvPr>
          <p:cNvSpPr/>
          <p:nvPr/>
        </p:nvSpPr>
        <p:spPr>
          <a:xfrm>
            <a:off x="5405120" y="2661920"/>
            <a:ext cx="995680" cy="3759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DD3AFE-0D11-7359-57DC-BAA016D61B26}"/>
              </a:ext>
            </a:extLst>
          </p:cNvPr>
          <p:cNvCxnSpPr/>
          <p:nvPr/>
        </p:nvCxnSpPr>
        <p:spPr>
          <a:xfrm>
            <a:off x="6543040" y="3037840"/>
            <a:ext cx="3352800" cy="18796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A207FD-9897-3CE0-9947-C072C589A38B}"/>
              </a:ext>
            </a:extLst>
          </p:cNvPr>
          <p:cNvSpPr/>
          <p:nvPr/>
        </p:nvSpPr>
        <p:spPr>
          <a:xfrm>
            <a:off x="6055360" y="5252561"/>
            <a:ext cx="2580640" cy="26416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EE2453-90AF-BEC8-54EC-8373FE719A48}"/>
              </a:ext>
            </a:extLst>
          </p:cNvPr>
          <p:cNvSpPr txBox="1">
            <a:spLocks/>
          </p:cNvSpPr>
          <p:nvPr/>
        </p:nvSpPr>
        <p:spPr>
          <a:xfrm>
            <a:off x="447040" y="5228907"/>
            <a:ext cx="3596640" cy="8540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Forbidden, on grounds of impracticality</a:t>
            </a:r>
          </a:p>
        </p:txBody>
      </p:sp>
    </p:spTree>
    <p:extLst>
      <p:ext uri="{BB962C8B-B14F-4D97-AF65-F5344CB8AC3E}">
        <p14:creationId xmlns:p14="http://schemas.microsoft.com/office/powerpoint/2010/main" val="96242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2848</Words>
  <Application>Microsoft Office PowerPoint</Application>
  <PresentationFormat>Widescreen</PresentationFormat>
  <Paragraphs>468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Wingdings</vt:lpstr>
      <vt:lpstr>Office Theme</vt:lpstr>
      <vt:lpstr>Bitcoin Changes – Soft Fork History and Theory</vt:lpstr>
      <vt:lpstr>Past TabConf Talks</vt:lpstr>
      <vt:lpstr>Agenda</vt:lpstr>
      <vt:lpstr>One Slide About Me</vt:lpstr>
      <vt:lpstr>Soft Forks Basics/History</vt:lpstr>
      <vt:lpstr>Soft Forks – The Basics</vt:lpstr>
      <vt:lpstr>Some History – Not Widely Known</vt:lpstr>
      <vt:lpstr>Gavin Called them “Soft Changes”</vt:lpstr>
      <vt:lpstr>Gavin Called them “Soft Changes”</vt:lpstr>
      <vt:lpstr>PowerPoint Presentation</vt:lpstr>
      <vt:lpstr>Nov 2012 Definitions</vt:lpstr>
      <vt:lpstr>Nov 2012 – Definitions</vt:lpstr>
      <vt:lpstr>Even Adam Back and Luke Dashjr Disagree</vt:lpstr>
      <vt:lpstr>Nov 2012 – Definitions</vt:lpstr>
      <vt:lpstr>The Logic (historic)</vt:lpstr>
      <vt:lpstr>A concise soft fork</vt:lpstr>
      <vt:lpstr>Soft Forks and Protocol Governance</vt:lpstr>
      <vt:lpstr>Governance – Definition </vt:lpstr>
      <vt:lpstr>Governance – Definition </vt:lpstr>
      <vt:lpstr>Governance – Definition </vt:lpstr>
      <vt:lpstr>Governance = Finding today’s node software</vt:lpstr>
      <vt:lpstr>NodeFinding Strategies – The Big 3</vt:lpstr>
      <vt:lpstr>PowerPoint Presentation</vt:lpstr>
      <vt:lpstr>NodeFinding Strategies – The Big 3</vt:lpstr>
      <vt:lpstr>The “Static Protocol” Position</vt:lpstr>
      <vt:lpstr>NodeFinding Strategies – The Big 3</vt:lpstr>
      <vt:lpstr>Upgrading via Soft Fork</vt:lpstr>
      <vt:lpstr>NodeFinding Strategies – The Big 3</vt:lpstr>
      <vt:lpstr>Governance Strategies... And their Problems</vt:lpstr>
      <vt:lpstr>Governance Strategies... And their Problems</vt:lpstr>
      <vt:lpstr>Governance Strategies... And their Problems</vt:lpstr>
      <vt:lpstr>Expertise... is Mandatory!</vt:lpstr>
      <vt:lpstr>Governance Strategies... And their Problems</vt:lpstr>
      <vt:lpstr>Two Incompatible SFs at once = HF </vt:lpstr>
      <vt:lpstr>Upgrading via Soft Fork</vt:lpstr>
      <vt:lpstr>Bitcoiners Often Disagree</vt:lpstr>
      <vt:lpstr>Governance Strategies... And their Problems</vt:lpstr>
      <vt:lpstr>Governance Strategies... And their Problems</vt:lpstr>
      <vt:lpstr>Governance Strategies... And their Problems</vt:lpstr>
      <vt:lpstr>Soft Forks Over Time</vt:lpstr>
      <vt:lpstr>Soft Forks Over Time</vt:lpstr>
      <vt:lpstr>Bitcoin’s Ossification</vt:lpstr>
      <vt:lpstr>Problems</vt:lpstr>
      <vt:lpstr>CUSF Core Untouched Soft Fork “Ordinal-ization” of Soft Forks “Sidechain-ziation” of Soft Forks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Download Today – OP CAT &amp; BIP300</vt:lpstr>
      <vt:lpstr>The End</vt:lpstr>
      <vt:lpstr>New Soft Forks ??</vt:lpstr>
      <vt:lpstr>New Soft Forks ??</vt:lpstr>
      <vt:lpstr>PowerPoint Presentation</vt:lpstr>
      <vt:lpstr>Jameson Lopp’s Article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Forks, Governance, Culture</dc:title>
  <dc:creator>Paul Sztorc</dc:creator>
  <cp:lastModifiedBy>Paul Sztorc</cp:lastModifiedBy>
  <cp:revision>18</cp:revision>
  <dcterms:created xsi:type="dcterms:W3CDTF">2023-04-21T21:24:14Z</dcterms:created>
  <dcterms:modified xsi:type="dcterms:W3CDTF">2024-10-25T16:53:47Z</dcterms:modified>
</cp:coreProperties>
</file>