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2"/>
  </p:notesMasterIdLst>
  <p:sldIdLst>
    <p:sldId id="262" r:id="rId2"/>
    <p:sldId id="493" r:id="rId3"/>
    <p:sldId id="492" r:id="rId4"/>
    <p:sldId id="654" r:id="rId5"/>
    <p:sldId id="655" r:id="rId6"/>
    <p:sldId id="656" r:id="rId7"/>
    <p:sldId id="494" r:id="rId8"/>
    <p:sldId id="495" r:id="rId9"/>
    <p:sldId id="624" r:id="rId10"/>
    <p:sldId id="623" r:id="rId11"/>
    <p:sldId id="618" r:id="rId12"/>
    <p:sldId id="261" r:id="rId13"/>
    <p:sldId id="630" r:id="rId14"/>
    <p:sldId id="260" r:id="rId15"/>
    <p:sldId id="263" r:id="rId16"/>
    <p:sldId id="631" r:id="rId17"/>
    <p:sldId id="632" r:id="rId18"/>
    <p:sldId id="635" r:id="rId19"/>
    <p:sldId id="265" r:id="rId20"/>
    <p:sldId id="633" r:id="rId21"/>
    <p:sldId id="636" r:id="rId22"/>
    <p:sldId id="312" r:id="rId23"/>
    <p:sldId id="637" r:id="rId24"/>
    <p:sldId id="285" r:id="rId25"/>
    <p:sldId id="287" r:id="rId26"/>
    <p:sldId id="286" r:id="rId27"/>
    <p:sldId id="288" r:id="rId28"/>
    <p:sldId id="464" r:id="rId29"/>
    <p:sldId id="463" r:id="rId30"/>
    <p:sldId id="465" r:id="rId31"/>
    <p:sldId id="638" r:id="rId32"/>
    <p:sldId id="639" r:id="rId33"/>
    <p:sldId id="640" r:id="rId34"/>
    <p:sldId id="642" r:id="rId35"/>
    <p:sldId id="641" r:id="rId36"/>
    <p:sldId id="643" r:id="rId37"/>
    <p:sldId id="657" r:id="rId38"/>
    <p:sldId id="663" r:id="rId39"/>
    <p:sldId id="662" r:id="rId40"/>
    <p:sldId id="664" r:id="rId41"/>
    <p:sldId id="665" r:id="rId42"/>
    <p:sldId id="644" r:id="rId43"/>
    <p:sldId id="646" r:id="rId44"/>
    <p:sldId id="645" r:id="rId45"/>
    <p:sldId id="648" r:id="rId46"/>
    <p:sldId id="647" r:id="rId47"/>
    <p:sldId id="649" r:id="rId48"/>
    <p:sldId id="650" r:id="rId49"/>
    <p:sldId id="651" r:id="rId50"/>
    <p:sldId id="652" r:id="rId51"/>
    <p:sldId id="653" r:id="rId52"/>
    <p:sldId id="658" r:id="rId53"/>
    <p:sldId id="470" r:id="rId54"/>
    <p:sldId id="627" r:id="rId55"/>
    <p:sldId id="629" r:id="rId56"/>
    <p:sldId id="628" r:id="rId57"/>
    <p:sldId id="485" r:id="rId58"/>
    <p:sldId id="484" r:id="rId59"/>
    <p:sldId id="474" r:id="rId60"/>
    <p:sldId id="476" r:id="rId61"/>
    <p:sldId id="659" r:id="rId62"/>
    <p:sldId id="660" r:id="rId63"/>
    <p:sldId id="269" r:id="rId64"/>
    <p:sldId id="297" r:id="rId65"/>
    <p:sldId id="661" r:id="rId66"/>
    <p:sldId id="472" r:id="rId67"/>
    <p:sldId id="488" r:id="rId68"/>
    <p:sldId id="481" r:id="rId69"/>
    <p:sldId id="489" r:id="rId70"/>
    <p:sldId id="490" r:id="rId71"/>
    <p:sldId id="491" r:id="rId72"/>
    <p:sldId id="279" r:id="rId73"/>
    <p:sldId id="280" r:id="rId74"/>
    <p:sldId id="282" r:id="rId75"/>
    <p:sldId id="284" r:id="rId76"/>
    <p:sldId id="283" r:id="rId77"/>
    <p:sldId id="281" r:id="rId78"/>
    <p:sldId id="267" r:id="rId79"/>
    <p:sldId id="486" r:id="rId80"/>
    <p:sldId id="471" r:id="rId81"/>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741871D7-7F67-4943-9B46-F780533FCC00}">
          <p14:sldIdLst>
            <p14:sldId id="262"/>
            <p14:sldId id="493"/>
            <p14:sldId id="492"/>
          </p14:sldIdLst>
        </p14:section>
        <p14:section name="Paul / L2L" id="{280BC0D7-D247-48DE-AABC-0D3E4CEE2A84}">
          <p14:sldIdLst>
            <p14:sldId id="654"/>
            <p14:sldId id="655"/>
            <p14:sldId id="656"/>
          </p14:sldIdLst>
        </p14:section>
        <p14:section name="What's Going On?" id="{3FA46A75-3E00-4C00-A1B8-4C7EC3BE6F9F}">
          <p14:sldIdLst>
            <p14:sldId id="494"/>
            <p14:sldId id="495"/>
            <p14:sldId id="624"/>
            <p14:sldId id="623"/>
            <p14:sldId id="618"/>
            <p14:sldId id="261"/>
          </p14:sldIdLst>
        </p14:section>
        <p14:section name="Goal" id="{D3CF774A-9B38-4C7A-9E47-8F7386E357DA}">
          <p14:sldIdLst>
            <p14:sldId id="630"/>
            <p14:sldId id="260"/>
            <p14:sldId id="263"/>
            <p14:sldId id="631"/>
            <p14:sldId id="632"/>
            <p14:sldId id="635"/>
            <p14:sldId id="265"/>
            <p14:sldId id="633"/>
            <p14:sldId id="636"/>
            <p14:sldId id="312"/>
            <p14:sldId id="637"/>
            <p14:sldId id="285"/>
            <p14:sldId id="287"/>
            <p14:sldId id="286"/>
            <p14:sldId id="288"/>
            <p14:sldId id="464"/>
            <p14:sldId id="463"/>
            <p14:sldId id="465"/>
          </p14:sldIdLst>
        </p14:section>
        <p14:section name="zCash Example" id="{DBB35118-DA4D-4496-A300-C6C7AC5E084E}">
          <p14:sldIdLst>
            <p14:sldId id="638"/>
            <p14:sldId id="639"/>
            <p14:sldId id="640"/>
            <p14:sldId id="642"/>
            <p14:sldId id="641"/>
            <p14:sldId id="643"/>
            <p14:sldId id="657"/>
            <p14:sldId id="663"/>
            <p14:sldId id="662"/>
            <p14:sldId id="664"/>
            <p14:sldId id="665"/>
          </p14:sldIdLst>
        </p14:section>
        <p14:section name="The Bip Text" id="{45DD567B-8DE6-417E-BCE7-6EB36BF8FBE3}">
          <p14:sldIdLst>
            <p14:sldId id="644"/>
            <p14:sldId id="646"/>
            <p14:sldId id="645"/>
            <p14:sldId id="648"/>
            <p14:sldId id="647"/>
            <p14:sldId id="649"/>
            <p14:sldId id="650"/>
            <p14:sldId id="651"/>
            <p14:sldId id="652"/>
            <p14:sldId id="653"/>
          </p14:sldIdLst>
        </p14:section>
        <p14:section name="The One Way Street" id="{D20E217A-6BE3-4AC7-B361-FDF13CC1A543}">
          <p14:sldIdLst>
            <p14:sldId id="658"/>
            <p14:sldId id="470"/>
            <p14:sldId id="627"/>
            <p14:sldId id="629"/>
            <p14:sldId id="628"/>
            <p14:sldId id="485"/>
            <p14:sldId id="484"/>
            <p14:sldId id="474"/>
            <p14:sldId id="476"/>
            <p14:sldId id="659"/>
            <p14:sldId id="660"/>
            <p14:sldId id="269"/>
            <p14:sldId id="297"/>
            <p14:sldId id="661"/>
          </p14:sldIdLst>
        </p14:section>
        <p14:section name="Specific Call to Action" id="{0CA11038-FB17-4894-B8F1-22F1012B8066}">
          <p14:sldIdLst>
            <p14:sldId id="472"/>
          </p14:sldIdLst>
        </p14:section>
        <p14:section name="Appendix" id="{6A00BAD4-5A07-4419-BDC9-6F5F5D70DDA6}">
          <p14:sldIdLst/>
        </p14:section>
        <p14:section name="Critiques" id="{7355B776-8E88-4210-A40E-4DAFBE196B4D}">
          <p14:sldIdLst>
            <p14:sldId id="488"/>
            <p14:sldId id="481"/>
            <p14:sldId id="489"/>
            <p14:sldId id="490"/>
            <p14:sldId id="491"/>
          </p14:sldIdLst>
        </p14:section>
        <p14:section name="Fees" id="{4D3641E1-090C-41D3-AD45-6D2C918279C8}">
          <p14:sldIdLst>
            <p14:sldId id="279"/>
            <p14:sldId id="280"/>
            <p14:sldId id="282"/>
            <p14:sldId id="284"/>
            <p14:sldId id="283"/>
            <p14:sldId id="281"/>
            <p14:sldId id="267"/>
            <p14:sldId id="486"/>
            <p14:sldId id="47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D9D9"/>
    <a:srgbClr val="F8B29C"/>
    <a:srgbClr val="FF5050"/>
    <a:srgbClr val="D24CD2"/>
    <a:srgbClr val="FFFFFF"/>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21" autoAdjust="0"/>
    <p:restoredTop sz="68978" autoAdjust="0"/>
  </p:normalViewPr>
  <p:slideViewPr>
    <p:cSldViewPr snapToGrid="0">
      <p:cViewPr varScale="1">
        <p:scale>
          <a:sx n="78" d="100"/>
          <a:sy n="78" d="100"/>
        </p:scale>
        <p:origin x="1758" y="96"/>
      </p:cViewPr>
      <p:guideLst/>
    </p:cSldViewPr>
  </p:slideViewPr>
  <p:outlineViewPr>
    <p:cViewPr>
      <p:scale>
        <a:sx n="33" d="100"/>
        <a:sy n="33" d="100"/>
      </p:scale>
      <p:origin x="0" y="-3450"/>
    </p:cViewPr>
  </p:outlineViewPr>
  <p:notesTextViewPr>
    <p:cViewPr>
      <p:scale>
        <a:sx n="1" d="1"/>
        <a:sy n="1" d="1"/>
      </p:scale>
      <p:origin x="0" y="0"/>
    </p:cViewPr>
  </p:notesTextViewPr>
  <p:notesViewPr>
    <p:cSldViewPr snapToGrid="0">
      <p:cViewPr varScale="1">
        <p:scale>
          <a:sx n="115" d="100"/>
          <a:sy n="115" d="100"/>
        </p:scale>
        <p:origin x="2412"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notesMaster" Target="notesMasters/notes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0AECD4A6-E440-4A72-A128-5A064F9177A3}" type="datetimeFigureOut">
              <a:rPr lang="en-US" smtClean="0"/>
              <a:t>4/28/2023</a:t>
            </a:fld>
            <a:endParaRPr lang="en-US"/>
          </a:p>
        </p:txBody>
      </p:sp>
      <p:sp>
        <p:nvSpPr>
          <p:cNvPr id="4" name="Slide Image Placeholder 3"/>
          <p:cNvSpPr>
            <a:spLocks noGrp="1" noRot="1" noChangeAspect="1"/>
          </p:cNvSpPr>
          <p:nvPr>
            <p:ph type="sldImg" idx="2"/>
          </p:nvPr>
        </p:nvSpPr>
        <p:spPr>
          <a:xfrm>
            <a:off x="901931" y="423950"/>
            <a:ext cx="7712364" cy="433820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49382" y="4879571"/>
            <a:ext cx="8711738" cy="1554479"/>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7C913A21-1C9F-4257-8DBF-286E185605C8}" type="slidenum">
              <a:rPr lang="en-US" smtClean="0"/>
              <a:t>‹#›</a:t>
            </a:fld>
            <a:endParaRPr lang="en-US"/>
          </a:p>
        </p:txBody>
      </p:sp>
    </p:spTree>
    <p:extLst>
      <p:ext uri="{BB962C8B-B14F-4D97-AF65-F5344CB8AC3E}">
        <p14:creationId xmlns:p14="http://schemas.microsoft.com/office/powerpoint/2010/main" val="3421942844"/>
      </p:ext>
    </p:extLst>
  </p:cSld>
  <p:clrMap bg1="lt1" tx1="dk1" bg2="lt2" tx2="dk2" accent1="accent1" accent2="accent2" accent3="accent3" accent4="accent4" accent5="accent5" accent6="accent6" hlink="hlink" folHlink="folHlink"/>
  <p:notesStyle>
    <a:lvl1pPr marL="0" algn="l" defTabSz="914400" rtl="0" eaLnBrk="1" latinLnBrk="0" hangingPunct="1">
      <a:defRPr sz="1050" kern="1200">
        <a:solidFill>
          <a:schemeClr val="tx1"/>
        </a:solidFill>
        <a:latin typeface="+mn-lt"/>
        <a:ea typeface="+mn-ea"/>
        <a:cs typeface="+mn-cs"/>
      </a:defRPr>
    </a:lvl1pPr>
    <a:lvl2pPr marL="457200" algn="l" defTabSz="914400" rtl="0" eaLnBrk="1" latinLnBrk="0" hangingPunct="1">
      <a:defRPr sz="1050" kern="1200">
        <a:solidFill>
          <a:schemeClr val="tx1"/>
        </a:solidFill>
        <a:latin typeface="+mn-lt"/>
        <a:ea typeface="+mn-ea"/>
        <a:cs typeface="+mn-cs"/>
      </a:defRPr>
    </a:lvl2pPr>
    <a:lvl3pPr marL="914400" algn="l" defTabSz="914400" rtl="0" eaLnBrk="1" latinLnBrk="0" hangingPunct="1">
      <a:defRPr sz="1050" kern="1200">
        <a:solidFill>
          <a:schemeClr val="tx1"/>
        </a:solidFill>
        <a:latin typeface="+mn-lt"/>
        <a:ea typeface="+mn-ea"/>
        <a:cs typeface="+mn-cs"/>
      </a:defRPr>
    </a:lvl3pPr>
    <a:lvl4pPr marL="1371600" algn="l" defTabSz="914400" rtl="0" eaLnBrk="1" latinLnBrk="0" hangingPunct="1">
      <a:defRPr sz="1050" kern="1200">
        <a:solidFill>
          <a:schemeClr val="tx1"/>
        </a:solidFill>
        <a:latin typeface="+mn-lt"/>
        <a:ea typeface="+mn-ea"/>
        <a:cs typeface="+mn-cs"/>
      </a:defRPr>
    </a:lvl4pPr>
    <a:lvl5pPr marL="1828800" algn="l" defTabSz="914400" rtl="0" eaLnBrk="1" latinLnBrk="0" hangingPunct="1">
      <a:defRPr sz="105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1700" y="423863"/>
            <a:ext cx="7712075" cy="4338637"/>
          </a:xfrm>
        </p:spPr>
      </p:sp>
      <p:sp>
        <p:nvSpPr>
          <p:cNvPr id="3" name="Notes Placeholder 2"/>
          <p:cNvSpPr>
            <a:spLocks noGrp="1"/>
          </p:cNvSpPr>
          <p:nvPr>
            <p:ph type="body" idx="1"/>
          </p:nvPr>
        </p:nvSpPr>
        <p:spPr/>
        <p:txBody>
          <a:bodyPr/>
          <a:lstStyle/>
          <a:p>
            <a:r>
              <a:rPr lang="en-US" sz="1050" b="1" dirty="0">
                <a:effectLst/>
                <a:latin typeface="Times New Roman" panose="02020603050405020304" pitchFamily="18" charset="0"/>
              </a:rPr>
              <a:t>TRANSCRIPT OF SPEECH, 11/5/2021: </a:t>
            </a:r>
            <a:r>
              <a:rPr lang="en-US" sz="1050" dirty="0">
                <a:effectLst/>
                <a:latin typeface="Times New Roman" panose="02020603050405020304" pitchFamily="18" charset="0"/>
              </a:rPr>
              <a:t>Okay, hello. I’ve been invited to speak about Bip300 ... which is one of my ideas for taking Bitcoin to the next level. ...</a:t>
            </a:r>
            <a:endParaRPr lang="en-US" sz="1050" dirty="0"/>
          </a:p>
        </p:txBody>
      </p:sp>
      <p:sp>
        <p:nvSpPr>
          <p:cNvPr id="4" name="Slide Number Placeholder 3"/>
          <p:cNvSpPr>
            <a:spLocks noGrp="1"/>
          </p:cNvSpPr>
          <p:nvPr>
            <p:ph type="sldNum" sz="quarter" idx="5"/>
          </p:nvPr>
        </p:nvSpPr>
        <p:spPr/>
        <p:txBody>
          <a:bodyPr/>
          <a:lstStyle/>
          <a:p>
            <a:fld id="{7C913A21-1C9F-4257-8DBF-286E185605C8}" type="slidenum">
              <a:rPr lang="en-US" smtClean="0"/>
              <a:t>1</a:t>
            </a:fld>
            <a:endParaRPr lang="en-US"/>
          </a:p>
        </p:txBody>
      </p:sp>
    </p:spTree>
    <p:extLst>
      <p:ext uri="{BB962C8B-B14F-4D97-AF65-F5344CB8AC3E}">
        <p14:creationId xmlns:p14="http://schemas.microsoft.com/office/powerpoint/2010/main" val="38928048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1700" y="423863"/>
            <a:ext cx="7712075" cy="4338637"/>
          </a:xfrm>
        </p:spPr>
      </p:sp>
      <p:sp>
        <p:nvSpPr>
          <p:cNvPr id="3" name="Notes Placeholder 2"/>
          <p:cNvSpPr>
            <a:spLocks noGrp="1"/>
          </p:cNvSpPr>
          <p:nvPr>
            <p:ph type="body" idx="1"/>
          </p:nvPr>
        </p:nvSpPr>
        <p:spPr/>
        <p:txBody>
          <a:bodyPr/>
          <a:lstStyle/>
          <a:p>
            <a:r>
              <a:rPr lang="en-US" dirty="0"/>
              <a:t>This table shows the total amount of fees that a user will have to pay.</a:t>
            </a:r>
            <a:br>
              <a:rPr lang="en-US" dirty="0"/>
            </a:br>
            <a:br>
              <a:rPr lang="en-US" dirty="0"/>
            </a:br>
            <a:r>
              <a:rPr lang="en-US" dirty="0"/>
              <a:t>I have charitably assumed that LN will have no base fee. Currently I think it is one Satoshi. Rene </a:t>
            </a:r>
            <a:r>
              <a:rPr lang="en-US" dirty="0" err="1"/>
              <a:t>Pickhardt</a:t>
            </a:r>
            <a:r>
              <a:rPr lang="en-US" dirty="0"/>
              <a:t> told me it just shouldn’t be there so I assumed it is zero, to help the LN.</a:t>
            </a:r>
            <a:br>
              <a:rPr lang="en-US" dirty="0"/>
            </a:br>
            <a:br>
              <a:rPr lang="en-US" dirty="0"/>
            </a:br>
            <a:r>
              <a:rPr lang="en-US" dirty="0"/>
              <a:t>That is the only way in which LN has cheaper fees.</a:t>
            </a:r>
            <a:br>
              <a:rPr lang="en-US" dirty="0"/>
            </a:br>
            <a:br>
              <a:rPr lang="en-US" dirty="0"/>
            </a:br>
            <a:r>
              <a:rPr lang="en-US" dirty="0"/>
              <a:t>So LN is better for micropayments. Unfortunately, LN also requires you to be able to pull </a:t>
            </a:r>
            <a:br>
              <a:rPr lang="en-US" dirty="0"/>
            </a:br>
            <a:br>
              <a:rPr lang="en-US" dirty="0"/>
            </a:br>
            <a:r>
              <a:rPr lang="en-US" dirty="0"/>
              <a:t>It is the total to onboard m users, have them each make m payments. It does not include settling to L1.</a:t>
            </a:r>
          </a:p>
        </p:txBody>
      </p:sp>
      <p:sp>
        <p:nvSpPr>
          <p:cNvPr id="4" name="Slide Number Placeholder 3"/>
          <p:cNvSpPr>
            <a:spLocks noGrp="1"/>
          </p:cNvSpPr>
          <p:nvPr>
            <p:ph type="sldNum" sz="quarter" idx="5"/>
          </p:nvPr>
        </p:nvSpPr>
        <p:spPr/>
        <p:txBody>
          <a:bodyPr/>
          <a:lstStyle/>
          <a:p>
            <a:fld id="{7C913A21-1C9F-4257-8DBF-286E185605C8}" type="slidenum">
              <a:rPr lang="en-US" smtClean="0"/>
              <a:t>20</a:t>
            </a:fld>
            <a:endParaRPr lang="en-US"/>
          </a:p>
        </p:txBody>
      </p:sp>
    </p:spTree>
    <p:extLst>
      <p:ext uri="{BB962C8B-B14F-4D97-AF65-F5344CB8AC3E}">
        <p14:creationId xmlns:p14="http://schemas.microsoft.com/office/powerpoint/2010/main" val="38357043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1700" y="423863"/>
            <a:ext cx="7712075" cy="4338637"/>
          </a:xfrm>
        </p:spPr>
      </p:sp>
      <p:sp>
        <p:nvSpPr>
          <p:cNvPr id="3" name="Notes Placeholder 2"/>
          <p:cNvSpPr>
            <a:spLocks noGrp="1"/>
          </p:cNvSpPr>
          <p:nvPr>
            <p:ph type="body" idx="1"/>
          </p:nvPr>
        </p:nvSpPr>
        <p:spPr/>
        <p:txBody>
          <a:bodyPr/>
          <a:lstStyle/>
          <a:p>
            <a:r>
              <a:rPr lang="en-US" dirty="0"/>
              <a:t>This table shows the total amount of fees that a user will have to pay.</a:t>
            </a:r>
            <a:br>
              <a:rPr lang="en-US" dirty="0"/>
            </a:br>
            <a:br>
              <a:rPr lang="en-US" dirty="0"/>
            </a:br>
            <a:r>
              <a:rPr lang="en-US" dirty="0"/>
              <a:t>I have charitably assumed that LN will have no base fee. Currently I think it is one Satoshi. Rene </a:t>
            </a:r>
            <a:r>
              <a:rPr lang="en-US" dirty="0" err="1"/>
              <a:t>Pickhardt</a:t>
            </a:r>
            <a:r>
              <a:rPr lang="en-US" dirty="0"/>
              <a:t> told me it just shouldn’t be there so I assumed it is zero, to help the LN.</a:t>
            </a:r>
            <a:br>
              <a:rPr lang="en-US" dirty="0"/>
            </a:br>
            <a:br>
              <a:rPr lang="en-US" dirty="0"/>
            </a:br>
            <a:r>
              <a:rPr lang="en-US" dirty="0"/>
              <a:t>That is the only way in which LN has cheaper fees.</a:t>
            </a:r>
            <a:br>
              <a:rPr lang="en-US" dirty="0"/>
            </a:br>
            <a:br>
              <a:rPr lang="en-US" dirty="0"/>
            </a:br>
            <a:r>
              <a:rPr lang="en-US" dirty="0"/>
              <a:t>So LN is better for micropayments. Unfortunately, LN also requires you to be able to pull </a:t>
            </a:r>
            <a:br>
              <a:rPr lang="en-US" dirty="0"/>
            </a:br>
            <a:br>
              <a:rPr lang="en-US" dirty="0"/>
            </a:br>
            <a:r>
              <a:rPr lang="en-US" dirty="0"/>
              <a:t>It is the total to onboard m users, have them each make m payments. It does not include settling to L1.</a:t>
            </a:r>
          </a:p>
        </p:txBody>
      </p:sp>
      <p:sp>
        <p:nvSpPr>
          <p:cNvPr id="4" name="Slide Number Placeholder 3"/>
          <p:cNvSpPr>
            <a:spLocks noGrp="1"/>
          </p:cNvSpPr>
          <p:nvPr>
            <p:ph type="sldNum" sz="quarter" idx="5"/>
          </p:nvPr>
        </p:nvSpPr>
        <p:spPr/>
        <p:txBody>
          <a:bodyPr/>
          <a:lstStyle/>
          <a:p>
            <a:fld id="{7C913A21-1C9F-4257-8DBF-286E185605C8}" type="slidenum">
              <a:rPr lang="en-US" smtClean="0"/>
              <a:t>21</a:t>
            </a:fld>
            <a:endParaRPr lang="en-US"/>
          </a:p>
        </p:txBody>
      </p:sp>
    </p:spTree>
    <p:extLst>
      <p:ext uri="{BB962C8B-B14F-4D97-AF65-F5344CB8AC3E}">
        <p14:creationId xmlns:p14="http://schemas.microsoft.com/office/powerpoint/2010/main" val="13648024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1700" y="423863"/>
            <a:ext cx="7712075" cy="4338637"/>
          </a:xfrm>
        </p:spPr>
      </p:sp>
      <p:sp>
        <p:nvSpPr>
          <p:cNvPr id="3" name="Notes Placeholder 2"/>
          <p:cNvSpPr>
            <a:spLocks noGrp="1"/>
          </p:cNvSpPr>
          <p:nvPr>
            <p:ph type="body" idx="1"/>
          </p:nvPr>
        </p:nvSpPr>
        <p:spPr/>
        <p:txBody>
          <a:bodyPr/>
          <a:lstStyle/>
          <a:p>
            <a:r>
              <a:rPr lang="en-US" dirty="0"/>
              <a:t>In other words, Satoshi would have an email address, a zCash address, and an Instagram account and a TikTok, automatically.</a:t>
            </a:r>
          </a:p>
        </p:txBody>
      </p:sp>
      <p:sp>
        <p:nvSpPr>
          <p:cNvPr id="4" name="Slide Number Placeholder 3"/>
          <p:cNvSpPr>
            <a:spLocks noGrp="1"/>
          </p:cNvSpPr>
          <p:nvPr>
            <p:ph type="sldNum" sz="quarter" idx="5"/>
          </p:nvPr>
        </p:nvSpPr>
        <p:spPr/>
        <p:txBody>
          <a:bodyPr/>
          <a:lstStyle/>
          <a:p>
            <a:fld id="{7C913A21-1C9F-4257-8DBF-286E185605C8}" type="slidenum">
              <a:rPr lang="en-US" smtClean="0"/>
              <a:t>23</a:t>
            </a:fld>
            <a:endParaRPr lang="en-US"/>
          </a:p>
        </p:txBody>
      </p:sp>
    </p:spTree>
    <p:extLst>
      <p:ext uri="{BB962C8B-B14F-4D97-AF65-F5344CB8AC3E}">
        <p14:creationId xmlns:p14="http://schemas.microsoft.com/office/powerpoint/2010/main" val="2877594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1700" y="423863"/>
            <a:ext cx="7712075" cy="4338637"/>
          </a:xfrm>
        </p:spPr>
      </p:sp>
      <p:sp>
        <p:nvSpPr>
          <p:cNvPr id="3" name="Notes Placeholder 2"/>
          <p:cNvSpPr>
            <a:spLocks noGrp="1"/>
          </p:cNvSpPr>
          <p:nvPr>
            <p:ph type="body" idx="1"/>
          </p:nvPr>
        </p:nvSpPr>
        <p:spPr/>
        <p:txBody>
          <a:bodyPr/>
          <a:lstStyle/>
          <a:p>
            <a:r>
              <a:rPr lang="en-US" dirty="0">
                <a:effectLst/>
                <a:latin typeface="Times New Roman" panose="02020603050405020304" pitchFamily="18" charset="0"/>
              </a:rPr>
              <a:t>…this is someone pretending to be Elon Musk, on Twitter…</a:t>
            </a:r>
            <a:endParaRPr lang="en-US" dirty="0"/>
          </a:p>
        </p:txBody>
      </p:sp>
      <p:sp>
        <p:nvSpPr>
          <p:cNvPr id="4" name="Slide Number Placeholder 3"/>
          <p:cNvSpPr>
            <a:spLocks noGrp="1"/>
          </p:cNvSpPr>
          <p:nvPr>
            <p:ph type="sldNum" sz="quarter" idx="5"/>
          </p:nvPr>
        </p:nvSpPr>
        <p:spPr/>
        <p:txBody>
          <a:bodyPr/>
          <a:lstStyle/>
          <a:p>
            <a:fld id="{7C913A21-1C9F-4257-8DBF-286E185605C8}" type="slidenum">
              <a:rPr lang="en-US" smtClean="0"/>
              <a:t>24</a:t>
            </a:fld>
            <a:endParaRPr lang="en-US"/>
          </a:p>
        </p:txBody>
      </p:sp>
    </p:spTree>
    <p:extLst>
      <p:ext uri="{BB962C8B-B14F-4D97-AF65-F5344CB8AC3E}">
        <p14:creationId xmlns:p14="http://schemas.microsoft.com/office/powerpoint/2010/main" val="10423530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1700" y="423863"/>
            <a:ext cx="7712075" cy="4338637"/>
          </a:xfrm>
        </p:spPr>
      </p:sp>
      <p:sp>
        <p:nvSpPr>
          <p:cNvPr id="3" name="Notes Placeholder 2"/>
          <p:cNvSpPr>
            <a:spLocks noGrp="1"/>
          </p:cNvSpPr>
          <p:nvPr>
            <p:ph type="body" idx="1"/>
          </p:nvPr>
        </p:nvSpPr>
        <p:spPr/>
        <p:txBody>
          <a:bodyPr/>
          <a:lstStyle/>
          <a:p>
            <a:r>
              <a:rPr lang="en-US" dirty="0">
                <a:effectLst/>
                <a:latin typeface="Times New Roman" panose="02020603050405020304" pitchFamily="18" charset="0"/>
              </a:rPr>
              <a:t>…this is the Liberty Reserve website </a:t>
            </a:r>
            <a:r>
              <a:rPr lang="en-US" dirty="0" err="1">
                <a:effectLst/>
                <a:latin typeface="Times New Roman" panose="02020603050405020304" pitchFamily="18" charset="0"/>
              </a:rPr>
              <a:t>domain_name</a:t>
            </a:r>
            <a:r>
              <a:rPr lang="en-US" dirty="0">
                <a:effectLst/>
                <a:latin typeface="Times New Roman" panose="02020603050405020304" pitchFamily="18" charset="0"/>
              </a:rPr>
              <a:t> being seized…</a:t>
            </a:r>
            <a:endParaRPr lang="en-US" dirty="0"/>
          </a:p>
        </p:txBody>
      </p:sp>
      <p:sp>
        <p:nvSpPr>
          <p:cNvPr id="4" name="Slide Number Placeholder 3"/>
          <p:cNvSpPr>
            <a:spLocks noGrp="1"/>
          </p:cNvSpPr>
          <p:nvPr>
            <p:ph type="sldNum" sz="quarter" idx="5"/>
          </p:nvPr>
        </p:nvSpPr>
        <p:spPr/>
        <p:txBody>
          <a:bodyPr/>
          <a:lstStyle/>
          <a:p>
            <a:fld id="{7C913A21-1C9F-4257-8DBF-286E185605C8}" type="slidenum">
              <a:rPr lang="en-US" smtClean="0"/>
              <a:t>25</a:t>
            </a:fld>
            <a:endParaRPr lang="en-US"/>
          </a:p>
        </p:txBody>
      </p:sp>
    </p:spTree>
    <p:extLst>
      <p:ext uri="{BB962C8B-B14F-4D97-AF65-F5344CB8AC3E}">
        <p14:creationId xmlns:p14="http://schemas.microsoft.com/office/powerpoint/2010/main" val="20309536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1700" y="423863"/>
            <a:ext cx="7712075" cy="4338637"/>
          </a:xfrm>
        </p:spPr>
      </p:sp>
      <p:sp>
        <p:nvSpPr>
          <p:cNvPr id="3" name="Notes Placeholder 2"/>
          <p:cNvSpPr>
            <a:spLocks noGrp="1"/>
          </p:cNvSpPr>
          <p:nvPr>
            <p:ph type="body" idx="1"/>
          </p:nvPr>
        </p:nvSpPr>
        <p:spPr/>
        <p:txBody>
          <a:bodyPr/>
          <a:lstStyle/>
          <a:p>
            <a:r>
              <a:rPr lang="en-US" dirty="0">
                <a:effectLst/>
                <a:latin typeface="Times New Roman" panose="02020603050405020304" pitchFamily="18" charset="0"/>
              </a:rPr>
              <a:t>…this is a guy on YouTube who, in the bottom-right, has to list out all of his screennames ... and they aren’t all identical, his Facebook name is different.</a:t>
            </a:r>
            <a:br>
              <a:rPr lang="en-US" dirty="0">
                <a:effectLst/>
                <a:latin typeface="Times New Roman" panose="02020603050405020304" pitchFamily="18" charset="0"/>
              </a:rPr>
            </a:br>
            <a:br>
              <a:rPr lang="en-US" dirty="0">
                <a:effectLst/>
                <a:latin typeface="Times New Roman" panose="02020603050405020304" pitchFamily="18" charset="0"/>
              </a:rPr>
            </a:br>
            <a:r>
              <a:rPr lang="en-US" dirty="0">
                <a:effectLst/>
                <a:latin typeface="Times New Roman" panose="02020603050405020304" pitchFamily="18" charset="0"/>
              </a:rPr>
              <a:t>With </a:t>
            </a:r>
            <a:r>
              <a:rPr lang="en-US" dirty="0" err="1">
                <a:effectLst/>
                <a:latin typeface="Times New Roman" panose="02020603050405020304" pitchFamily="18" charset="0"/>
              </a:rPr>
              <a:t>BitDNS</a:t>
            </a:r>
            <a:r>
              <a:rPr lang="en-US" dirty="0">
                <a:effectLst/>
                <a:latin typeface="Times New Roman" panose="02020603050405020304" pitchFamily="18" charset="0"/>
              </a:rPr>
              <a:t> everyone would just have one login, for every service. No one could seize your account, anywhere. And people would always be able to find you.</a:t>
            </a:r>
            <a:endParaRPr lang="en-US" dirty="0"/>
          </a:p>
        </p:txBody>
      </p:sp>
      <p:sp>
        <p:nvSpPr>
          <p:cNvPr id="4" name="Slide Number Placeholder 3"/>
          <p:cNvSpPr>
            <a:spLocks noGrp="1"/>
          </p:cNvSpPr>
          <p:nvPr>
            <p:ph type="sldNum" sz="quarter" idx="5"/>
          </p:nvPr>
        </p:nvSpPr>
        <p:spPr/>
        <p:txBody>
          <a:bodyPr/>
          <a:lstStyle/>
          <a:p>
            <a:fld id="{7C913A21-1C9F-4257-8DBF-286E185605C8}" type="slidenum">
              <a:rPr lang="en-US" smtClean="0"/>
              <a:t>26</a:t>
            </a:fld>
            <a:endParaRPr lang="en-US"/>
          </a:p>
        </p:txBody>
      </p:sp>
    </p:spTree>
    <p:extLst>
      <p:ext uri="{BB962C8B-B14F-4D97-AF65-F5344CB8AC3E}">
        <p14:creationId xmlns:p14="http://schemas.microsoft.com/office/powerpoint/2010/main" val="14570697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1700" y="423863"/>
            <a:ext cx="7712075" cy="4338637"/>
          </a:xfrm>
        </p:spPr>
      </p:sp>
      <p:sp>
        <p:nvSpPr>
          <p:cNvPr id="3" name="Notes Placeholder 2"/>
          <p:cNvSpPr>
            <a:spLocks noGrp="1"/>
          </p:cNvSpPr>
          <p:nvPr>
            <p:ph type="body" idx="1"/>
          </p:nvPr>
        </p:nvSpPr>
        <p:spPr/>
        <p:txBody>
          <a:bodyPr/>
          <a:lstStyle/>
          <a:p>
            <a:r>
              <a:rPr lang="en-US" dirty="0"/>
              <a:t>This is one of my other projects, BitcoinHivemind.com, check it out. I designed it to be a sidechain from the very beginning. Here are some screenshots…</a:t>
            </a:r>
          </a:p>
        </p:txBody>
      </p:sp>
      <p:sp>
        <p:nvSpPr>
          <p:cNvPr id="4" name="Slide Number Placeholder 3"/>
          <p:cNvSpPr>
            <a:spLocks noGrp="1"/>
          </p:cNvSpPr>
          <p:nvPr>
            <p:ph type="sldNum" sz="quarter" idx="5"/>
          </p:nvPr>
        </p:nvSpPr>
        <p:spPr/>
        <p:txBody>
          <a:bodyPr/>
          <a:lstStyle/>
          <a:p>
            <a:fld id="{7C913A21-1C9F-4257-8DBF-286E185605C8}" type="slidenum">
              <a:rPr lang="en-US" smtClean="0"/>
              <a:t>27</a:t>
            </a:fld>
            <a:endParaRPr lang="en-US"/>
          </a:p>
        </p:txBody>
      </p:sp>
    </p:spTree>
    <p:extLst>
      <p:ext uri="{BB962C8B-B14F-4D97-AF65-F5344CB8AC3E}">
        <p14:creationId xmlns:p14="http://schemas.microsoft.com/office/powerpoint/2010/main" val="18191198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1700" y="423863"/>
            <a:ext cx="7712075" cy="4338637"/>
          </a:xfrm>
        </p:spPr>
      </p:sp>
      <p:sp>
        <p:nvSpPr>
          <p:cNvPr id="3" name="Notes Placeholder 2"/>
          <p:cNvSpPr>
            <a:spLocks noGrp="1"/>
          </p:cNvSpPr>
          <p:nvPr>
            <p:ph type="body" idx="1"/>
          </p:nvPr>
        </p:nvSpPr>
        <p:spPr/>
        <p:txBody>
          <a:bodyPr/>
          <a:lstStyle/>
          <a:p>
            <a:r>
              <a:rPr lang="en-US" dirty="0"/>
              <a:t>…</a:t>
            </a:r>
          </a:p>
        </p:txBody>
      </p:sp>
      <p:sp>
        <p:nvSpPr>
          <p:cNvPr id="4" name="Slide Number Placeholder 3"/>
          <p:cNvSpPr>
            <a:spLocks noGrp="1"/>
          </p:cNvSpPr>
          <p:nvPr>
            <p:ph type="sldNum" sz="quarter" idx="5"/>
          </p:nvPr>
        </p:nvSpPr>
        <p:spPr/>
        <p:txBody>
          <a:bodyPr/>
          <a:lstStyle/>
          <a:p>
            <a:fld id="{7C913A21-1C9F-4257-8DBF-286E185605C8}" type="slidenum">
              <a:rPr lang="en-US" smtClean="0"/>
              <a:t>28</a:t>
            </a:fld>
            <a:endParaRPr lang="en-US"/>
          </a:p>
        </p:txBody>
      </p:sp>
    </p:spTree>
    <p:extLst>
      <p:ext uri="{BB962C8B-B14F-4D97-AF65-F5344CB8AC3E}">
        <p14:creationId xmlns:p14="http://schemas.microsoft.com/office/powerpoint/2010/main" val="20991845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1700" y="423863"/>
            <a:ext cx="7712075" cy="4338637"/>
          </a:xfrm>
        </p:spPr>
      </p:sp>
      <p:sp>
        <p:nvSpPr>
          <p:cNvPr id="3" name="Notes Placeholder 2"/>
          <p:cNvSpPr>
            <a:spLocks noGrp="1"/>
          </p:cNvSpPr>
          <p:nvPr>
            <p:ph type="body" idx="1"/>
          </p:nvPr>
        </p:nvSpPr>
        <p:spPr/>
        <p:txBody>
          <a:bodyPr/>
          <a:lstStyle/>
          <a:p>
            <a:r>
              <a:rPr lang="en-US" dirty="0"/>
              <a:t>… This software can do a lot of things…</a:t>
            </a:r>
          </a:p>
        </p:txBody>
      </p:sp>
      <p:sp>
        <p:nvSpPr>
          <p:cNvPr id="4" name="Slide Number Placeholder 3"/>
          <p:cNvSpPr>
            <a:spLocks noGrp="1"/>
          </p:cNvSpPr>
          <p:nvPr>
            <p:ph type="sldNum" sz="quarter" idx="5"/>
          </p:nvPr>
        </p:nvSpPr>
        <p:spPr/>
        <p:txBody>
          <a:bodyPr/>
          <a:lstStyle/>
          <a:p>
            <a:fld id="{7C913A21-1C9F-4257-8DBF-286E185605C8}" type="slidenum">
              <a:rPr lang="en-US" smtClean="0"/>
              <a:t>29</a:t>
            </a:fld>
            <a:endParaRPr lang="en-US"/>
          </a:p>
        </p:txBody>
      </p:sp>
    </p:spTree>
    <p:extLst>
      <p:ext uri="{BB962C8B-B14F-4D97-AF65-F5344CB8AC3E}">
        <p14:creationId xmlns:p14="http://schemas.microsoft.com/office/powerpoint/2010/main" val="11551768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1700" y="423863"/>
            <a:ext cx="7712075" cy="4338637"/>
          </a:xfrm>
        </p:spPr>
      </p:sp>
      <p:sp>
        <p:nvSpPr>
          <p:cNvPr id="3" name="Notes Placeholder 2"/>
          <p:cNvSpPr>
            <a:spLocks noGrp="1"/>
          </p:cNvSpPr>
          <p:nvPr>
            <p:ph type="body" idx="1"/>
          </p:nvPr>
        </p:nvSpPr>
        <p:spPr/>
        <p:txBody>
          <a:bodyPr/>
          <a:lstStyle/>
          <a:p>
            <a:r>
              <a:rPr lang="en-US" dirty="0"/>
              <a:t>…but the crowd favorite is ‘Futarchy’ – where there are futures markets for how well certain leaders would perform, if they were in charge. ... This idea is very distressing to bad leaders, [laugh] , because </a:t>
            </a:r>
            <a:r>
              <a:rPr lang="en-US" i="1" u="sng" dirty="0"/>
              <a:t>WE</a:t>
            </a:r>
            <a:r>
              <a:rPr lang="en-US" dirty="0"/>
              <a:t> can learn about exactly how bad </a:t>
            </a:r>
            <a:r>
              <a:rPr lang="en-US" i="1" u="sng" dirty="0"/>
              <a:t>they</a:t>
            </a:r>
            <a:r>
              <a:rPr lang="en-US" dirty="0"/>
              <a:t> are going to be, </a:t>
            </a:r>
            <a:r>
              <a:rPr lang="en-US" i="1" u="sng" dirty="0"/>
              <a:t>before</a:t>
            </a:r>
            <a:r>
              <a:rPr lang="en-US" dirty="0"/>
              <a:t> we cast a vote for anyone. I think that this is one of the most important ideas in the whole world.</a:t>
            </a:r>
          </a:p>
        </p:txBody>
      </p:sp>
      <p:sp>
        <p:nvSpPr>
          <p:cNvPr id="4" name="Slide Number Placeholder 3"/>
          <p:cNvSpPr>
            <a:spLocks noGrp="1"/>
          </p:cNvSpPr>
          <p:nvPr>
            <p:ph type="sldNum" sz="quarter" idx="5"/>
          </p:nvPr>
        </p:nvSpPr>
        <p:spPr/>
        <p:txBody>
          <a:bodyPr/>
          <a:lstStyle/>
          <a:p>
            <a:fld id="{7C913A21-1C9F-4257-8DBF-286E185605C8}" type="slidenum">
              <a:rPr lang="en-US" smtClean="0"/>
              <a:t>30</a:t>
            </a:fld>
            <a:endParaRPr lang="en-US"/>
          </a:p>
        </p:txBody>
      </p:sp>
    </p:spTree>
    <p:extLst>
      <p:ext uri="{BB962C8B-B14F-4D97-AF65-F5344CB8AC3E}">
        <p14:creationId xmlns:p14="http://schemas.microsoft.com/office/powerpoint/2010/main" val="39642943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1700" y="423863"/>
            <a:ext cx="7712075" cy="4338637"/>
          </a:xfrm>
        </p:spPr>
      </p:sp>
      <p:sp>
        <p:nvSpPr>
          <p:cNvPr id="3" name="Notes Placeholder 2"/>
          <p:cNvSpPr>
            <a:spLocks noGrp="1"/>
          </p:cNvSpPr>
          <p:nvPr>
            <p:ph type="body" idx="1"/>
          </p:nvPr>
        </p:nvSpPr>
        <p:spPr/>
        <p:txBody>
          <a:bodyPr/>
          <a:lstStyle/>
          <a:p>
            <a:endParaRPr lang="en-US" dirty="0"/>
          </a:p>
          <a:p>
            <a:r>
              <a:rPr lang="en-US" dirty="0"/>
              <a:t>These people all *Lead* a different project. Adam Back leads Blockstream and thus indirectly Liquid. </a:t>
            </a:r>
            <a:r>
              <a:rPr lang="en-US" dirty="0" err="1"/>
              <a:t>Fiatjaf</a:t>
            </a:r>
            <a:r>
              <a:rPr lang="en-US" dirty="0"/>
              <a:t> leads </a:t>
            </a:r>
            <a:r>
              <a:rPr lang="en-US" dirty="0" err="1"/>
              <a:t>nostr</a:t>
            </a:r>
            <a:r>
              <a:rPr lang="en-US" dirty="0"/>
              <a:t>. Rene is one of the leaders of LN.</a:t>
            </a:r>
          </a:p>
          <a:p>
            <a:br>
              <a:rPr lang="en-US" dirty="0"/>
            </a:br>
            <a:r>
              <a:rPr lang="en-US" dirty="0"/>
              <a:t>Yet they all found some nice things to say about my project.</a:t>
            </a:r>
          </a:p>
          <a:p>
            <a:endParaRPr lang="en-US" dirty="0"/>
          </a:p>
          <a:p>
            <a:r>
              <a:rPr lang="en-US" dirty="0"/>
              <a:t>What can I say, kids – real respects real.</a:t>
            </a:r>
          </a:p>
        </p:txBody>
      </p:sp>
      <p:sp>
        <p:nvSpPr>
          <p:cNvPr id="4" name="Slide Number Placeholder 3"/>
          <p:cNvSpPr>
            <a:spLocks noGrp="1"/>
          </p:cNvSpPr>
          <p:nvPr>
            <p:ph type="sldNum" sz="quarter" idx="5"/>
          </p:nvPr>
        </p:nvSpPr>
        <p:spPr/>
        <p:txBody>
          <a:bodyPr/>
          <a:lstStyle/>
          <a:p>
            <a:fld id="{7C913A21-1C9F-4257-8DBF-286E185605C8}" type="slidenum">
              <a:rPr lang="en-US" smtClean="0"/>
              <a:t>7</a:t>
            </a:fld>
            <a:endParaRPr lang="en-US"/>
          </a:p>
        </p:txBody>
      </p:sp>
    </p:spTree>
    <p:extLst>
      <p:ext uri="{BB962C8B-B14F-4D97-AF65-F5344CB8AC3E}">
        <p14:creationId xmlns:p14="http://schemas.microsoft.com/office/powerpoint/2010/main" val="24205926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1700" y="423863"/>
            <a:ext cx="7712075" cy="4338637"/>
          </a:xfrm>
        </p:spPr>
      </p:sp>
      <p:sp>
        <p:nvSpPr>
          <p:cNvPr id="3" name="Notes Placeholder 2"/>
          <p:cNvSpPr>
            <a:spLocks noGrp="1"/>
          </p:cNvSpPr>
          <p:nvPr>
            <p:ph type="body" idx="1"/>
          </p:nvPr>
        </p:nvSpPr>
        <p:spPr/>
        <p:txBody>
          <a:bodyPr/>
          <a:lstStyle/>
          <a:p>
            <a:r>
              <a:rPr lang="en-US" dirty="0"/>
              <a:t>Before doing the BIP text, I thought I would just walk you through an example.</a:t>
            </a:r>
          </a:p>
        </p:txBody>
      </p:sp>
      <p:sp>
        <p:nvSpPr>
          <p:cNvPr id="4" name="Slide Number Placeholder 3"/>
          <p:cNvSpPr>
            <a:spLocks noGrp="1"/>
          </p:cNvSpPr>
          <p:nvPr>
            <p:ph type="sldNum" sz="quarter" idx="5"/>
          </p:nvPr>
        </p:nvSpPr>
        <p:spPr/>
        <p:txBody>
          <a:bodyPr/>
          <a:lstStyle/>
          <a:p>
            <a:fld id="{7C913A21-1C9F-4257-8DBF-286E185605C8}" type="slidenum">
              <a:rPr lang="en-US" smtClean="0"/>
              <a:t>31</a:t>
            </a:fld>
            <a:endParaRPr lang="en-US"/>
          </a:p>
        </p:txBody>
      </p:sp>
    </p:spTree>
    <p:extLst>
      <p:ext uri="{BB962C8B-B14F-4D97-AF65-F5344CB8AC3E}">
        <p14:creationId xmlns:p14="http://schemas.microsoft.com/office/powerpoint/2010/main" val="20548950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1700" y="423863"/>
            <a:ext cx="7712075" cy="4338637"/>
          </a:xfrm>
        </p:spPr>
      </p:sp>
      <p:sp>
        <p:nvSpPr>
          <p:cNvPr id="3" name="Notes Placeholder 2"/>
          <p:cNvSpPr>
            <a:spLocks noGrp="1"/>
          </p:cNvSpPr>
          <p:nvPr>
            <p:ph type="body" idx="1"/>
          </p:nvPr>
        </p:nvSpPr>
        <p:spPr/>
        <p:txBody>
          <a:bodyPr/>
          <a:lstStyle/>
          <a:p>
            <a:r>
              <a:rPr lang="en-US" dirty="0"/>
              <a:t>Ok, aspect two – the base layer ( ie, Bitcoin Core, ie the mainchain, ie “layer1”) that – your Bitcoin node -- is unaffected by problems on the sidechain. Even under very extreme adversarial conditions where the sidechain experiencing all sorts of chaos, Layer1 is just going to solider on, and ignore all of that. The drama can only go one way. So, let me try to explain this.</a:t>
            </a:r>
          </a:p>
        </p:txBody>
      </p:sp>
      <p:sp>
        <p:nvSpPr>
          <p:cNvPr id="4" name="Slide Number Placeholder 3"/>
          <p:cNvSpPr>
            <a:spLocks noGrp="1"/>
          </p:cNvSpPr>
          <p:nvPr>
            <p:ph type="sldNum" sz="quarter" idx="5"/>
          </p:nvPr>
        </p:nvSpPr>
        <p:spPr/>
        <p:txBody>
          <a:bodyPr/>
          <a:lstStyle/>
          <a:p>
            <a:fld id="{7C913A21-1C9F-4257-8DBF-286E185605C8}" type="slidenum">
              <a:rPr lang="en-US" smtClean="0"/>
              <a:t>53</a:t>
            </a:fld>
            <a:endParaRPr lang="en-US"/>
          </a:p>
        </p:txBody>
      </p:sp>
    </p:spTree>
    <p:extLst>
      <p:ext uri="{BB962C8B-B14F-4D97-AF65-F5344CB8AC3E}">
        <p14:creationId xmlns:p14="http://schemas.microsoft.com/office/powerpoint/2010/main" val="7593544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1700" y="423863"/>
            <a:ext cx="7712075" cy="4338637"/>
          </a:xfrm>
        </p:spPr>
      </p:sp>
      <p:sp>
        <p:nvSpPr>
          <p:cNvPr id="3" name="Notes Placeholder 2"/>
          <p:cNvSpPr>
            <a:spLocks noGrp="1"/>
          </p:cNvSpPr>
          <p:nvPr>
            <p:ph type="body" idx="1"/>
          </p:nvPr>
        </p:nvSpPr>
        <p:spPr/>
        <p:txBody>
          <a:bodyPr/>
          <a:lstStyle/>
          <a:p>
            <a:r>
              <a:rPr lang="en-US" dirty="0"/>
              <a:t>Ok, aspect two – the base layer ( ie, Bitcoin Core, ie the mainchain, ie “layer1”) that – your Bitcoin node -- is unaffected by problems on the sidechain. Even under very extreme adversarial conditions where the sidechain experiencing all sorts of chaos, Layer1 is just going to solider on, and ignore all of that. The drama can only go one way. So, let me try to explain this.</a:t>
            </a:r>
          </a:p>
        </p:txBody>
      </p:sp>
      <p:sp>
        <p:nvSpPr>
          <p:cNvPr id="4" name="Slide Number Placeholder 3"/>
          <p:cNvSpPr>
            <a:spLocks noGrp="1"/>
          </p:cNvSpPr>
          <p:nvPr>
            <p:ph type="sldNum" sz="quarter" idx="5"/>
          </p:nvPr>
        </p:nvSpPr>
        <p:spPr/>
        <p:txBody>
          <a:bodyPr/>
          <a:lstStyle/>
          <a:p>
            <a:fld id="{7C913A21-1C9F-4257-8DBF-286E185605C8}" type="slidenum">
              <a:rPr lang="en-US" smtClean="0"/>
              <a:t>54</a:t>
            </a:fld>
            <a:endParaRPr lang="en-US"/>
          </a:p>
        </p:txBody>
      </p:sp>
    </p:spTree>
    <p:extLst>
      <p:ext uri="{BB962C8B-B14F-4D97-AF65-F5344CB8AC3E}">
        <p14:creationId xmlns:p14="http://schemas.microsoft.com/office/powerpoint/2010/main" val="39771074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1700" y="423863"/>
            <a:ext cx="7712075" cy="4338637"/>
          </a:xfrm>
        </p:spPr>
      </p:sp>
      <p:sp>
        <p:nvSpPr>
          <p:cNvPr id="3" name="Notes Placeholder 2"/>
          <p:cNvSpPr>
            <a:spLocks noGrp="1"/>
          </p:cNvSpPr>
          <p:nvPr>
            <p:ph type="body" idx="1"/>
          </p:nvPr>
        </p:nvSpPr>
        <p:spPr/>
        <p:txBody>
          <a:bodyPr/>
          <a:lstStyle/>
          <a:p>
            <a:r>
              <a:rPr lang="en-US" dirty="0"/>
              <a:t>Ok, aspect two – the base layer ( ie, Bitcoin Core, ie the mainchain, ie “layer1”) that – your Bitcoin node -- is unaffected by problems on the sidechain. Even under very extreme adversarial conditions where the sidechain experiencing all sorts of chaos, Layer1 is just going to solider on, and ignore all of that. The drama can only go one way. So, let me try to explain this.</a:t>
            </a:r>
          </a:p>
        </p:txBody>
      </p:sp>
      <p:sp>
        <p:nvSpPr>
          <p:cNvPr id="4" name="Slide Number Placeholder 3"/>
          <p:cNvSpPr>
            <a:spLocks noGrp="1"/>
          </p:cNvSpPr>
          <p:nvPr>
            <p:ph type="sldNum" sz="quarter" idx="5"/>
          </p:nvPr>
        </p:nvSpPr>
        <p:spPr/>
        <p:txBody>
          <a:bodyPr/>
          <a:lstStyle/>
          <a:p>
            <a:fld id="{7C913A21-1C9F-4257-8DBF-286E185605C8}" type="slidenum">
              <a:rPr lang="en-US" smtClean="0"/>
              <a:t>55</a:t>
            </a:fld>
            <a:endParaRPr lang="en-US"/>
          </a:p>
        </p:txBody>
      </p:sp>
    </p:spTree>
    <p:extLst>
      <p:ext uri="{BB962C8B-B14F-4D97-AF65-F5344CB8AC3E}">
        <p14:creationId xmlns:p14="http://schemas.microsoft.com/office/powerpoint/2010/main" val="10859189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1700" y="423863"/>
            <a:ext cx="7712075" cy="4338637"/>
          </a:xfrm>
        </p:spPr>
      </p:sp>
      <p:sp>
        <p:nvSpPr>
          <p:cNvPr id="3" name="Notes Placeholder 2"/>
          <p:cNvSpPr>
            <a:spLocks noGrp="1"/>
          </p:cNvSpPr>
          <p:nvPr>
            <p:ph type="body" idx="1"/>
          </p:nvPr>
        </p:nvSpPr>
        <p:spPr/>
        <p:txBody>
          <a:bodyPr/>
          <a:lstStyle/>
          <a:p>
            <a:r>
              <a:rPr lang="en-US" dirty="0"/>
              <a:t>Ok, aspect two – the base layer ( ie, Bitcoin Core, ie the mainchain, ie “layer1”) that – your Bitcoin node -- is unaffected by problems on the sidechain. Even under very extreme adversarial conditions where the sidechain experiencing all sorts of chaos, Layer1 is just going to solider on, and ignore all of that. The drama can only go one way. So, let me try to explain this.</a:t>
            </a:r>
          </a:p>
        </p:txBody>
      </p:sp>
      <p:sp>
        <p:nvSpPr>
          <p:cNvPr id="4" name="Slide Number Placeholder 3"/>
          <p:cNvSpPr>
            <a:spLocks noGrp="1"/>
          </p:cNvSpPr>
          <p:nvPr>
            <p:ph type="sldNum" sz="quarter" idx="5"/>
          </p:nvPr>
        </p:nvSpPr>
        <p:spPr/>
        <p:txBody>
          <a:bodyPr/>
          <a:lstStyle/>
          <a:p>
            <a:fld id="{7C913A21-1C9F-4257-8DBF-286E185605C8}" type="slidenum">
              <a:rPr lang="en-US" smtClean="0"/>
              <a:t>56</a:t>
            </a:fld>
            <a:endParaRPr lang="en-US"/>
          </a:p>
        </p:txBody>
      </p:sp>
    </p:spTree>
    <p:extLst>
      <p:ext uri="{BB962C8B-B14F-4D97-AF65-F5344CB8AC3E}">
        <p14:creationId xmlns:p14="http://schemas.microsoft.com/office/powerpoint/2010/main" val="146962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1700" y="423863"/>
            <a:ext cx="7712075" cy="4338637"/>
          </a:xfrm>
        </p:spPr>
      </p:sp>
      <p:sp>
        <p:nvSpPr>
          <p:cNvPr id="3" name="Notes Placeholder 2"/>
          <p:cNvSpPr>
            <a:spLocks noGrp="1"/>
          </p:cNvSpPr>
          <p:nvPr>
            <p:ph type="body" idx="1"/>
          </p:nvPr>
        </p:nvSpPr>
        <p:spPr/>
        <p:txBody>
          <a:bodyPr/>
          <a:lstStyle/>
          <a:p>
            <a:r>
              <a:rPr lang="en-US" dirty="0"/>
              <a:t>Here is a representation of Bitcoin’s blockchain. The squares are block headers, and the trailing rectangles are the list of transactions in each block. (Because blocks aren’t always the same size, of course.) And time is flowing from left to right. You can see across the top I’m going from Dec to April. Normally, of course, there would be tens of thousands of blocks (from Dec to April), that wouldn’t have </a:t>
            </a:r>
            <a:r>
              <a:rPr lang="en-US" i="1" u="sng" dirty="0"/>
              <a:t>FIT on the slides</a:t>
            </a:r>
            <a:r>
              <a:rPr lang="en-US" i="1" u="none" dirty="0"/>
              <a:t> </a:t>
            </a:r>
            <a:r>
              <a:rPr lang="en-US" dirty="0"/>
              <a:t>so there’s only seventeen.</a:t>
            </a:r>
            <a:br>
              <a:rPr lang="en-US" dirty="0"/>
            </a:br>
            <a:br>
              <a:rPr lang="en-US" dirty="0"/>
            </a:br>
            <a:r>
              <a:rPr lang="en-US" dirty="0"/>
              <a:t>Now, what if there was a sidechain, activated, this whole time? Like a clone of </a:t>
            </a:r>
            <a:r>
              <a:rPr lang="en-US" dirty="0" err="1"/>
              <a:t>Monero</a:t>
            </a:r>
            <a:r>
              <a:rPr lang="en-US" dirty="0"/>
              <a:t>, or something. Well, we’ll put it up...</a:t>
            </a:r>
          </a:p>
        </p:txBody>
      </p:sp>
      <p:sp>
        <p:nvSpPr>
          <p:cNvPr id="4" name="Slide Number Placeholder 3"/>
          <p:cNvSpPr>
            <a:spLocks noGrp="1"/>
          </p:cNvSpPr>
          <p:nvPr>
            <p:ph type="sldNum" sz="quarter" idx="5"/>
          </p:nvPr>
        </p:nvSpPr>
        <p:spPr/>
        <p:txBody>
          <a:bodyPr/>
          <a:lstStyle/>
          <a:p>
            <a:fld id="{7C913A21-1C9F-4257-8DBF-286E185605C8}" type="slidenum">
              <a:rPr lang="en-US" smtClean="0"/>
              <a:t>57</a:t>
            </a:fld>
            <a:endParaRPr lang="en-US"/>
          </a:p>
        </p:txBody>
      </p:sp>
    </p:spTree>
    <p:extLst>
      <p:ext uri="{BB962C8B-B14F-4D97-AF65-F5344CB8AC3E}">
        <p14:creationId xmlns:p14="http://schemas.microsoft.com/office/powerpoint/2010/main" val="30660351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1700" y="423863"/>
            <a:ext cx="7712075" cy="4338637"/>
          </a:xfrm>
        </p:spPr>
      </p:sp>
      <p:sp>
        <p:nvSpPr>
          <p:cNvPr id="3" name="Notes Placeholder 2"/>
          <p:cNvSpPr>
            <a:spLocks noGrp="1"/>
          </p:cNvSpPr>
          <p:nvPr>
            <p:ph type="body" idx="1"/>
          </p:nvPr>
        </p:nvSpPr>
        <p:spPr/>
        <p:txBody>
          <a:bodyPr/>
          <a:lstStyle/>
          <a:p>
            <a:r>
              <a:rPr lang="en-US" dirty="0">
                <a:effectLst/>
                <a:latin typeface="Times New Roman" panose="02020603050405020304" pitchFamily="18" charset="0"/>
              </a:rPr>
              <a:t>Here it is. It has its own blocks, and its own block headers, and its own block chain, from December (on the left) to April (on the right). Now, the idea is ... that ... </a:t>
            </a:r>
            <a:endParaRPr lang="en-US" dirty="0"/>
          </a:p>
        </p:txBody>
      </p:sp>
      <p:sp>
        <p:nvSpPr>
          <p:cNvPr id="4" name="Slide Number Placeholder 3"/>
          <p:cNvSpPr>
            <a:spLocks noGrp="1"/>
          </p:cNvSpPr>
          <p:nvPr>
            <p:ph type="sldNum" sz="quarter" idx="5"/>
          </p:nvPr>
        </p:nvSpPr>
        <p:spPr/>
        <p:txBody>
          <a:bodyPr/>
          <a:lstStyle/>
          <a:p>
            <a:fld id="{7C913A21-1C9F-4257-8DBF-286E185605C8}" type="slidenum">
              <a:rPr lang="en-US" smtClean="0"/>
              <a:t>58</a:t>
            </a:fld>
            <a:endParaRPr lang="en-US"/>
          </a:p>
        </p:txBody>
      </p:sp>
    </p:spTree>
    <p:extLst>
      <p:ext uri="{BB962C8B-B14F-4D97-AF65-F5344CB8AC3E}">
        <p14:creationId xmlns:p14="http://schemas.microsoft.com/office/powerpoint/2010/main" val="29229982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1700" y="423863"/>
            <a:ext cx="7712075" cy="4338637"/>
          </a:xfrm>
        </p:spPr>
      </p:sp>
      <p:sp>
        <p:nvSpPr>
          <p:cNvPr id="3" name="Notes Placeholder 2"/>
          <p:cNvSpPr>
            <a:spLocks noGrp="1"/>
          </p:cNvSpPr>
          <p:nvPr>
            <p:ph type="body" idx="1"/>
          </p:nvPr>
        </p:nvSpPr>
        <p:spPr/>
        <p:txBody>
          <a:bodyPr/>
          <a:lstStyle/>
          <a:p>
            <a:r>
              <a:rPr lang="en-US" dirty="0">
                <a:effectLst/>
                <a:latin typeface="Times New Roman" panose="02020603050405020304" pitchFamily="18" charset="0"/>
              </a:rPr>
              <a:t>... Three months of sidechain activity are compressed into one little 64-character string here. And that string is the only thing inserted into Layer1. Ever. So, no matter what Bit-</a:t>
            </a:r>
            <a:r>
              <a:rPr lang="en-US" dirty="0" err="1">
                <a:effectLst/>
                <a:latin typeface="Times New Roman" panose="02020603050405020304" pitchFamily="18" charset="0"/>
              </a:rPr>
              <a:t>Monero</a:t>
            </a:r>
            <a:r>
              <a:rPr lang="en-US" dirty="0">
                <a:effectLst/>
                <a:latin typeface="Times New Roman" panose="02020603050405020304" pitchFamily="18" charset="0"/>
              </a:rPr>
              <a:t> over here is doing, </a:t>
            </a:r>
            <a:r>
              <a:rPr lang="en-US" i="1" u="sng" dirty="0">
                <a:effectLst/>
                <a:latin typeface="Times New Roman" panose="02020603050405020304" pitchFamily="18" charset="0"/>
              </a:rPr>
              <a:t>this</a:t>
            </a:r>
            <a:r>
              <a:rPr lang="en-US" dirty="0">
                <a:effectLst/>
                <a:latin typeface="Times New Roman" panose="02020603050405020304" pitchFamily="18" charset="0"/>
              </a:rPr>
              <a:t> is all that layer1 will see.. ready ?</a:t>
            </a:r>
            <a:endParaRPr lang="en-US" dirty="0"/>
          </a:p>
        </p:txBody>
      </p:sp>
      <p:sp>
        <p:nvSpPr>
          <p:cNvPr id="4" name="Slide Number Placeholder 3"/>
          <p:cNvSpPr>
            <a:spLocks noGrp="1"/>
          </p:cNvSpPr>
          <p:nvPr>
            <p:ph type="sldNum" sz="quarter" idx="5"/>
          </p:nvPr>
        </p:nvSpPr>
        <p:spPr/>
        <p:txBody>
          <a:bodyPr/>
          <a:lstStyle/>
          <a:p>
            <a:fld id="{7C913A21-1C9F-4257-8DBF-286E185605C8}" type="slidenum">
              <a:rPr lang="en-US" smtClean="0"/>
              <a:t>59</a:t>
            </a:fld>
            <a:endParaRPr lang="en-US"/>
          </a:p>
        </p:txBody>
      </p:sp>
    </p:spTree>
    <p:extLst>
      <p:ext uri="{BB962C8B-B14F-4D97-AF65-F5344CB8AC3E}">
        <p14:creationId xmlns:p14="http://schemas.microsoft.com/office/powerpoint/2010/main" val="24223282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1700" y="423863"/>
            <a:ext cx="7712075" cy="4338637"/>
          </a:xfrm>
        </p:spPr>
      </p:sp>
      <p:sp>
        <p:nvSpPr>
          <p:cNvPr id="3" name="Notes Placeholder 2"/>
          <p:cNvSpPr>
            <a:spLocks noGrp="1"/>
          </p:cNvSpPr>
          <p:nvPr>
            <p:ph type="body" idx="1"/>
          </p:nvPr>
        </p:nvSpPr>
        <p:spPr/>
        <p:txBody>
          <a:bodyPr/>
          <a:lstStyle/>
          <a:p>
            <a:r>
              <a:rPr lang="en-US" dirty="0">
                <a:effectLst/>
                <a:latin typeface="Times New Roman" panose="02020603050405020304" pitchFamily="18" charset="0"/>
              </a:rPr>
              <a:t>This.</a:t>
            </a:r>
            <a:br>
              <a:rPr lang="en-US" dirty="0">
                <a:effectLst/>
                <a:latin typeface="Times New Roman" panose="02020603050405020304" pitchFamily="18" charset="0"/>
              </a:rPr>
            </a:br>
            <a:br>
              <a:rPr lang="en-US" dirty="0">
                <a:effectLst/>
                <a:latin typeface="Times New Roman" panose="02020603050405020304" pitchFamily="18" charset="0"/>
              </a:rPr>
            </a:br>
            <a:r>
              <a:rPr lang="en-US" dirty="0">
                <a:effectLst/>
                <a:latin typeface="Times New Roman" panose="02020603050405020304" pitchFamily="18" charset="0"/>
              </a:rPr>
              <a:t>Therefore, full nodes (on Layer1, down here in blue); they do not check anything that is happening on the sidechain (where there can be, theoretically, unlimited complexity). The sidechain doesn’t need to be a blockchain, it doesn’t need to be written in </a:t>
            </a:r>
            <a:r>
              <a:rPr lang="en-US" dirty="0" err="1">
                <a:effectLst/>
                <a:latin typeface="Times New Roman" panose="02020603050405020304" pitchFamily="18" charset="0"/>
              </a:rPr>
              <a:t>c++</a:t>
            </a:r>
            <a:r>
              <a:rPr lang="en-US" dirty="0">
                <a:effectLst/>
                <a:latin typeface="Times New Roman" panose="02020603050405020304" pitchFamily="18" charset="0"/>
              </a:rPr>
              <a:t>, it can make all kinds of mistakes. Etc. Bip300 operates entirely off of this one little string (here in green). (!) It does </a:t>
            </a:r>
            <a:r>
              <a:rPr lang="en-US" i="1" u="sng" dirty="0">
                <a:effectLst/>
                <a:latin typeface="Times New Roman" panose="02020603050405020304" pitchFamily="18" charset="0"/>
              </a:rPr>
              <a:t>a lot of logic</a:t>
            </a:r>
            <a:r>
              <a:rPr lang="en-US" dirty="0">
                <a:effectLst/>
                <a:latin typeface="Times New Roman" panose="02020603050405020304" pitchFamily="18" charset="0"/>
              </a:rPr>
              <a:t> to that 4 little string, and assumptions and engineering, game theory economics, etc. I don’t have time to explain all of it. But the point is that Layer1 can’t be harmed by Layer2 because it really is ignoring Layer2.</a:t>
            </a:r>
            <a:br>
              <a:rPr lang="en-US" dirty="0">
                <a:effectLst/>
                <a:latin typeface="Times New Roman" panose="02020603050405020304" pitchFamily="18" charset="0"/>
              </a:rPr>
            </a:br>
            <a:br>
              <a:rPr lang="en-US" dirty="0">
                <a:effectLst/>
                <a:latin typeface="Times New Roman" panose="02020603050405020304" pitchFamily="18" charset="0"/>
              </a:rPr>
            </a:br>
            <a:r>
              <a:rPr lang="en-US" dirty="0">
                <a:effectLst/>
                <a:latin typeface="Times New Roman" panose="02020603050405020304" pitchFamily="18" charset="0"/>
              </a:rPr>
              <a:t>I feel compelled to drive this point even further, so...</a:t>
            </a:r>
            <a:endParaRPr lang="en-US" dirty="0"/>
          </a:p>
        </p:txBody>
      </p:sp>
      <p:sp>
        <p:nvSpPr>
          <p:cNvPr id="4" name="Slide Number Placeholder 3"/>
          <p:cNvSpPr>
            <a:spLocks noGrp="1"/>
          </p:cNvSpPr>
          <p:nvPr>
            <p:ph type="sldNum" sz="quarter" idx="5"/>
          </p:nvPr>
        </p:nvSpPr>
        <p:spPr/>
        <p:txBody>
          <a:bodyPr/>
          <a:lstStyle/>
          <a:p>
            <a:fld id="{7C913A21-1C9F-4257-8DBF-286E185605C8}" type="slidenum">
              <a:rPr lang="en-US" smtClean="0"/>
              <a:t>60</a:t>
            </a:fld>
            <a:endParaRPr lang="en-US"/>
          </a:p>
        </p:txBody>
      </p:sp>
    </p:spTree>
    <p:extLst>
      <p:ext uri="{BB962C8B-B14F-4D97-AF65-F5344CB8AC3E}">
        <p14:creationId xmlns:p14="http://schemas.microsoft.com/office/powerpoint/2010/main" val="34903990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1700" y="423863"/>
            <a:ext cx="7712075" cy="4338637"/>
          </a:xfrm>
        </p:spPr>
      </p:sp>
      <p:sp>
        <p:nvSpPr>
          <p:cNvPr id="3" name="Notes Placeholder 2"/>
          <p:cNvSpPr>
            <a:spLocks noGrp="1"/>
          </p:cNvSpPr>
          <p:nvPr>
            <p:ph type="body" idx="1"/>
          </p:nvPr>
        </p:nvSpPr>
        <p:spPr/>
        <p:txBody>
          <a:bodyPr/>
          <a:lstStyle/>
          <a:p>
            <a:r>
              <a:rPr lang="en-US" dirty="0"/>
              <a:t>Earn money from running the prison.</a:t>
            </a:r>
          </a:p>
        </p:txBody>
      </p:sp>
      <p:sp>
        <p:nvSpPr>
          <p:cNvPr id="4" name="Slide Number Placeholder 3"/>
          <p:cNvSpPr>
            <a:spLocks noGrp="1"/>
          </p:cNvSpPr>
          <p:nvPr>
            <p:ph type="sldNum" sz="quarter" idx="5"/>
          </p:nvPr>
        </p:nvSpPr>
        <p:spPr/>
        <p:txBody>
          <a:bodyPr/>
          <a:lstStyle/>
          <a:p>
            <a:fld id="{7C913A21-1C9F-4257-8DBF-286E185605C8}" type="slidenum">
              <a:rPr lang="en-US" smtClean="0"/>
              <a:t>64</a:t>
            </a:fld>
            <a:endParaRPr lang="en-US"/>
          </a:p>
        </p:txBody>
      </p:sp>
    </p:spTree>
    <p:extLst>
      <p:ext uri="{BB962C8B-B14F-4D97-AF65-F5344CB8AC3E}">
        <p14:creationId xmlns:p14="http://schemas.microsoft.com/office/powerpoint/2010/main" val="28768310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1700" y="423863"/>
            <a:ext cx="7712075" cy="4338637"/>
          </a:xfrm>
        </p:spPr>
      </p:sp>
      <p:sp>
        <p:nvSpPr>
          <p:cNvPr id="3" name="Notes Placeholder 2"/>
          <p:cNvSpPr>
            <a:spLocks noGrp="1"/>
          </p:cNvSpPr>
          <p:nvPr>
            <p:ph type="body" idx="1"/>
          </p:nvPr>
        </p:nvSpPr>
        <p:spPr/>
        <p:txBody>
          <a:bodyPr/>
          <a:lstStyle/>
          <a:p>
            <a:r>
              <a:rPr lang="en-US" dirty="0"/>
              <a:t>What is BIP300 about ??</a:t>
            </a:r>
          </a:p>
        </p:txBody>
      </p:sp>
      <p:sp>
        <p:nvSpPr>
          <p:cNvPr id="4" name="Slide Number Placeholder 3"/>
          <p:cNvSpPr>
            <a:spLocks noGrp="1"/>
          </p:cNvSpPr>
          <p:nvPr>
            <p:ph type="sldNum" sz="quarter" idx="5"/>
          </p:nvPr>
        </p:nvSpPr>
        <p:spPr/>
        <p:txBody>
          <a:bodyPr/>
          <a:lstStyle/>
          <a:p>
            <a:fld id="{691ECCDF-BBC6-4A2B-A471-91DC0E761C7F}" type="slidenum">
              <a:rPr lang="en-US" smtClean="0"/>
              <a:t>9</a:t>
            </a:fld>
            <a:endParaRPr lang="en-US"/>
          </a:p>
        </p:txBody>
      </p:sp>
    </p:spTree>
    <p:extLst>
      <p:ext uri="{BB962C8B-B14F-4D97-AF65-F5344CB8AC3E}">
        <p14:creationId xmlns:p14="http://schemas.microsoft.com/office/powerpoint/2010/main" val="38370900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1700" y="423863"/>
            <a:ext cx="7712075" cy="4338637"/>
          </a:xfrm>
        </p:spPr>
      </p:sp>
      <p:sp>
        <p:nvSpPr>
          <p:cNvPr id="3" name="Notes Placeholder 2"/>
          <p:cNvSpPr>
            <a:spLocks noGrp="1"/>
          </p:cNvSpPr>
          <p:nvPr>
            <p:ph type="body" idx="1"/>
          </p:nvPr>
        </p:nvSpPr>
        <p:spPr/>
        <p:txBody>
          <a:bodyPr/>
          <a:lstStyle/>
          <a:p>
            <a:r>
              <a:rPr lang="en-US" dirty="0">
                <a:effectLst/>
                <a:latin typeface="Times New Roman" panose="02020603050405020304" pitchFamily="18" charset="0"/>
              </a:rPr>
              <a:t>Ok that’s the talk, thank you! : )</a:t>
            </a:r>
            <a:endParaRPr lang="en-US" dirty="0"/>
          </a:p>
        </p:txBody>
      </p:sp>
      <p:sp>
        <p:nvSpPr>
          <p:cNvPr id="4" name="Slide Number Placeholder 3"/>
          <p:cNvSpPr>
            <a:spLocks noGrp="1"/>
          </p:cNvSpPr>
          <p:nvPr>
            <p:ph type="sldNum" sz="quarter" idx="5"/>
          </p:nvPr>
        </p:nvSpPr>
        <p:spPr/>
        <p:txBody>
          <a:bodyPr/>
          <a:lstStyle/>
          <a:p>
            <a:fld id="{7C913A21-1C9F-4257-8DBF-286E185605C8}" type="slidenum">
              <a:rPr lang="en-US" smtClean="0"/>
              <a:t>66</a:t>
            </a:fld>
            <a:endParaRPr lang="en-US"/>
          </a:p>
        </p:txBody>
      </p:sp>
    </p:spTree>
    <p:extLst>
      <p:ext uri="{BB962C8B-B14F-4D97-AF65-F5344CB8AC3E}">
        <p14:creationId xmlns:p14="http://schemas.microsoft.com/office/powerpoint/2010/main" val="28815875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1700" y="423863"/>
            <a:ext cx="7712075" cy="433863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Times New Roman" panose="02020603050405020304" pitchFamily="18" charset="0"/>
              </a:rPr>
              <a:t>… Ok now for those *drawbacks*.</a:t>
            </a:r>
            <a:br>
              <a:rPr lang="en-US" dirty="0">
                <a:effectLst/>
                <a:latin typeface="Times New Roman" panose="02020603050405020304" pitchFamily="18" charset="0"/>
              </a:rPr>
            </a:br>
            <a:br>
              <a:rPr lang="en-US" dirty="0">
                <a:effectLst/>
                <a:latin typeface="Times New Roman" panose="02020603050405020304" pitchFamily="18" charset="0"/>
              </a:rPr>
            </a:br>
            <a:r>
              <a:rPr lang="en-US" dirty="0">
                <a:effectLst/>
                <a:latin typeface="Times New Roman" panose="02020603050405020304" pitchFamily="18" charset="0"/>
              </a:rPr>
              <a:t>Here they are. The first supposed drawback of Bip300, is that miners can ---with a little bit of setup and technical knowledge and effort on their part, and certainly patience--- miners can remove all the coins from a Bip300 sidechain, and pay those coins, to themselves. Hence it is called the “miners- can-steal” problem. Here you see an evil miner, replacing that one hash I mentioned before with a different hash, and then it eventually pays out (to the miner).</a:t>
            </a:r>
            <a:br>
              <a:rPr lang="en-US" dirty="0">
                <a:effectLst/>
                <a:latin typeface="Times New Roman" panose="02020603050405020304" pitchFamily="18" charset="0"/>
              </a:rPr>
            </a:br>
            <a:br>
              <a:rPr lang="en-US" dirty="0">
                <a:effectLst/>
                <a:latin typeface="Times New Roman" panose="02020603050405020304" pitchFamily="18" charset="0"/>
              </a:rPr>
            </a:br>
            <a:r>
              <a:rPr lang="en-US" dirty="0">
                <a:effectLst/>
                <a:latin typeface="Times New Roman" panose="02020603050405020304" pitchFamily="18" charset="0"/>
              </a:rPr>
              <a:t>The second, supposed drawback of Bip300, *sigh* is: if some miners ever have a profitable side- hustle, then maybe some other miners might not be able to have that side hustle. And then they might go out of business; and wouldn’t be able to buy as many Xmas presents for their children.</a:t>
            </a:r>
            <a:endParaRPr lang="en-US" dirty="0"/>
          </a:p>
        </p:txBody>
      </p:sp>
      <p:sp>
        <p:nvSpPr>
          <p:cNvPr id="4" name="Slide Number Placeholder 3"/>
          <p:cNvSpPr>
            <a:spLocks noGrp="1"/>
          </p:cNvSpPr>
          <p:nvPr>
            <p:ph type="sldNum" sz="quarter" idx="5"/>
          </p:nvPr>
        </p:nvSpPr>
        <p:spPr/>
        <p:txBody>
          <a:bodyPr/>
          <a:lstStyle/>
          <a:p>
            <a:fld id="{7C913A21-1C9F-4257-8DBF-286E185605C8}" type="slidenum">
              <a:rPr lang="en-US" smtClean="0"/>
              <a:t>67</a:t>
            </a:fld>
            <a:endParaRPr lang="en-US"/>
          </a:p>
        </p:txBody>
      </p:sp>
    </p:spTree>
    <p:extLst>
      <p:ext uri="{BB962C8B-B14F-4D97-AF65-F5344CB8AC3E}">
        <p14:creationId xmlns:p14="http://schemas.microsoft.com/office/powerpoint/2010/main" val="38881719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1700" y="423863"/>
            <a:ext cx="7712075" cy="433863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Times New Roman" panose="02020603050405020304" pitchFamily="18" charset="0"/>
              </a:rPr>
              <a:t>Both of these are so, false, that its hard to know where to begin.</a:t>
            </a:r>
            <a:endParaRPr lang="en-US" dirty="0"/>
          </a:p>
        </p:txBody>
      </p:sp>
      <p:sp>
        <p:nvSpPr>
          <p:cNvPr id="4" name="Slide Number Placeholder 3"/>
          <p:cNvSpPr>
            <a:spLocks noGrp="1"/>
          </p:cNvSpPr>
          <p:nvPr>
            <p:ph type="sldNum" sz="quarter" idx="5"/>
          </p:nvPr>
        </p:nvSpPr>
        <p:spPr/>
        <p:txBody>
          <a:bodyPr/>
          <a:lstStyle/>
          <a:p>
            <a:fld id="{7C913A21-1C9F-4257-8DBF-286E185605C8}" type="slidenum">
              <a:rPr lang="en-US" smtClean="0"/>
              <a:t>68</a:t>
            </a:fld>
            <a:endParaRPr lang="en-US"/>
          </a:p>
        </p:txBody>
      </p:sp>
    </p:spTree>
    <p:extLst>
      <p:ext uri="{BB962C8B-B14F-4D97-AF65-F5344CB8AC3E}">
        <p14:creationId xmlns:p14="http://schemas.microsoft.com/office/powerpoint/2010/main" val="38911662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1700" y="423863"/>
            <a:ext cx="7712075" cy="433863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Bip300 is designed, to prevent miners from stealing from sidechains. But, it is nonetheless possible. Similarly, – miners “can” (can in quotes **) steal from the LN. In fact its much easier for miners to steal from the LN, since Bip300 has this 6 month timeout period. So, were you worried about miners stealing from the lightning network a moment ago? If so, just cross off this entire left half of the page. I have to stress: this comparison isn’t to knock the LN, I’m saying that the criterion is stupid. 51% hashrate can do a lot of horrible things, but that doesn’t stop us from </a:t>
            </a:r>
            <a:r>
              <a:rPr lang="en-US" i="1" u="sng" dirty="0"/>
              <a:t>allowing users</a:t>
            </a:r>
            <a:r>
              <a:rPr lang="en-US" i="1" u="none" dirty="0"/>
              <a:t> </a:t>
            </a:r>
            <a:r>
              <a:rPr lang="en-US" dirty="0"/>
              <a:t>to opt-in to certain tradeoffs. After all, its Bitcoin not Prison.</a:t>
            </a:r>
          </a:p>
        </p:txBody>
      </p:sp>
      <p:sp>
        <p:nvSpPr>
          <p:cNvPr id="4" name="Slide Number Placeholder 3"/>
          <p:cNvSpPr>
            <a:spLocks noGrp="1"/>
          </p:cNvSpPr>
          <p:nvPr>
            <p:ph type="sldNum" sz="quarter" idx="5"/>
          </p:nvPr>
        </p:nvSpPr>
        <p:spPr/>
        <p:txBody>
          <a:bodyPr/>
          <a:lstStyle/>
          <a:p>
            <a:fld id="{7C913A21-1C9F-4257-8DBF-286E185605C8}" type="slidenum">
              <a:rPr lang="en-US" smtClean="0"/>
              <a:t>69</a:t>
            </a:fld>
            <a:endParaRPr lang="en-US"/>
          </a:p>
        </p:txBody>
      </p:sp>
    </p:spTree>
    <p:extLst>
      <p:ext uri="{BB962C8B-B14F-4D97-AF65-F5344CB8AC3E}">
        <p14:creationId xmlns:p14="http://schemas.microsoft.com/office/powerpoint/2010/main" val="38754891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1700" y="423863"/>
            <a:ext cx="7712075" cy="433863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second one is even sillier. I think what I would like to highlight is that the implications are ridiculous. So, if </a:t>
            </a:r>
            <a:r>
              <a:rPr lang="en-US" dirty="0" err="1"/>
              <a:t>BitFury</a:t>
            </a:r>
            <a:r>
              <a:rPr lang="en-US" dirty="0"/>
              <a:t> sold t-shirts on the side, for profit, then </a:t>
            </a:r>
            <a:r>
              <a:rPr lang="en-US" i="1" u="sng" dirty="0"/>
              <a:t>t-shirts = bad for BTC</a:t>
            </a:r>
            <a:r>
              <a:rPr lang="en-US" dirty="0"/>
              <a:t>. They would be as bad for Bitcoin as Bip300 is, anyway. If Michal Saylor altruistically paid miners $0.10 per year, then MS = bad for 9 Bitcoin. Blah blah blah... I think what’s really happening here, is that people are confusing nodes with miners. Miners run nodes, but not the other way around. We want nodes to be as cheap as possible. That is absolutely important; but we don’t want mining to be as cheap as possible. If we wanted that, we could just get rid of all of the upward difficulty adjustments.</a:t>
            </a:r>
            <a:br>
              <a:rPr lang="en-US" dirty="0"/>
            </a:br>
            <a:br>
              <a:rPr lang="en-US" dirty="0"/>
            </a:br>
            <a:r>
              <a:rPr lang="en-US" dirty="0"/>
              <a:t>So I have total contempt for these two supposed drawbacks. In fact both of them are not drawbacks at all…</a:t>
            </a:r>
          </a:p>
        </p:txBody>
      </p:sp>
      <p:sp>
        <p:nvSpPr>
          <p:cNvPr id="4" name="Slide Number Placeholder 3"/>
          <p:cNvSpPr>
            <a:spLocks noGrp="1"/>
          </p:cNvSpPr>
          <p:nvPr>
            <p:ph type="sldNum" sz="quarter" idx="5"/>
          </p:nvPr>
        </p:nvSpPr>
        <p:spPr/>
        <p:txBody>
          <a:bodyPr/>
          <a:lstStyle/>
          <a:p>
            <a:fld id="{7C913A21-1C9F-4257-8DBF-286E185605C8}" type="slidenum">
              <a:rPr lang="en-US" smtClean="0"/>
              <a:t>70</a:t>
            </a:fld>
            <a:endParaRPr lang="en-US"/>
          </a:p>
        </p:txBody>
      </p:sp>
    </p:spTree>
    <p:extLst>
      <p:ext uri="{BB962C8B-B14F-4D97-AF65-F5344CB8AC3E}">
        <p14:creationId xmlns:p14="http://schemas.microsoft.com/office/powerpoint/2010/main" val="34520198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1700" y="423863"/>
            <a:ext cx="7712075" cy="433863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the left one allows for super-reliable oracle and high-quality smart contracts, and the right one is the only thing that is going to keep hashrate security up, in the future. So, they’re not drawbacks at all, in fact they’re both pretty cool; features.</a:t>
            </a:r>
          </a:p>
        </p:txBody>
      </p:sp>
      <p:sp>
        <p:nvSpPr>
          <p:cNvPr id="4" name="Slide Number Placeholder 3"/>
          <p:cNvSpPr>
            <a:spLocks noGrp="1"/>
          </p:cNvSpPr>
          <p:nvPr>
            <p:ph type="sldNum" sz="quarter" idx="5"/>
          </p:nvPr>
        </p:nvSpPr>
        <p:spPr/>
        <p:txBody>
          <a:bodyPr/>
          <a:lstStyle/>
          <a:p>
            <a:fld id="{7C913A21-1C9F-4257-8DBF-286E185605C8}" type="slidenum">
              <a:rPr lang="en-US" smtClean="0"/>
              <a:t>71</a:t>
            </a:fld>
            <a:endParaRPr lang="en-US"/>
          </a:p>
        </p:txBody>
      </p:sp>
    </p:spTree>
    <p:extLst>
      <p:ext uri="{BB962C8B-B14F-4D97-AF65-F5344CB8AC3E}">
        <p14:creationId xmlns:p14="http://schemas.microsoft.com/office/powerpoint/2010/main" val="356066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1700" y="423863"/>
            <a:ext cx="7712075" cy="43386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913A21-1C9F-4257-8DBF-286E185605C8}" type="slidenum">
              <a:rPr lang="en-US" smtClean="0"/>
              <a:t>72</a:t>
            </a:fld>
            <a:endParaRPr lang="en-US"/>
          </a:p>
        </p:txBody>
      </p:sp>
    </p:spTree>
    <p:extLst>
      <p:ext uri="{BB962C8B-B14F-4D97-AF65-F5344CB8AC3E}">
        <p14:creationId xmlns:p14="http://schemas.microsoft.com/office/powerpoint/2010/main" val="22261849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1700" y="423863"/>
            <a:ext cx="7712075" cy="4338637"/>
          </a:xfrm>
        </p:spPr>
      </p:sp>
      <p:sp>
        <p:nvSpPr>
          <p:cNvPr id="3" name="Notes Placeholder 2"/>
          <p:cNvSpPr>
            <a:spLocks noGrp="1"/>
          </p:cNvSpPr>
          <p:nvPr>
            <p:ph type="body" idx="1"/>
          </p:nvPr>
        </p:nvSpPr>
        <p:spPr/>
        <p:txBody>
          <a:bodyPr/>
          <a:lstStyle/>
          <a:p>
            <a:r>
              <a:rPr lang="en-US" dirty="0">
                <a:effectLst/>
                <a:latin typeface="Times New Roman" panose="02020603050405020304" pitchFamily="18" charset="0"/>
              </a:rPr>
              <a:t>Okay third aspect. This one is only this one slide here. Third aspect is that we want to improve Mining Incentives (Bip301).</a:t>
            </a:r>
            <a:br>
              <a:rPr lang="en-US" dirty="0">
                <a:effectLst/>
                <a:latin typeface="Times New Roman" panose="02020603050405020304" pitchFamily="18" charset="0"/>
              </a:rPr>
            </a:br>
            <a:br>
              <a:rPr lang="en-US" dirty="0">
                <a:effectLst/>
                <a:latin typeface="Times New Roman" panose="02020603050405020304" pitchFamily="18" charset="0"/>
              </a:rPr>
            </a:br>
            <a:r>
              <a:rPr lang="en-US" dirty="0">
                <a:effectLst/>
                <a:latin typeface="Times New Roman" panose="02020603050405020304" pitchFamily="18" charset="0"/>
              </a:rPr>
              <a:t>This is technically Bip301, now. I separated the two BIPs, to make them easier to read. But I think anyone with a brain who uses Bip300, would use Bip301 also – but you don’t have to. Anyway, with Blind Merged Mining (BIP 301), </a:t>
            </a:r>
            <a:r>
              <a:rPr lang="en-US" i="1" u="sng" dirty="0">
                <a:effectLst/>
                <a:latin typeface="Times New Roman" panose="02020603050405020304" pitchFamily="18" charset="0"/>
              </a:rPr>
              <a:t>miners</a:t>
            </a:r>
            <a:r>
              <a:rPr lang="en-US" dirty="0">
                <a:effectLst/>
                <a:latin typeface="Times New Roman" panose="02020603050405020304" pitchFamily="18" charset="0"/>
              </a:rPr>
              <a:t> don’t need to pay attention to Sidechains, at all. So, layer1 </a:t>
            </a:r>
            <a:r>
              <a:rPr lang="en-US" i="1" u="sng" dirty="0">
                <a:effectLst/>
                <a:latin typeface="Times New Roman" panose="02020603050405020304" pitchFamily="18" charset="0"/>
              </a:rPr>
              <a:t>users</a:t>
            </a:r>
            <a:r>
              <a:rPr lang="en-US" dirty="0">
                <a:effectLst/>
                <a:latin typeface="Times New Roman" panose="02020603050405020304" pitchFamily="18" charset="0"/>
              </a:rPr>
              <a:t> already weren’t paying attention, now layer1 miners can also ignore Sidechains (if they want). They </a:t>
            </a:r>
            <a:r>
              <a:rPr lang="en-US" i="1" u="sng" dirty="0">
                <a:effectLst/>
                <a:latin typeface="Times New Roman" panose="02020603050405020304" pitchFamily="18" charset="0"/>
              </a:rPr>
              <a:t>still</a:t>
            </a:r>
            <a:r>
              <a:rPr lang="en-US" dirty="0">
                <a:effectLst/>
                <a:latin typeface="Times New Roman" panose="02020603050405020304" pitchFamily="18" charset="0"/>
              </a:rPr>
              <a:t> collect all of the transaction fee-revenues from the sidechain’s txn! How? Well, they contract with someone else who is running a sidechain full node, and the miner sells </a:t>
            </a:r>
            <a:r>
              <a:rPr lang="en-US" i="1" u="sng" dirty="0">
                <a:effectLst/>
                <a:latin typeface="Times New Roman" panose="02020603050405020304" pitchFamily="18" charset="0"/>
              </a:rPr>
              <a:t>them</a:t>
            </a:r>
            <a:r>
              <a:rPr lang="en-US" dirty="0">
                <a:effectLst/>
                <a:latin typeface="Times New Roman" panose="02020603050405020304" pitchFamily="18" charset="0"/>
              </a:rPr>
              <a:t> the block- rights, basically.</a:t>
            </a:r>
            <a:endParaRPr lang="en-US" baseline="0" dirty="0"/>
          </a:p>
        </p:txBody>
      </p:sp>
      <p:sp>
        <p:nvSpPr>
          <p:cNvPr id="4" name="Slide Number Placeholder 3"/>
          <p:cNvSpPr>
            <a:spLocks noGrp="1"/>
          </p:cNvSpPr>
          <p:nvPr>
            <p:ph type="sldNum" sz="quarter" idx="5"/>
          </p:nvPr>
        </p:nvSpPr>
        <p:spPr/>
        <p:txBody>
          <a:bodyPr/>
          <a:lstStyle/>
          <a:p>
            <a:fld id="{7C913A21-1C9F-4257-8DBF-286E185605C8}" type="slidenum">
              <a:rPr lang="en-US" smtClean="0"/>
              <a:t>78</a:t>
            </a:fld>
            <a:endParaRPr lang="en-US"/>
          </a:p>
        </p:txBody>
      </p:sp>
    </p:spTree>
    <p:extLst>
      <p:ext uri="{BB962C8B-B14F-4D97-AF65-F5344CB8AC3E}">
        <p14:creationId xmlns:p14="http://schemas.microsoft.com/office/powerpoint/2010/main" val="150985543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1700" y="423863"/>
            <a:ext cx="7712075" cy="4338637"/>
          </a:xfrm>
        </p:spPr>
      </p:sp>
      <p:sp>
        <p:nvSpPr>
          <p:cNvPr id="3" name="Notes Placeholder 2"/>
          <p:cNvSpPr>
            <a:spLocks noGrp="1"/>
          </p:cNvSpPr>
          <p:nvPr>
            <p:ph type="body" idx="1"/>
          </p:nvPr>
        </p:nvSpPr>
        <p:spPr/>
        <p:txBody>
          <a:bodyPr/>
          <a:lstStyle/>
          <a:p>
            <a:r>
              <a:rPr lang="en-US" dirty="0">
                <a:effectLst/>
                <a:latin typeface="Times New Roman" panose="02020603050405020304" pitchFamily="18" charset="0"/>
              </a:rPr>
              <a:t>Here’s the important part – Miners don’t run a sidechain node, but they still get all the money.</a:t>
            </a:r>
            <a:br>
              <a:rPr lang="en-US" dirty="0">
                <a:effectLst/>
                <a:latin typeface="Times New Roman" panose="02020603050405020304" pitchFamily="18" charset="0"/>
              </a:rPr>
            </a:br>
            <a:br>
              <a:rPr lang="en-US" dirty="0">
                <a:effectLst/>
                <a:latin typeface="Times New Roman" panose="02020603050405020304" pitchFamily="18" charset="0"/>
              </a:rPr>
            </a:br>
            <a:r>
              <a:rPr lang="en-US" dirty="0">
                <a:effectLst/>
                <a:latin typeface="Times New Roman" panose="02020603050405020304" pitchFamily="18" charset="0"/>
              </a:rPr>
              <a:t>Therefore, if miners just do what they normally do, today, and include the txns which pay the highest total fees, then they will automatically mine all sidechain blocks and collect revenue from all the 5 sidechain transactions. Ultimately, I think this concept could boost fee-revenues by 1000x, if not much more. But I don’t have time to tell you about it -- I did write two articles about “Security Budget” that you can look up if you want.</a:t>
            </a:r>
            <a:br>
              <a:rPr lang="en-US" dirty="0">
                <a:effectLst/>
                <a:latin typeface="Times New Roman" panose="02020603050405020304" pitchFamily="18" charset="0"/>
              </a:rPr>
            </a:br>
            <a:br>
              <a:rPr lang="en-US" dirty="0">
                <a:effectLst/>
                <a:latin typeface="Times New Roman" panose="02020603050405020304" pitchFamily="18" charset="0"/>
              </a:rPr>
            </a:br>
            <a:r>
              <a:rPr lang="en-US" dirty="0">
                <a:effectLst/>
                <a:latin typeface="Times New Roman" panose="02020603050405020304" pitchFamily="18" charset="0"/>
              </a:rPr>
              <a:t>Something I want to mention, is that I gave this talk at Bitcoin2021 in June, using these little numbers over here; (on the right). And yesterday I updated the slide…</a:t>
            </a:r>
            <a:endParaRPr lang="en-US" baseline="0" dirty="0"/>
          </a:p>
        </p:txBody>
      </p:sp>
      <p:sp>
        <p:nvSpPr>
          <p:cNvPr id="4" name="Slide Number Placeholder 3"/>
          <p:cNvSpPr>
            <a:spLocks noGrp="1"/>
          </p:cNvSpPr>
          <p:nvPr>
            <p:ph type="sldNum" sz="quarter" idx="5"/>
          </p:nvPr>
        </p:nvSpPr>
        <p:spPr/>
        <p:txBody>
          <a:bodyPr/>
          <a:lstStyle/>
          <a:p>
            <a:fld id="{7C913A21-1C9F-4257-8DBF-286E185605C8}" type="slidenum">
              <a:rPr lang="en-US" smtClean="0"/>
              <a:t>79</a:t>
            </a:fld>
            <a:endParaRPr lang="en-US"/>
          </a:p>
        </p:txBody>
      </p:sp>
    </p:spTree>
    <p:extLst>
      <p:ext uri="{BB962C8B-B14F-4D97-AF65-F5344CB8AC3E}">
        <p14:creationId xmlns:p14="http://schemas.microsoft.com/office/powerpoint/2010/main" val="59468574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1700" y="423863"/>
            <a:ext cx="7712075" cy="4338637"/>
          </a:xfrm>
        </p:spPr>
      </p:sp>
      <p:sp>
        <p:nvSpPr>
          <p:cNvPr id="3" name="Notes Placeholder 2"/>
          <p:cNvSpPr>
            <a:spLocks noGrp="1"/>
          </p:cNvSpPr>
          <p:nvPr>
            <p:ph type="body" idx="1"/>
          </p:nvPr>
        </p:nvSpPr>
        <p:spPr/>
        <p:txBody>
          <a:bodyPr/>
          <a:lstStyle/>
          <a:p>
            <a:r>
              <a:rPr lang="en-US" dirty="0">
                <a:effectLst/>
                <a:latin typeface="Times New Roman" panose="02020603050405020304" pitchFamily="18" charset="0"/>
              </a:rPr>
              <a:t>Bitcoin revenues are down, ETH revenues are way up.</a:t>
            </a:r>
            <a:br>
              <a:rPr lang="en-US" dirty="0">
                <a:effectLst/>
                <a:latin typeface="Times New Roman" panose="02020603050405020304" pitchFamily="18" charset="0"/>
              </a:rPr>
            </a:br>
            <a:br>
              <a:rPr lang="en-US" dirty="0">
                <a:effectLst/>
                <a:latin typeface="Times New Roman" panose="02020603050405020304" pitchFamily="18" charset="0"/>
              </a:rPr>
            </a:br>
            <a:r>
              <a:rPr lang="en-US" dirty="0">
                <a:effectLst/>
                <a:latin typeface="Times New Roman" panose="02020603050405020304" pitchFamily="18" charset="0"/>
              </a:rPr>
              <a:t>Maybe that was unlucky timing, *shrug*. Just something to think about.</a:t>
            </a:r>
            <a:endParaRPr lang="en-US" baseline="0" dirty="0"/>
          </a:p>
        </p:txBody>
      </p:sp>
      <p:sp>
        <p:nvSpPr>
          <p:cNvPr id="4" name="Slide Number Placeholder 3"/>
          <p:cNvSpPr>
            <a:spLocks noGrp="1"/>
          </p:cNvSpPr>
          <p:nvPr>
            <p:ph type="sldNum" sz="quarter" idx="5"/>
          </p:nvPr>
        </p:nvSpPr>
        <p:spPr/>
        <p:txBody>
          <a:bodyPr/>
          <a:lstStyle/>
          <a:p>
            <a:fld id="{7C913A21-1C9F-4257-8DBF-286E185605C8}" type="slidenum">
              <a:rPr lang="en-US" smtClean="0"/>
              <a:t>80</a:t>
            </a:fld>
            <a:endParaRPr lang="en-US"/>
          </a:p>
        </p:txBody>
      </p:sp>
    </p:spTree>
    <p:extLst>
      <p:ext uri="{BB962C8B-B14F-4D97-AF65-F5344CB8AC3E}">
        <p14:creationId xmlns:p14="http://schemas.microsoft.com/office/powerpoint/2010/main" val="28265593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1700" y="423863"/>
            <a:ext cx="7712075" cy="4338637"/>
          </a:xfrm>
        </p:spPr>
      </p:sp>
      <p:sp>
        <p:nvSpPr>
          <p:cNvPr id="3" name="Notes Placeholder 2"/>
          <p:cNvSpPr>
            <a:spLocks noGrp="1"/>
          </p:cNvSpPr>
          <p:nvPr>
            <p:ph type="body" idx="1"/>
          </p:nvPr>
        </p:nvSpPr>
        <p:spPr/>
        <p:txBody>
          <a:bodyPr/>
          <a:lstStyle/>
          <a:p>
            <a:r>
              <a:rPr lang="en-US" dirty="0"/>
              <a:t>6</a:t>
            </a:r>
          </a:p>
        </p:txBody>
      </p:sp>
      <p:sp>
        <p:nvSpPr>
          <p:cNvPr id="4" name="Slide Number Placeholder 3"/>
          <p:cNvSpPr>
            <a:spLocks noGrp="1"/>
          </p:cNvSpPr>
          <p:nvPr>
            <p:ph type="sldNum" sz="quarter" idx="5"/>
          </p:nvPr>
        </p:nvSpPr>
        <p:spPr/>
        <p:txBody>
          <a:bodyPr/>
          <a:lstStyle/>
          <a:p>
            <a:fld id="{691ECCDF-BBC6-4A2B-A471-91DC0E761C7F}" type="slidenum">
              <a:rPr lang="en-US" smtClean="0"/>
              <a:t>10</a:t>
            </a:fld>
            <a:endParaRPr lang="en-US"/>
          </a:p>
        </p:txBody>
      </p:sp>
    </p:spTree>
    <p:extLst>
      <p:ext uri="{BB962C8B-B14F-4D97-AF65-F5344CB8AC3E}">
        <p14:creationId xmlns:p14="http://schemas.microsoft.com/office/powerpoint/2010/main" val="1986602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1700" y="423863"/>
            <a:ext cx="7712075" cy="4338637"/>
          </a:xfrm>
        </p:spPr>
      </p:sp>
      <p:sp>
        <p:nvSpPr>
          <p:cNvPr id="3" name="Notes Placeholder 2"/>
          <p:cNvSpPr>
            <a:spLocks noGrp="1"/>
          </p:cNvSpPr>
          <p:nvPr>
            <p:ph type="body" idx="1"/>
          </p:nvPr>
        </p:nvSpPr>
        <p:spPr/>
        <p:txBody>
          <a:bodyPr/>
          <a:lstStyle/>
          <a:p>
            <a:r>
              <a:rPr lang="en-US" dirty="0">
                <a:effectLst/>
                <a:latin typeface="Times New Roman" panose="02020603050405020304" pitchFamily="18" charset="0"/>
              </a:rPr>
              <a:t>Bip300 proposes these new layer2s, that some call “sidechains”. Sidechains are a response to the threat of Altcoins, but they’re also a response to the desire of Bitcoiners for creativity, and innovation – -- you know: the desire to try new things without asking for anyone’s permission. How can we let everyone try the ideas that they like? And how do I keep other people’s bad ideas away from me? So here you see we have the world of Altcoins on the left, but then, the revenge of Bip300 on the right. We have copied Ethereum and </a:t>
            </a:r>
            <a:r>
              <a:rPr lang="en-US" dirty="0" err="1">
                <a:effectLst/>
                <a:latin typeface="Times New Roman" panose="02020603050405020304" pitchFamily="18" charset="0"/>
              </a:rPr>
              <a:t>Monero</a:t>
            </a:r>
            <a:r>
              <a:rPr lang="en-US" dirty="0">
                <a:effectLst/>
                <a:latin typeface="Times New Roman" panose="02020603050405020304" pitchFamily="18" charset="0"/>
              </a:rPr>
              <a:t> into our own projects that respect the 21M coin limit of BTC. No inflation.</a:t>
            </a:r>
            <a:endParaRPr lang="en-US" dirty="0"/>
          </a:p>
        </p:txBody>
      </p:sp>
      <p:sp>
        <p:nvSpPr>
          <p:cNvPr id="4" name="Slide Number Placeholder 3"/>
          <p:cNvSpPr>
            <a:spLocks noGrp="1"/>
          </p:cNvSpPr>
          <p:nvPr>
            <p:ph type="sldNum" sz="quarter" idx="5"/>
          </p:nvPr>
        </p:nvSpPr>
        <p:spPr/>
        <p:txBody>
          <a:bodyPr/>
          <a:lstStyle/>
          <a:p>
            <a:fld id="{7C913A21-1C9F-4257-8DBF-286E185605C8}" type="slidenum">
              <a:rPr lang="en-US" smtClean="0"/>
              <a:t>12</a:t>
            </a:fld>
            <a:endParaRPr lang="en-US"/>
          </a:p>
        </p:txBody>
      </p:sp>
    </p:spTree>
    <p:extLst>
      <p:ext uri="{BB962C8B-B14F-4D97-AF65-F5344CB8AC3E}">
        <p14:creationId xmlns:p14="http://schemas.microsoft.com/office/powerpoint/2010/main" val="15896893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1700" y="423863"/>
            <a:ext cx="7712075" cy="4338637"/>
          </a:xfrm>
        </p:spPr>
      </p:sp>
      <p:sp>
        <p:nvSpPr>
          <p:cNvPr id="3" name="Notes Placeholder 2"/>
          <p:cNvSpPr>
            <a:spLocks noGrp="1"/>
          </p:cNvSpPr>
          <p:nvPr>
            <p:ph type="body" idx="1"/>
          </p:nvPr>
        </p:nvSpPr>
        <p:spPr/>
        <p:txBody>
          <a:bodyPr/>
          <a:lstStyle/>
          <a:p>
            <a:r>
              <a:rPr lang="en-US" dirty="0"/>
              <a:t>Ideally, with Bip300, if some annoying person asks “Sure Bitcoin seems great, but can it do .... </a:t>
            </a:r>
            <a:r>
              <a:rPr lang="en-US" dirty="0" err="1"/>
              <a:t>smart_contracts</a:t>
            </a:r>
            <a:r>
              <a:rPr lang="en-US" dirty="0"/>
              <a:t>, </a:t>
            </a:r>
            <a:r>
              <a:rPr lang="en-US" dirty="0" err="1"/>
              <a:t>DeFI</a:t>
            </a:r>
            <a:r>
              <a:rPr lang="en-US" dirty="0"/>
              <a:t>, zk-snarks, blah blah, you just say “Yes, Bitcoin can do that – see Bip300”.</a:t>
            </a:r>
          </a:p>
        </p:txBody>
      </p:sp>
      <p:sp>
        <p:nvSpPr>
          <p:cNvPr id="4" name="Slide Number Placeholder 3"/>
          <p:cNvSpPr>
            <a:spLocks noGrp="1"/>
          </p:cNvSpPr>
          <p:nvPr>
            <p:ph type="sldNum" sz="quarter" idx="5"/>
          </p:nvPr>
        </p:nvSpPr>
        <p:spPr/>
        <p:txBody>
          <a:bodyPr/>
          <a:lstStyle/>
          <a:p>
            <a:fld id="{7C913A21-1C9F-4257-8DBF-286E185605C8}" type="slidenum">
              <a:rPr lang="en-US" smtClean="0"/>
              <a:t>14</a:t>
            </a:fld>
            <a:endParaRPr lang="en-US"/>
          </a:p>
        </p:txBody>
      </p:sp>
    </p:spTree>
    <p:extLst>
      <p:ext uri="{BB962C8B-B14F-4D97-AF65-F5344CB8AC3E}">
        <p14:creationId xmlns:p14="http://schemas.microsoft.com/office/powerpoint/2010/main" val="36376182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1700" y="423863"/>
            <a:ext cx="7712075" cy="433863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Similarly, if some innovator dreams up a crazy idea, “Hey I can improve Bitcoin, it only needs my new idea ... larger </a:t>
            </a:r>
            <a:r>
              <a:rPr lang="en-US" dirty="0" err="1"/>
              <a:t>blocksizes</a:t>
            </a:r>
            <a:r>
              <a:rPr lang="en-US" dirty="0"/>
              <a:t>, Turing Completeness, KYC-miner-coins?” Then: similarly, they now can do that without anyone’s permission. They just don’t do it on Bitcoin base layer, they do it on a Bip300 sidechain.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that’s the goal – FREEDOM. Developers can write whatever code they want, users can use that code if they like. Everyone gets what they want. But how is it accomplished?</a:t>
            </a:r>
          </a:p>
        </p:txBody>
      </p:sp>
      <p:sp>
        <p:nvSpPr>
          <p:cNvPr id="4" name="Slide Number Placeholder 3"/>
          <p:cNvSpPr>
            <a:spLocks noGrp="1"/>
          </p:cNvSpPr>
          <p:nvPr>
            <p:ph type="sldNum" sz="quarter" idx="5"/>
          </p:nvPr>
        </p:nvSpPr>
        <p:spPr/>
        <p:txBody>
          <a:bodyPr/>
          <a:lstStyle/>
          <a:p>
            <a:fld id="{7C913A21-1C9F-4257-8DBF-286E185605C8}" type="slidenum">
              <a:rPr lang="en-US" smtClean="0"/>
              <a:t>15</a:t>
            </a:fld>
            <a:endParaRPr lang="en-US"/>
          </a:p>
        </p:txBody>
      </p:sp>
    </p:spTree>
    <p:extLst>
      <p:ext uri="{BB962C8B-B14F-4D97-AF65-F5344CB8AC3E}">
        <p14:creationId xmlns:p14="http://schemas.microsoft.com/office/powerpoint/2010/main" val="1081562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1700" y="423863"/>
            <a:ext cx="7712075" cy="4338637"/>
          </a:xfrm>
        </p:spPr>
      </p:sp>
      <p:sp>
        <p:nvSpPr>
          <p:cNvPr id="3" name="Notes Placeholder 2"/>
          <p:cNvSpPr>
            <a:spLocks noGrp="1"/>
          </p:cNvSpPr>
          <p:nvPr>
            <p:ph type="body" idx="1"/>
          </p:nvPr>
        </p:nvSpPr>
        <p:spPr/>
        <p:txBody>
          <a:bodyPr/>
          <a:lstStyle/>
          <a:p>
            <a:r>
              <a:rPr lang="en-US" dirty="0"/>
              <a:t>We don’t have time for all of these, but in the Q&amp;A perhaps we can get back to them.</a:t>
            </a:r>
            <a:br>
              <a:rPr lang="en-US" dirty="0"/>
            </a:br>
            <a:br>
              <a:rPr lang="en-US" dirty="0"/>
            </a:br>
            <a:r>
              <a:rPr lang="en-US" dirty="0"/>
              <a:t>However, I will go deeper into</a:t>
            </a:r>
          </a:p>
        </p:txBody>
      </p:sp>
      <p:sp>
        <p:nvSpPr>
          <p:cNvPr id="4" name="Slide Number Placeholder 3"/>
          <p:cNvSpPr>
            <a:spLocks noGrp="1"/>
          </p:cNvSpPr>
          <p:nvPr>
            <p:ph type="sldNum" sz="quarter" idx="5"/>
          </p:nvPr>
        </p:nvSpPr>
        <p:spPr/>
        <p:txBody>
          <a:bodyPr/>
          <a:lstStyle/>
          <a:p>
            <a:fld id="{7C913A21-1C9F-4257-8DBF-286E185605C8}" type="slidenum">
              <a:rPr lang="en-US" smtClean="0"/>
              <a:t>18</a:t>
            </a:fld>
            <a:endParaRPr lang="en-US"/>
          </a:p>
        </p:txBody>
      </p:sp>
    </p:spTree>
    <p:extLst>
      <p:ext uri="{BB962C8B-B14F-4D97-AF65-F5344CB8AC3E}">
        <p14:creationId xmlns:p14="http://schemas.microsoft.com/office/powerpoint/2010/main" val="42525934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1700" y="423863"/>
            <a:ext cx="7712075" cy="4338637"/>
          </a:xfrm>
        </p:spPr>
      </p:sp>
      <p:sp>
        <p:nvSpPr>
          <p:cNvPr id="3" name="Notes Placeholder 2"/>
          <p:cNvSpPr>
            <a:spLocks noGrp="1"/>
          </p:cNvSpPr>
          <p:nvPr>
            <p:ph type="body" idx="1"/>
          </p:nvPr>
        </p:nvSpPr>
        <p:spPr/>
        <p:txBody>
          <a:bodyPr/>
          <a:lstStyle/>
          <a:p>
            <a:r>
              <a:rPr lang="en-US" dirty="0"/>
              <a:t>I have some extra specific </a:t>
            </a:r>
          </a:p>
        </p:txBody>
      </p:sp>
      <p:sp>
        <p:nvSpPr>
          <p:cNvPr id="4" name="Slide Number Placeholder 3"/>
          <p:cNvSpPr>
            <a:spLocks noGrp="1"/>
          </p:cNvSpPr>
          <p:nvPr>
            <p:ph type="sldNum" sz="quarter" idx="5"/>
          </p:nvPr>
        </p:nvSpPr>
        <p:spPr/>
        <p:txBody>
          <a:bodyPr/>
          <a:lstStyle/>
          <a:p>
            <a:fld id="{7C913A21-1C9F-4257-8DBF-286E185605C8}" type="slidenum">
              <a:rPr lang="en-US" smtClean="0"/>
              <a:t>19</a:t>
            </a:fld>
            <a:endParaRPr lang="en-US"/>
          </a:p>
        </p:txBody>
      </p:sp>
    </p:spTree>
    <p:extLst>
      <p:ext uri="{BB962C8B-B14F-4D97-AF65-F5344CB8AC3E}">
        <p14:creationId xmlns:p14="http://schemas.microsoft.com/office/powerpoint/2010/main" val="30442126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hyperlink" Target="http://www.layertwolabs.com/" TargetMode="Externa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hyperlink" Target="http://www.layertwolabs.com/"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0A403-F055-4A80-9604-4C399A2A22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FEA4E94-869A-4FC9-AE49-E8265D7C53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Footer Placeholder 4">
            <a:extLst>
              <a:ext uri="{FF2B5EF4-FFF2-40B4-BE49-F238E27FC236}">
                <a16:creationId xmlns:a16="http://schemas.microsoft.com/office/drawing/2014/main" id="{18434A2D-CEAB-42A0-99C1-05A134C3D0BF}"/>
              </a:ext>
            </a:extLst>
          </p:cNvPr>
          <p:cNvSpPr>
            <a:spLocks noGrp="1"/>
          </p:cNvSpPr>
          <p:nvPr>
            <p:ph type="ftr" sz="quarter" idx="11"/>
          </p:nvPr>
        </p:nvSpPr>
        <p:spPr>
          <a:xfrm>
            <a:off x="154379" y="6378499"/>
            <a:ext cx="11447813" cy="365125"/>
          </a:xfrm>
          <a:solidFill>
            <a:schemeClr val="bg1"/>
          </a:solidFill>
          <a:ln>
            <a:solidFill>
              <a:schemeClr val="bg1">
                <a:lumMod val="50000"/>
              </a:schemeClr>
            </a:solidFill>
          </a:ln>
        </p:spPr>
        <p:txBody>
          <a:bodyPr/>
          <a:lstStyle>
            <a:lvl1pPr>
              <a:defRPr sz="2400">
                <a:solidFill>
                  <a:sysClr val="windowText" lastClr="000000"/>
                </a:solidFill>
              </a:defRPr>
            </a:lvl1pPr>
          </a:lstStyle>
          <a:p>
            <a:r>
              <a:rPr lang="en-US" u="sng" dirty="0">
                <a:solidFill>
                  <a:schemeClr val="bg1">
                    <a:lumMod val="75000"/>
                  </a:schemeClr>
                </a:solidFill>
              </a:rPr>
              <a:t>Telegram:</a:t>
            </a:r>
            <a:r>
              <a:rPr lang="en-US" dirty="0"/>
              <a:t> t.me/</a:t>
            </a:r>
            <a:r>
              <a:rPr lang="en-US" dirty="0" err="1"/>
              <a:t>DcInsiders</a:t>
            </a:r>
            <a:r>
              <a:rPr lang="en-US" dirty="0"/>
              <a:t>     </a:t>
            </a:r>
            <a:r>
              <a:rPr lang="en-US" u="sng" dirty="0">
                <a:solidFill>
                  <a:schemeClr val="bg1">
                    <a:lumMod val="85000"/>
                  </a:schemeClr>
                </a:solidFill>
              </a:rPr>
              <a:t>Website:</a:t>
            </a:r>
            <a:r>
              <a:rPr lang="en-US" dirty="0">
                <a:solidFill>
                  <a:schemeClr val="bg1">
                    <a:lumMod val="85000"/>
                  </a:schemeClr>
                </a:solidFill>
              </a:rPr>
              <a:t> </a:t>
            </a:r>
            <a:r>
              <a:rPr lang="en-US" dirty="0">
                <a:solidFill>
                  <a:schemeClr val="tx1"/>
                </a:solidFill>
                <a:hlinkClick r:id="rId2">
                  <a:extLst>
                    <a:ext uri="{A12FA001-AC4F-418D-AE19-62706E023703}">
                      <ahyp:hlinkClr xmlns:ahyp="http://schemas.microsoft.com/office/drawing/2018/hyperlinkcolor" val="tx"/>
                    </a:ext>
                  </a:extLst>
                </a:hlinkClick>
              </a:rPr>
              <a:t>www.LayerTwoLabs.com</a:t>
            </a:r>
            <a:r>
              <a:rPr lang="en-US" dirty="0"/>
              <a:t>   </a:t>
            </a:r>
            <a:r>
              <a:rPr lang="en-US" u="sng" dirty="0">
                <a:solidFill>
                  <a:schemeClr val="bg1">
                    <a:lumMod val="75000"/>
                  </a:schemeClr>
                </a:solidFill>
              </a:rPr>
              <a:t>Paul’s Twitter:</a:t>
            </a:r>
            <a:r>
              <a:rPr lang="en-US" dirty="0">
                <a:solidFill>
                  <a:schemeClr val="bg1">
                    <a:lumMod val="75000"/>
                  </a:schemeClr>
                </a:solidFill>
              </a:rPr>
              <a:t> </a:t>
            </a:r>
            <a:r>
              <a:rPr lang="en-US" dirty="0"/>
              <a:t>@truthcoin</a:t>
            </a:r>
          </a:p>
        </p:txBody>
      </p:sp>
      <p:sp>
        <p:nvSpPr>
          <p:cNvPr id="14" name="Slide Number Placeholder 5">
            <a:extLst>
              <a:ext uri="{FF2B5EF4-FFF2-40B4-BE49-F238E27FC236}">
                <a16:creationId xmlns:a16="http://schemas.microsoft.com/office/drawing/2014/main" id="{46E5AE1C-F21E-4AD0-8FD8-59838F217094}"/>
              </a:ext>
            </a:extLst>
          </p:cNvPr>
          <p:cNvSpPr>
            <a:spLocks noGrp="1"/>
          </p:cNvSpPr>
          <p:nvPr>
            <p:ph type="sldNum" sz="quarter" idx="12"/>
          </p:nvPr>
        </p:nvSpPr>
        <p:spPr>
          <a:xfrm>
            <a:off x="11714352" y="6457950"/>
            <a:ext cx="436756" cy="365125"/>
          </a:xfrm>
        </p:spPr>
        <p:txBody>
          <a:bodyPr/>
          <a:lstStyle/>
          <a:p>
            <a:fld id="{64A73B7B-B545-4723-8D44-5CC401310D8B}" type="slidenum">
              <a:rPr lang="en-US" smtClean="0"/>
              <a:t>‹#›</a:t>
            </a:fld>
            <a:endParaRPr lang="en-US" dirty="0"/>
          </a:p>
        </p:txBody>
      </p:sp>
    </p:spTree>
    <p:extLst>
      <p:ext uri="{BB962C8B-B14F-4D97-AF65-F5344CB8AC3E}">
        <p14:creationId xmlns:p14="http://schemas.microsoft.com/office/powerpoint/2010/main" val="4053839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5062A-693C-4E50-95B2-3EB3427690D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1723B37-237A-446D-BB60-3A8DBCB3E5D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70FCF2-1513-4CCE-BFCB-38FAC75C3445}"/>
              </a:ext>
            </a:extLst>
          </p:cNvPr>
          <p:cNvSpPr>
            <a:spLocks noGrp="1"/>
          </p:cNvSpPr>
          <p:nvPr>
            <p:ph type="dt" sz="half" idx="10"/>
          </p:nvPr>
        </p:nvSpPr>
        <p:spPr/>
        <p:txBody>
          <a:bodyPr/>
          <a:lstStyle/>
          <a:p>
            <a:fld id="{21AB0825-84A4-4060-A5F2-FB2C94504857}" type="datetime1">
              <a:rPr lang="en-US" smtClean="0"/>
              <a:t>4/28/2023</a:t>
            </a:fld>
            <a:endParaRPr lang="en-US"/>
          </a:p>
        </p:txBody>
      </p:sp>
      <p:sp>
        <p:nvSpPr>
          <p:cNvPr id="5" name="Footer Placeholder 4">
            <a:extLst>
              <a:ext uri="{FF2B5EF4-FFF2-40B4-BE49-F238E27FC236}">
                <a16:creationId xmlns:a16="http://schemas.microsoft.com/office/drawing/2014/main" id="{69534CEF-58FB-449A-A37D-36D8ED9DB161}"/>
              </a:ext>
            </a:extLst>
          </p:cNvPr>
          <p:cNvSpPr>
            <a:spLocks noGrp="1"/>
          </p:cNvSpPr>
          <p:nvPr>
            <p:ph type="ftr" sz="quarter" idx="11"/>
          </p:nvPr>
        </p:nvSpPr>
        <p:spPr/>
        <p:txBody>
          <a:bodyPr/>
          <a:lstStyle/>
          <a:p>
            <a:r>
              <a:rPr lang="en-US"/>
              <a:t>@truthcoin     _________   www.bip300.info     ________     t.me/DcInsiders</a:t>
            </a:r>
          </a:p>
        </p:txBody>
      </p:sp>
      <p:sp>
        <p:nvSpPr>
          <p:cNvPr id="6" name="Slide Number Placeholder 5">
            <a:extLst>
              <a:ext uri="{FF2B5EF4-FFF2-40B4-BE49-F238E27FC236}">
                <a16:creationId xmlns:a16="http://schemas.microsoft.com/office/drawing/2014/main" id="{33DEBDB6-6553-4060-B32B-035477CEC5BC}"/>
              </a:ext>
            </a:extLst>
          </p:cNvPr>
          <p:cNvSpPr>
            <a:spLocks noGrp="1"/>
          </p:cNvSpPr>
          <p:nvPr>
            <p:ph type="sldNum" sz="quarter" idx="12"/>
          </p:nvPr>
        </p:nvSpPr>
        <p:spPr/>
        <p:txBody>
          <a:bodyPr/>
          <a:lstStyle/>
          <a:p>
            <a:fld id="{64A73B7B-B545-4723-8D44-5CC401310D8B}" type="slidenum">
              <a:rPr lang="en-US" smtClean="0"/>
              <a:t>‹#›</a:t>
            </a:fld>
            <a:endParaRPr lang="en-US"/>
          </a:p>
        </p:txBody>
      </p:sp>
    </p:spTree>
    <p:extLst>
      <p:ext uri="{BB962C8B-B14F-4D97-AF65-F5344CB8AC3E}">
        <p14:creationId xmlns:p14="http://schemas.microsoft.com/office/powerpoint/2010/main" val="1971769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FAAC25E-9025-4FEB-898F-AA7CC6EC1EE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3909CF1-9E4F-42BA-9B67-A09A3A37A14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B3DD14-9FBB-4BC6-AB8E-D91FED402695}"/>
              </a:ext>
            </a:extLst>
          </p:cNvPr>
          <p:cNvSpPr>
            <a:spLocks noGrp="1"/>
          </p:cNvSpPr>
          <p:nvPr>
            <p:ph type="dt" sz="half" idx="10"/>
          </p:nvPr>
        </p:nvSpPr>
        <p:spPr/>
        <p:txBody>
          <a:bodyPr/>
          <a:lstStyle/>
          <a:p>
            <a:fld id="{2022E6D6-CACF-4F28-9150-5EE6870543FE}" type="datetime1">
              <a:rPr lang="en-US" smtClean="0"/>
              <a:t>4/28/2023</a:t>
            </a:fld>
            <a:endParaRPr lang="en-US"/>
          </a:p>
        </p:txBody>
      </p:sp>
      <p:sp>
        <p:nvSpPr>
          <p:cNvPr id="5" name="Footer Placeholder 4">
            <a:extLst>
              <a:ext uri="{FF2B5EF4-FFF2-40B4-BE49-F238E27FC236}">
                <a16:creationId xmlns:a16="http://schemas.microsoft.com/office/drawing/2014/main" id="{C1152582-1D96-4693-AD57-2D6D396B2449}"/>
              </a:ext>
            </a:extLst>
          </p:cNvPr>
          <p:cNvSpPr>
            <a:spLocks noGrp="1"/>
          </p:cNvSpPr>
          <p:nvPr>
            <p:ph type="ftr" sz="quarter" idx="11"/>
          </p:nvPr>
        </p:nvSpPr>
        <p:spPr/>
        <p:txBody>
          <a:bodyPr/>
          <a:lstStyle/>
          <a:p>
            <a:r>
              <a:rPr lang="en-US"/>
              <a:t>@truthcoin     _________   www.bip300.info     ________     t.me/DcInsiders</a:t>
            </a:r>
          </a:p>
        </p:txBody>
      </p:sp>
      <p:sp>
        <p:nvSpPr>
          <p:cNvPr id="6" name="Slide Number Placeholder 5">
            <a:extLst>
              <a:ext uri="{FF2B5EF4-FFF2-40B4-BE49-F238E27FC236}">
                <a16:creationId xmlns:a16="http://schemas.microsoft.com/office/drawing/2014/main" id="{E47D81C3-3046-4EC2-8A11-96EB9BF6B6DB}"/>
              </a:ext>
            </a:extLst>
          </p:cNvPr>
          <p:cNvSpPr>
            <a:spLocks noGrp="1"/>
          </p:cNvSpPr>
          <p:nvPr>
            <p:ph type="sldNum" sz="quarter" idx="12"/>
          </p:nvPr>
        </p:nvSpPr>
        <p:spPr/>
        <p:txBody>
          <a:bodyPr/>
          <a:lstStyle/>
          <a:p>
            <a:fld id="{64A73B7B-B545-4723-8D44-5CC401310D8B}" type="slidenum">
              <a:rPr lang="en-US" smtClean="0"/>
              <a:t>‹#›</a:t>
            </a:fld>
            <a:endParaRPr lang="en-US"/>
          </a:p>
        </p:txBody>
      </p:sp>
    </p:spTree>
    <p:extLst>
      <p:ext uri="{BB962C8B-B14F-4D97-AF65-F5344CB8AC3E}">
        <p14:creationId xmlns:p14="http://schemas.microsoft.com/office/powerpoint/2010/main" val="15090377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OBJE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Title Text"/>
          <p:cNvSpPr txBox="1">
            <a:spLocks noGrp="1"/>
          </p:cNvSpPr>
          <p:nvPr>
            <p:ph type="title" hasCustomPrompt="1"/>
          </p:nvPr>
        </p:nvSpPr>
        <p:spPr>
          <a:prstGeom prst="rect">
            <a:avLst/>
          </a:prstGeom>
        </p:spPr>
        <p:txBody>
          <a:bodyPr/>
          <a:lstStyle/>
          <a:p>
            <a:r>
              <a:rPr lang="en-CA" dirty="0"/>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635676077"/>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0DDD0-78EF-4A42-95DD-6DA2531E474C}"/>
              </a:ext>
            </a:extLst>
          </p:cNvPr>
          <p:cNvSpPr>
            <a:spLocks noGrp="1"/>
          </p:cNvSpPr>
          <p:nvPr>
            <p:ph type="title"/>
          </p:nvPr>
        </p:nvSpPr>
        <p:spPr>
          <a:xfrm>
            <a:off x="838200" y="200025"/>
            <a:ext cx="10515600" cy="765175"/>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3E6963D3-0E09-4933-B627-402C3FF2495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4CAD7641-AF5D-4AFE-A8C1-D1C4BB88A6CF}"/>
              </a:ext>
            </a:extLst>
          </p:cNvPr>
          <p:cNvSpPr>
            <a:spLocks noGrp="1"/>
          </p:cNvSpPr>
          <p:nvPr>
            <p:ph type="sldNum" sz="quarter" idx="12"/>
          </p:nvPr>
        </p:nvSpPr>
        <p:spPr>
          <a:xfrm>
            <a:off x="11676252" y="6432550"/>
            <a:ext cx="436756" cy="365125"/>
          </a:xfrm>
        </p:spPr>
        <p:txBody>
          <a:bodyPr/>
          <a:lstStyle/>
          <a:p>
            <a:fld id="{64A73B7B-B545-4723-8D44-5CC401310D8B}" type="slidenum">
              <a:rPr lang="en-US" smtClean="0"/>
              <a:t>‹#›</a:t>
            </a:fld>
            <a:endParaRPr lang="en-US" dirty="0"/>
          </a:p>
        </p:txBody>
      </p:sp>
      <p:sp>
        <p:nvSpPr>
          <p:cNvPr id="12" name="Footer Placeholder 4">
            <a:extLst>
              <a:ext uri="{FF2B5EF4-FFF2-40B4-BE49-F238E27FC236}">
                <a16:creationId xmlns:a16="http://schemas.microsoft.com/office/drawing/2014/main" id="{F8FC7810-EDF6-4CA6-9BDA-1E11CFE4E4CD}"/>
              </a:ext>
            </a:extLst>
          </p:cNvPr>
          <p:cNvSpPr>
            <a:spLocks noGrp="1"/>
          </p:cNvSpPr>
          <p:nvPr>
            <p:ph type="ftr" sz="quarter" idx="11"/>
          </p:nvPr>
        </p:nvSpPr>
        <p:spPr>
          <a:xfrm>
            <a:off x="206138" y="6378499"/>
            <a:ext cx="11447813" cy="365125"/>
          </a:xfrm>
          <a:solidFill>
            <a:schemeClr val="bg1"/>
          </a:solidFill>
          <a:ln>
            <a:solidFill>
              <a:schemeClr val="bg1">
                <a:lumMod val="50000"/>
              </a:schemeClr>
            </a:solidFill>
          </a:ln>
        </p:spPr>
        <p:txBody>
          <a:bodyPr/>
          <a:lstStyle>
            <a:lvl1pPr>
              <a:defRPr sz="2400">
                <a:solidFill>
                  <a:sysClr val="windowText" lastClr="000000"/>
                </a:solidFill>
              </a:defRPr>
            </a:lvl1pPr>
          </a:lstStyle>
          <a:p>
            <a:r>
              <a:rPr lang="en-US" u="sng" dirty="0">
                <a:solidFill>
                  <a:schemeClr val="bg1">
                    <a:lumMod val="75000"/>
                  </a:schemeClr>
                </a:solidFill>
              </a:rPr>
              <a:t>Telegram:</a:t>
            </a:r>
            <a:r>
              <a:rPr lang="en-US" dirty="0"/>
              <a:t> t.me/</a:t>
            </a:r>
            <a:r>
              <a:rPr lang="en-US" dirty="0" err="1"/>
              <a:t>DcInsiders</a:t>
            </a:r>
            <a:r>
              <a:rPr lang="en-US" dirty="0"/>
              <a:t>     </a:t>
            </a:r>
            <a:r>
              <a:rPr lang="en-US" u="sng" dirty="0">
                <a:solidFill>
                  <a:schemeClr val="bg1">
                    <a:lumMod val="85000"/>
                  </a:schemeClr>
                </a:solidFill>
              </a:rPr>
              <a:t>Website:</a:t>
            </a:r>
            <a:r>
              <a:rPr lang="en-US" dirty="0">
                <a:solidFill>
                  <a:schemeClr val="bg1">
                    <a:lumMod val="85000"/>
                  </a:schemeClr>
                </a:solidFill>
              </a:rPr>
              <a:t> </a:t>
            </a:r>
            <a:r>
              <a:rPr lang="en-US" dirty="0">
                <a:solidFill>
                  <a:schemeClr val="tx1"/>
                </a:solidFill>
                <a:hlinkClick r:id="rId2">
                  <a:extLst>
                    <a:ext uri="{A12FA001-AC4F-418D-AE19-62706E023703}">
                      <ahyp:hlinkClr xmlns:ahyp="http://schemas.microsoft.com/office/drawing/2018/hyperlinkcolor" val="tx"/>
                    </a:ext>
                  </a:extLst>
                </a:hlinkClick>
              </a:rPr>
              <a:t>www.LayerTwoLabs.com</a:t>
            </a:r>
            <a:r>
              <a:rPr lang="en-US" dirty="0"/>
              <a:t>   </a:t>
            </a:r>
            <a:r>
              <a:rPr lang="en-US" u="sng" dirty="0">
                <a:solidFill>
                  <a:schemeClr val="bg1">
                    <a:lumMod val="75000"/>
                  </a:schemeClr>
                </a:solidFill>
              </a:rPr>
              <a:t>Paul’s Twitter:</a:t>
            </a:r>
            <a:r>
              <a:rPr lang="en-US" dirty="0">
                <a:solidFill>
                  <a:schemeClr val="bg1">
                    <a:lumMod val="75000"/>
                  </a:schemeClr>
                </a:solidFill>
              </a:rPr>
              <a:t> </a:t>
            </a:r>
            <a:r>
              <a:rPr lang="en-US" dirty="0"/>
              <a:t>@truthcoin</a:t>
            </a:r>
          </a:p>
        </p:txBody>
      </p:sp>
    </p:spTree>
    <p:extLst>
      <p:ext uri="{BB962C8B-B14F-4D97-AF65-F5344CB8AC3E}">
        <p14:creationId xmlns:p14="http://schemas.microsoft.com/office/powerpoint/2010/main" val="23437961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C07C9-55A0-4D31-BAB6-6AD0D1C6FCB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668EF90-16B2-4C15-9D3E-88261768C8E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64E515D-1142-4945-9C38-CC848295D925}"/>
              </a:ext>
            </a:extLst>
          </p:cNvPr>
          <p:cNvSpPr>
            <a:spLocks noGrp="1"/>
          </p:cNvSpPr>
          <p:nvPr>
            <p:ph type="dt" sz="half" idx="10"/>
          </p:nvPr>
        </p:nvSpPr>
        <p:spPr/>
        <p:txBody>
          <a:bodyPr/>
          <a:lstStyle/>
          <a:p>
            <a:fld id="{8A86FAE9-7DEF-4AB0-AFF8-ED72CF978E5C}" type="datetime1">
              <a:rPr lang="en-US" smtClean="0"/>
              <a:t>4/28/2023</a:t>
            </a:fld>
            <a:endParaRPr lang="en-US"/>
          </a:p>
        </p:txBody>
      </p:sp>
      <p:sp>
        <p:nvSpPr>
          <p:cNvPr id="5" name="Footer Placeholder 4">
            <a:extLst>
              <a:ext uri="{FF2B5EF4-FFF2-40B4-BE49-F238E27FC236}">
                <a16:creationId xmlns:a16="http://schemas.microsoft.com/office/drawing/2014/main" id="{3523380F-1EC2-427D-9C37-4006784AA3BE}"/>
              </a:ext>
            </a:extLst>
          </p:cNvPr>
          <p:cNvSpPr>
            <a:spLocks noGrp="1"/>
          </p:cNvSpPr>
          <p:nvPr>
            <p:ph type="ftr" sz="quarter" idx="11"/>
          </p:nvPr>
        </p:nvSpPr>
        <p:spPr/>
        <p:txBody>
          <a:bodyPr/>
          <a:lstStyle/>
          <a:p>
            <a:r>
              <a:rPr lang="en-US"/>
              <a:t>@truthcoin     _________   www.bip300.info     ________     t.me/DcInsiders</a:t>
            </a:r>
          </a:p>
        </p:txBody>
      </p:sp>
      <p:sp>
        <p:nvSpPr>
          <p:cNvPr id="6" name="Slide Number Placeholder 5">
            <a:extLst>
              <a:ext uri="{FF2B5EF4-FFF2-40B4-BE49-F238E27FC236}">
                <a16:creationId xmlns:a16="http://schemas.microsoft.com/office/drawing/2014/main" id="{1B5DCC02-34C6-421A-84AD-FFBC24D2E27F}"/>
              </a:ext>
            </a:extLst>
          </p:cNvPr>
          <p:cNvSpPr>
            <a:spLocks noGrp="1"/>
          </p:cNvSpPr>
          <p:nvPr>
            <p:ph type="sldNum" sz="quarter" idx="12"/>
          </p:nvPr>
        </p:nvSpPr>
        <p:spPr/>
        <p:txBody>
          <a:bodyPr/>
          <a:lstStyle/>
          <a:p>
            <a:fld id="{64A73B7B-B545-4723-8D44-5CC401310D8B}" type="slidenum">
              <a:rPr lang="en-US" smtClean="0"/>
              <a:t>‹#›</a:t>
            </a:fld>
            <a:endParaRPr lang="en-US"/>
          </a:p>
        </p:txBody>
      </p:sp>
    </p:spTree>
    <p:extLst>
      <p:ext uri="{BB962C8B-B14F-4D97-AF65-F5344CB8AC3E}">
        <p14:creationId xmlns:p14="http://schemas.microsoft.com/office/powerpoint/2010/main" val="13636958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1717B-13C5-4F6D-9FEC-108C6B1516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839BF34-1FAC-49AC-9790-3E894C5BB41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2DDBF86-E401-412D-A4C2-F579C91982F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1394AAF-B671-4DBA-AC6C-04B694AFDAD8}"/>
              </a:ext>
            </a:extLst>
          </p:cNvPr>
          <p:cNvSpPr>
            <a:spLocks noGrp="1"/>
          </p:cNvSpPr>
          <p:nvPr>
            <p:ph type="dt" sz="half" idx="10"/>
          </p:nvPr>
        </p:nvSpPr>
        <p:spPr/>
        <p:txBody>
          <a:bodyPr/>
          <a:lstStyle/>
          <a:p>
            <a:fld id="{960414C6-6EDA-42D1-AC36-B42662BC42E0}" type="datetime1">
              <a:rPr lang="en-US" smtClean="0"/>
              <a:t>4/28/2023</a:t>
            </a:fld>
            <a:endParaRPr lang="en-US"/>
          </a:p>
        </p:txBody>
      </p:sp>
      <p:sp>
        <p:nvSpPr>
          <p:cNvPr id="6" name="Footer Placeholder 5">
            <a:extLst>
              <a:ext uri="{FF2B5EF4-FFF2-40B4-BE49-F238E27FC236}">
                <a16:creationId xmlns:a16="http://schemas.microsoft.com/office/drawing/2014/main" id="{B1391FFA-3FD8-4A45-8B1B-358410962228}"/>
              </a:ext>
            </a:extLst>
          </p:cNvPr>
          <p:cNvSpPr>
            <a:spLocks noGrp="1"/>
          </p:cNvSpPr>
          <p:nvPr>
            <p:ph type="ftr" sz="quarter" idx="11"/>
          </p:nvPr>
        </p:nvSpPr>
        <p:spPr/>
        <p:txBody>
          <a:bodyPr/>
          <a:lstStyle/>
          <a:p>
            <a:r>
              <a:rPr lang="en-US"/>
              <a:t>@truthcoin     _________   www.bip300.info     ________     t.me/DcInsiders</a:t>
            </a:r>
          </a:p>
        </p:txBody>
      </p:sp>
      <p:sp>
        <p:nvSpPr>
          <p:cNvPr id="7" name="Slide Number Placeholder 6">
            <a:extLst>
              <a:ext uri="{FF2B5EF4-FFF2-40B4-BE49-F238E27FC236}">
                <a16:creationId xmlns:a16="http://schemas.microsoft.com/office/drawing/2014/main" id="{29BCC2ED-D23B-4F9A-9BB8-325CC3498632}"/>
              </a:ext>
            </a:extLst>
          </p:cNvPr>
          <p:cNvSpPr>
            <a:spLocks noGrp="1"/>
          </p:cNvSpPr>
          <p:nvPr>
            <p:ph type="sldNum" sz="quarter" idx="12"/>
          </p:nvPr>
        </p:nvSpPr>
        <p:spPr/>
        <p:txBody>
          <a:bodyPr/>
          <a:lstStyle/>
          <a:p>
            <a:fld id="{64A73B7B-B545-4723-8D44-5CC401310D8B}" type="slidenum">
              <a:rPr lang="en-US" smtClean="0"/>
              <a:t>‹#›</a:t>
            </a:fld>
            <a:endParaRPr lang="en-US"/>
          </a:p>
        </p:txBody>
      </p:sp>
    </p:spTree>
    <p:extLst>
      <p:ext uri="{BB962C8B-B14F-4D97-AF65-F5344CB8AC3E}">
        <p14:creationId xmlns:p14="http://schemas.microsoft.com/office/powerpoint/2010/main" val="2189917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6067E-A29C-4C89-899E-428BDF958E3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6F8CEEC-1D1E-470B-B8ED-E1433752913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4DB2F8E-7BEB-4DE8-9058-F4CD281C954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83A3C1C-0372-41B7-B353-645AEB362C5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BCAC2B6-BCF6-4031-B98A-C1A1B367403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9BC1589-4DC9-475B-95C7-7BDF0409AE8D}"/>
              </a:ext>
            </a:extLst>
          </p:cNvPr>
          <p:cNvSpPr>
            <a:spLocks noGrp="1"/>
          </p:cNvSpPr>
          <p:nvPr>
            <p:ph type="dt" sz="half" idx="10"/>
          </p:nvPr>
        </p:nvSpPr>
        <p:spPr/>
        <p:txBody>
          <a:bodyPr/>
          <a:lstStyle/>
          <a:p>
            <a:fld id="{AC38A5A5-A04D-4B3F-BB6D-4A58E6168C05}" type="datetime1">
              <a:rPr lang="en-US" smtClean="0"/>
              <a:t>4/28/2023</a:t>
            </a:fld>
            <a:endParaRPr lang="en-US"/>
          </a:p>
        </p:txBody>
      </p:sp>
      <p:sp>
        <p:nvSpPr>
          <p:cNvPr id="8" name="Footer Placeholder 7">
            <a:extLst>
              <a:ext uri="{FF2B5EF4-FFF2-40B4-BE49-F238E27FC236}">
                <a16:creationId xmlns:a16="http://schemas.microsoft.com/office/drawing/2014/main" id="{8C541F0B-B8AF-4D54-9642-E9ABDAA19523}"/>
              </a:ext>
            </a:extLst>
          </p:cNvPr>
          <p:cNvSpPr>
            <a:spLocks noGrp="1"/>
          </p:cNvSpPr>
          <p:nvPr>
            <p:ph type="ftr" sz="quarter" idx="11"/>
          </p:nvPr>
        </p:nvSpPr>
        <p:spPr/>
        <p:txBody>
          <a:bodyPr/>
          <a:lstStyle/>
          <a:p>
            <a:r>
              <a:rPr lang="en-US"/>
              <a:t>@truthcoin     _________   www.bip300.info     ________     t.me/DcInsiders</a:t>
            </a:r>
          </a:p>
        </p:txBody>
      </p:sp>
      <p:sp>
        <p:nvSpPr>
          <p:cNvPr id="9" name="Slide Number Placeholder 8">
            <a:extLst>
              <a:ext uri="{FF2B5EF4-FFF2-40B4-BE49-F238E27FC236}">
                <a16:creationId xmlns:a16="http://schemas.microsoft.com/office/drawing/2014/main" id="{CA1A924B-E711-42D3-A714-03B236D9A78B}"/>
              </a:ext>
            </a:extLst>
          </p:cNvPr>
          <p:cNvSpPr>
            <a:spLocks noGrp="1"/>
          </p:cNvSpPr>
          <p:nvPr>
            <p:ph type="sldNum" sz="quarter" idx="12"/>
          </p:nvPr>
        </p:nvSpPr>
        <p:spPr/>
        <p:txBody>
          <a:bodyPr/>
          <a:lstStyle/>
          <a:p>
            <a:fld id="{64A73B7B-B545-4723-8D44-5CC401310D8B}" type="slidenum">
              <a:rPr lang="en-US" smtClean="0"/>
              <a:t>‹#›</a:t>
            </a:fld>
            <a:endParaRPr lang="en-US"/>
          </a:p>
        </p:txBody>
      </p:sp>
    </p:spTree>
    <p:extLst>
      <p:ext uri="{BB962C8B-B14F-4D97-AF65-F5344CB8AC3E}">
        <p14:creationId xmlns:p14="http://schemas.microsoft.com/office/powerpoint/2010/main" val="2002174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A7FA7-299F-412A-AEFC-C3A59A671E4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7DECF64-7EE0-4863-8D80-F3B9BA2A1CAE}"/>
              </a:ext>
            </a:extLst>
          </p:cNvPr>
          <p:cNvSpPr>
            <a:spLocks noGrp="1"/>
          </p:cNvSpPr>
          <p:nvPr>
            <p:ph type="dt" sz="half" idx="10"/>
          </p:nvPr>
        </p:nvSpPr>
        <p:spPr/>
        <p:txBody>
          <a:bodyPr/>
          <a:lstStyle/>
          <a:p>
            <a:fld id="{C08D74BE-D23B-4554-9B37-F01B8FE6BD22}" type="datetime1">
              <a:rPr lang="en-US" smtClean="0"/>
              <a:t>4/28/2023</a:t>
            </a:fld>
            <a:endParaRPr lang="en-US"/>
          </a:p>
        </p:txBody>
      </p:sp>
      <p:sp>
        <p:nvSpPr>
          <p:cNvPr id="4" name="Footer Placeholder 3">
            <a:extLst>
              <a:ext uri="{FF2B5EF4-FFF2-40B4-BE49-F238E27FC236}">
                <a16:creationId xmlns:a16="http://schemas.microsoft.com/office/drawing/2014/main" id="{2DD07765-1D45-4E83-AA9B-FF7686FF8042}"/>
              </a:ext>
            </a:extLst>
          </p:cNvPr>
          <p:cNvSpPr>
            <a:spLocks noGrp="1"/>
          </p:cNvSpPr>
          <p:nvPr>
            <p:ph type="ftr" sz="quarter" idx="11"/>
          </p:nvPr>
        </p:nvSpPr>
        <p:spPr/>
        <p:txBody>
          <a:bodyPr/>
          <a:lstStyle/>
          <a:p>
            <a:r>
              <a:rPr lang="en-US"/>
              <a:t>@truthcoin     _________   www.bip300.info     ________     t.me/DcInsiders</a:t>
            </a:r>
          </a:p>
        </p:txBody>
      </p:sp>
      <p:sp>
        <p:nvSpPr>
          <p:cNvPr id="5" name="Slide Number Placeholder 4">
            <a:extLst>
              <a:ext uri="{FF2B5EF4-FFF2-40B4-BE49-F238E27FC236}">
                <a16:creationId xmlns:a16="http://schemas.microsoft.com/office/drawing/2014/main" id="{1E112EA5-3F11-4DDC-98A1-915577DB7BB0}"/>
              </a:ext>
            </a:extLst>
          </p:cNvPr>
          <p:cNvSpPr>
            <a:spLocks noGrp="1"/>
          </p:cNvSpPr>
          <p:nvPr>
            <p:ph type="sldNum" sz="quarter" idx="12"/>
          </p:nvPr>
        </p:nvSpPr>
        <p:spPr/>
        <p:txBody>
          <a:bodyPr/>
          <a:lstStyle/>
          <a:p>
            <a:fld id="{64A73B7B-B545-4723-8D44-5CC401310D8B}" type="slidenum">
              <a:rPr lang="en-US" smtClean="0"/>
              <a:t>‹#›</a:t>
            </a:fld>
            <a:endParaRPr lang="en-US"/>
          </a:p>
        </p:txBody>
      </p:sp>
    </p:spTree>
    <p:extLst>
      <p:ext uri="{BB962C8B-B14F-4D97-AF65-F5344CB8AC3E}">
        <p14:creationId xmlns:p14="http://schemas.microsoft.com/office/powerpoint/2010/main" val="26012881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B53F51-082B-4E7F-AFCD-439937BAC6DC}"/>
              </a:ext>
            </a:extLst>
          </p:cNvPr>
          <p:cNvSpPr>
            <a:spLocks noGrp="1"/>
          </p:cNvSpPr>
          <p:nvPr>
            <p:ph type="dt" sz="half" idx="10"/>
          </p:nvPr>
        </p:nvSpPr>
        <p:spPr/>
        <p:txBody>
          <a:bodyPr/>
          <a:lstStyle/>
          <a:p>
            <a:fld id="{A5752131-EA7D-448B-9185-FB397FA5349D}" type="datetime1">
              <a:rPr lang="en-US" smtClean="0"/>
              <a:t>4/28/2023</a:t>
            </a:fld>
            <a:endParaRPr lang="en-US"/>
          </a:p>
        </p:txBody>
      </p:sp>
      <p:sp>
        <p:nvSpPr>
          <p:cNvPr id="3" name="Footer Placeholder 2">
            <a:extLst>
              <a:ext uri="{FF2B5EF4-FFF2-40B4-BE49-F238E27FC236}">
                <a16:creationId xmlns:a16="http://schemas.microsoft.com/office/drawing/2014/main" id="{A8FFA627-7885-4A58-917F-373F31F0C327}"/>
              </a:ext>
            </a:extLst>
          </p:cNvPr>
          <p:cNvSpPr>
            <a:spLocks noGrp="1"/>
          </p:cNvSpPr>
          <p:nvPr>
            <p:ph type="ftr" sz="quarter" idx="11"/>
          </p:nvPr>
        </p:nvSpPr>
        <p:spPr/>
        <p:txBody>
          <a:bodyPr/>
          <a:lstStyle/>
          <a:p>
            <a:r>
              <a:rPr lang="en-US"/>
              <a:t>@truthcoin     _________   www.bip300.info     ________     t.me/DcInsiders</a:t>
            </a:r>
          </a:p>
        </p:txBody>
      </p:sp>
      <p:sp>
        <p:nvSpPr>
          <p:cNvPr id="4" name="Slide Number Placeholder 3">
            <a:extLst>
              <a:ext uri="{FF2B5EF4-FFF2-40B4-BE49-F238E27FC236}">
                <a16:creationId xmlns:a16="http://schemas.microsoft.com/office/drawing/2014/main" id="{34BF0990-373D-48B0-B4B3-BF5EBCBC131C}"/>
              </a:ext>
            </a:extLst>
          </p:cNvPr>
          <p:cNvSpPr>
            <a:spLocks noGrp="1"/>
          </p:cNvSpPr>
          <p:nvPr>
            <p:ph type="sldNum" sz="quarter" idx="12"/>
          </p:nvPr>
        </p:nvSpPr>
        <p:spPr/>
        <p:txBody>
          <a:bodyPr/>
          <a:lstStyle/>
          <a:p>
            <a:fld id="{64A73B7B-B545-4723-8D44-5CC401310D8B}" type="slidenum">
              <a:rPr lang="en-US" smtClean="0"/>
              <a:t>‹#›</a:t>
            </a:fld>
            <a:endParaRPr lang="en-US"/>
          </a:p>
        </p:txBody>
      </p:sp>
    </p:spTree>
    <p:extLst>
      <p:ext uri="{BB962C8B-B14F-4D97-AF65-F5344CB8AC3E}">
        <p14:creationId xmlns:p14="http://schemas.microsoft.com/office/powerpoint/2010/main" val="2386342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B2C78-2C84-4E1F-BFA6-A30164BD39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C8EE340-3E4F-43F4-83CA-CDE4F7D0F11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5A89FF8-A9AD-41D1-856C-3D512ECC9E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5E754B0-4ABC-451E-9ED2-F3196C9C2A0F}"/>
              </a:ext>
            </a:extLst>
          </p:cNvPr>
          <p:cNvSpPr>
            <a:spLocks noGrp="1"/>
          </p:cNvSpPr>
          <p:nvPr>
            <p:ph type="dt" sz="half" idx="10"/>
          </p:nvPr>
        </p:nvSpPr>
        <p:spPr/>
        <p:txBody>
          <a:bodyPr/>
          <a:lstStyle/>
          <a:p>
            <a:fld id="{29D4C6CE-71E8-4881-82E5-E63D31B2653A}" type="datetime1">
              <a:rPr lang="en-US" smtClean="0"/>
              <a:t>4/28/2023</a:t>
            </a:fld>
            <a:endParaRPr lang="en-US"/>
          </a:p>
        </p:txBody>
      </p:sp>
      <p:sp>
        <p:nvSpPr>
          <p:cNvPr id="6" name="Footer Placeholder 5">
            <a:extLst>
              <a:ext uri="{FF2B5EF4-FFF2-40B4-BE49-F238E27FC236}">
                <a16:creationId xmlns:a16="http://schemas.microsoft.com/office/drawing/2014/main" id="{7CEACCC0-565D-419B-990A-28739B82DD40}"/>
              </a:ext>
            </a:extLst>
          </p:cNvPr>
          <p:cNvSpPr>
            <a:spLocks noGrp="1"/>
          </p:cNvSpPr>
          <p:nvPr>
            <p:ph type="ftr" sz="quarter" idx="11"/>
          </p:nvPr>
        </p:nvSpPr>
        <p:spPr/>
        <p:txBody>
          <a:bodyPr/>
          <a:lstStyle/>
          <a:p>
            <a:r>
              <a:rPr lang="en-US"/>
              <a:t>@truthcoin     _________   www.bip300.info     ________     t.me/DcInsiders</a:t>
            </a:r>
          </a:p>
        </p:txBody>
      </p:sp>
      <p:sp>
        <p:nvSpPr>
          <p:cNvPr id="7" name="Slide Number Placeholder 6">
            <a:extLst>
              <a:ext uri="{FF2B5EF4-FFF2-40B4-BE49-F238E27FC236}">
                <a16:creationId xmlns:a16="http://schemas.microsoft.com/office/drawing/2014/main" id="{0C8E5280-69B4-4E90-97B8-D9AD44812CDE}"/>
              </a:ext>
            </a:extLst>
          </p:cNvPr>
          <p:cNvSpPr>
            <a:spLocks noGrp="1"/>
          </p:cNvSpPr>
          <p:nvPr>
            <p:ph type="sldNum" sz="quarter" idx="12"/>
          </p:nvPr>
        </p:nvSpPr>
        <p:spPr/>
        <p:txBody>
          <a:bodyPr/>
          <a:lstStyle/>
          <a:p>
            <a:fld id="{64A73B7B-B545-4723-8D44-5CC401310D8B}" type="slidenum">
              <a:rPr lang="en-US" smtClean="0"/>
              <a:t>‹#›</a:t>
            </a:fld>
            <a:endParaRPr lang="en-US"/>
          </a:p>
        </p:txBody>
      </p:sp>
    </p:spTree>
    <p:extLst>
      <p:ext uri="{BB962C8B-B14F-4D97-AF65-F5344CB8AC3E}">
        <p14:creationId xmlns:p14="http://schemas.microsoft.com/office/powerpoint/2010/main" val="783957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0F2AF-8C94-49BF-995B-03A57840C6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292C42C-0A96-4790-B2DD-061709998EF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D0313A0-A7FD-488A-BD45-81B9EA4CDA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78E7C7-C30F-4C3E-8243-A6C4D6E27581}"/>
              </a:ext>
            </a:extLst>
          </p:cNvPr>
          <p:cNvSpPr>
            <a:spLocks noGrp="1"/>
          </p:cNvSpPr>
          <p:nvPr>
            <p:ph type="dt" sz="half" idx="10"/>
          </p:nvPr>
        </p:nvSpPr>
        <p:spPr/>
        <p:txBody>
          <a:bodyPr/>
          <a:lstStyle/>
          <a:p>
            <a:fld id="{FCB0343B-65A7-4418-AC9A-CC5DB4905712}" type="datetime1">
              <a:rPr lang="en-US" smtClean="0"/>
              <a:t>4/28/2023</a:t>
            </a:fld>
            <a:endParaRPr lang="en-US"/>
          </a:p>
        </p:txBody>
      </p:sp>
      <p:sp>
        <p:nvSpPr>
          <p:cNvPr id="6" name="Footer Placeholder 5">
            <a:extLst>
              <a:ext uri="{FF2B5EF4-FFF2-40B4-BE49-F238E27FC236}">
                <a16:creationId xmlns:a16="http://schemas.microsoft.com/office/drawing/2014/main" id="{86C0E137-EABF-4404-A692-C25DB4B91D56}"/>
              </a:ext>
            </a:extLst>
          </p:cNvPr>
          <p:cNvSpPr>
            <a:spLocks noGrp="1"/>
          </p:cNvSpPr>
          <p:nvPr>
            <p:ph type="ftr" sz="quarter" idx="11"/>
          </p:nvPr>
        </p:nvSpPr>
        <p:spPr/>
        <p:txBody>
          <a:bodyPr/>
          <a:lstStyle/>
          <a:p>
            <a:r>
              <a:rPr lang="en-US"/>
              <a:t>@truthcoin     _________   www.bip300.info     ________     t.me/DcInsiders</a:t>
            </a:r>
          </a:p>
        </p:txBody>
      </p:sp>
      <p:sp>
        <p:nvSpPr>
          <p:cNvPr id="7" name="Slide Number Placeholder 6">
            <a:extLst>
              <a:ext uri="{FF2B5EF4-FFF2-40B4-BE49-F238E27FC236}">
                <a16:creationId xmlns:a16="http://schemas.microsoft.com/office/drawing/2014/main" id="{2452AF1B-C072-4F25-8306-847E4982F30F}"/>
              </a:ext>
            </a:extLst>
          </p:cNvPr>
          <p:cNvSpPr>
            <a:spLocks noGrp="1"/>
          </p:cNvSpPr>
          <p:nvPr>
            <p:ph type="sldNum" sz="quarter" idx="12"/>
          </p:nvPr>
        </p:nvSpPr>
        <p:spPr/>
        <p:txBody>
          <a:bodyPr/>
          <a:lstStyle/>
          <a:p>
            <a:fld id="{64A73B7B-B545-4723-8D44-5CC401310D8B}" type="slidenum">
              <a:rPr lang="en-US" smtClean="0"/>
              <a:t>‹#›</a:t>
            </a:fld>
            <a:endParaRPr lang="en-US"/>
          </a:p>
        </p:txBody>
      </p:sp>
    </p:spTree>
    <p:extLst>
      <p:ext uri="{BB962C8B-B14F-4D97-AF65-F5344CB8AC3E}">
        <p14:creationId xmlns:p14="http://schemas.microsoft.com/office/powerpoint/2010/main" val="5321686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F0BEA8-540F-4268-B2C8-824492B3250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F3FC68F-9261-46A7-A0DF-9D214AC6327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DBCF1F-1A07-4A52-8A82-13B1A0643DD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23E8D8-A43D-453C-B167-B19C8F65D18A}" type="datetime1">
              <a:rPr lang="en-US" smtClean="0"/>
              <a:t>4/28/2023</a:t>
            </a:fld>
            <a:endParaRPr lang="en-US"/>
          </a:p>
        </p:txBody>
      </p:sp>
      <p:sp>
        <p:nvSpPr>
          <p:cNvPr id="5" name="Footer Placeholder 4">
            <a:extLst>
              <a:ext uri="{FF2B5EF4-FFF2-40B4-BE49-F238E27FC236}">
                <a16:creationId xmlns:a16="http://schemas.microsoft.com/office/drawing/2014/main" id="{AD58EFFA-DF3B-4D05-8568-91801723FA6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@truthcoin     _________   www.bip300.info     ________     t.me/DcInsiders</a:t>
            </a:r>
          </a:p>
        </p:txBody>
      </p:sp>
      <p:sp>
        <p:nvSpPr>
          <p:cNvPr id="6" name="Slide Number Placeholder 5">
            <a:extLst>
              <a:ext uri="{FF2B5EF4-FFF2-40B4-BE49-F238E27FC236}">
                <a16:creationId xmlns:a16="http://schemas.microsoft.com/office/drawing/2014/main" id="{8DC65776-3638-4A66-867C-223610DBF7A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A73B7B-B545-4723-8D44-5CC401310D8B}" type="slidenum">
              <a:rPr lang="en-US" smtClean="0"/>
              <a:t>‹#›</a:t>
            </a:fld>
            <a:endParaRPr lang="en-US"/>
          </a:p>
        </p:txBody>
      </p:sp>
    </p:spTree>
    <p:extLst>
      <p:ext uri="{BB962C8B-B14F-4D97-AF65-F5344CB8AC3E}">
        <p14:creationId xmlns:p14="http://schemas.microsoft.com/office/powerpoint/2010/main" val="40879296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sv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www.layertwolabs.com/" TargetMode="Externa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jpg"/><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2.xml"/><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www.layertwolabs.com/" TargetMode="External"/><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2" Type="http://schemas.openxmlformats.org/officeDocument/2006/relationships/hyperlink" Target="http://www.layertwolabs.com/"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www.layertwolabs.com/"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www.layertwolabs.com/" TargetMode="External"/></Relationships>
</file>

<file path=ppt/slides/_rels/slide16.xml.rels><?xml version="1.0" encoding="UTF-8" standalone="yes"?>
<Relationships xmlns="http://schemas.openxmlformats.org/package/2006/relationships"><Relationship Id="rId2" Type="http://schemas.openxmlformats.org/officeDocument/2006/relationships/hyperlink" Target="http://www.layertwolabs.com/"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www.layertwolabs.com/"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layertwolabs.com/"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layertwolabs.com/" TargetMode="External"/><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hyperlink" Target="http://www.layertwolabs.com/"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layertwolabs.com/"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layertwolabs.com/"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2" Type="http://schemas.openxmlformats.org/officeDocument/2006/relationships/hyperlink" Target="http://www.layertwolabs.com/"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31.xml.rels><?xml version="1.0" encoding="UTF-8" standalone="yes"?>
<Relationships xmlns="http://schemas.openxmlformats.org/package/2006/relationships"><Relationship Id="rId3" Type="http://schemas.openxmlformats.org/officeDocument/2006/relationships/hyperlink" Target="http://www.layertwolabs.com/"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hyperlink" Target="http://www.layertwolabs.com/"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www.layertwolabs.com/"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www.layertwolabs.com/"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www.layertwolabs.com/"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www.layertwolabs.com/"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www.layertwolabs.com/"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www.layertwolabs.com/"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www.layertwolabs.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layertwolabs.com/"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www.layertwolabs.com/"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www.layertwolabs.com/"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www.layertwolabs.com/"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www.layertwolabs.com/"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hyperlink" Target="http://www.layertwolabs.com/"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hyperlink" Target="http://www.layertwolabs.com/" TargetMode="Externa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4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www.layertwolabs.com/"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www.layertwolabs.com/"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www.layertwolabs.co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layertwolabs.com/"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http://www.layertwolabs.com/"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hyperlink" Target="http://www.layertwolabs.com/"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hyperlink" Target="http://www.layertwolabs.com/"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www.layertwolabs.com/"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www.layertwolabs.com/" TargetMode="External"/></Relationships>
</file>

<file path=ppt/slides/_rels/slide5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44.jpg"/><Relationship Id="rId4" Type="http://schemas.openxmlformats.org/officeDocument/2006/relationships/hyperlink" Target="http://www.layertwolabs.com/"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44.jpg"/><Relationship Id="rId4" Type="http://schemas.openxmlformats.org/officeDocument/2006/relationships/hyperlink" Target="http://www.layertwolabs.com/" TargetMode="External"/></Relationships>
</file>

<file path=ppt/slides/_rels/slide57.xml.rels><?xml version="1.0" encoding="UTF-8" standalone="yes"?>
<Relationships xmlns="http://schemas.openxmlformats.org/package/2006/relationships"><Relationship Id="rId3" Type="http://schemas.openxmlformats.org/officeDocument/2006/relationships/hyperlink" Target="http://www.layertwolabs.com/"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www.layertwolabs.com/"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www.layertwolabs.com/"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layertwolabs.com/"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hyperlink" Target="http://www.layertwolabs.com/"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www.layertwolabs.com/" TargetMode="External"/><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6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eg"/><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47.png"/></Relationships>
</file>

<file path=ppt/slides/_rels/slide64.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5.jpeg"/><Relationship Id="rId7" Type="http://schemas.openxmlformats.org/officeDocument/2006/relationships/image" Target="../media/image50.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49.svg"/><Relationship Id="rId5" Type="http://schemas.openxmlformats.org/officeDocument/2006/relationships/image" Target="../media/image48.png"/><Relationship Id="rId4" Type="http://schemas.openxmlformats.org/officeDocument/2006/relationships/image" Target="../media/image46.png"/></Relationships>
</file>

<file path=ppt/slides/_rels/slide65.xml.rels><?xml version="1.0" encoding="UTF-8" standalone="yes"?>
<Relationships xmlns="http://schemas.openxmlformats.org/package/2006/relationships"><Relationship Id="rId2" Type="http://schemas.openxmlformats.org/officeDocument/2006/relationships/hyperlink" Target="http://www.layertwolabs.com/" TargetMode="Externa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layertwolabs.co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www.layertwolabs.com/friends" TargetMode="Externa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 Id="rId5" Type="http://schemas.openxmlformats.org/officeDocument/2006/relationships/image" Target="../media/image58.png"/><Relationship Id="rId4" Type="http://schemas.openxmlformats.org/officeDocument/2006/relationships/image" Target="../media/image57.png"/></Relationships>
</file>

<file path=ppt/slides/_rels/slide7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hyperlink" Target="https://cryptofees.info/" TargetMode="External"/><Relationship Id="rId7" Type="http://schemas.openxmlformats.org/officeDocument/2006/relationships/image" Target="../media/image62.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79.xml.rels><?xml version="1.0" encoding="UTF-8" standalone="yes"?>
<Relationships xmlns="http://schemas.openxmlformats.org/package/2006/relationships"><Relationship Id="rId3" Type="http://schemas.openxmlformats.org/officeDocument/2006/relationships/hyperlink" Target="https://cryptofees.info/" TargetMode="External"/><Relationship Id="rId7" Type="http://schemas.openxmlformats.org/officeDocument/2006/relationships/image" Target="../media/image62.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8.xml.rels><?xml version="1.0" encoding="UTF-8" standalone="yes"?>
<Relationships xmlns="http://schemas.openxmlformats.org/package/2006/relationships"><Relationship Id="rId2" Type="http://schemas.openxmlformats.org/officeDocument/2006/relationships/hyperlink" Target="http://www.layertwolabs.com/" TargetMode="Externa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59.png"/><Relationship Id="rId4" Type="http://schemas.openxmlformats.org/officeDocument/2006/relationships/hyperlink" Target="https://cryptofees.info/"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jpg"/><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F9DCF39-F624-41E6-AA46-C7F9486B1E84}"/>
              </a:ext>
            </a:extLst>
          </p:cNvPr>
          <p:cNvPicPr>
            <a:picLocks noChangeAspect="1"/>
          </p:cNvPicPr>
          <p:nvPr/>
        </p:nvPicPr>
        <p:blipFill>
          <a:blip r:embed="rId3">
            <a:extLst>
              <a:ext uri="{BEBA8EAE-BF5A-486C-A8C5-ECC9F3942E4B}">
                <a14:imgProps xmlns:a14="http://schemas.microsoft.com/office/drawing/2010/main">
                  <a14:imgLayer r:embed="rId4">
                    <a14:imgEffect>
                      <a14:artisticGlass/>
                    </a14:imgEffect>
                  </a14:imgLayer>
                </a14:imgProps>
              </a:ext>
            </a:extLst>
          </a:blip>
          <a:stretch>
            <a:fillRect/>
          </a:stretch>
        </p:blipFill>
        <p:spPr>
          <a:xfrm>
            <a:off x="66675" y="34925"/>
            <a:ext cx="12039600" cy="6775450"/>
          </a:xfrm>
          <a:prstGeom prst="rect">
            <a:avLst/>
          </a:prstGeom>
        </p:spPr>
      </p:pic>
      <p:sp>
        <p:nvSpPr>
          <p:cNvPr id="14" name="Rectangle 13">
            <a:extLst>
              <a:ext uri="{FF2B5EF4-FFF2-40B4-BE49-F238E27FC236}">
                <a16:creationId xmlns:a16="http://schemas.microsoft.com/office/drawing/2014/main" id="{E3599245-2C81-45EE-BAA8-6568220FC2E8}"/>
              </a:ext>
            </a:extLst>
          </p:cNvPr>
          <p:cNvSpPr/>
          <p:nvPr/>
        </p:nvSpPr>
        <p:spPr>
          <a:xfrm>
            <a:off x="40891" y="114376"/>
            <a:ext cx="12084433" cy="6543599"/>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D384F910-4175-4989-B760-B93D0124D438}"/>
              </a:ext>
            </a:extLst>
          </p:cNvPr>
          <p:cNvSpPr>
            <a:spLocks noGrp="1"/>
          </p:cNvSpPr>
          <p:nvPr>
            <p:ph type="ctrTitle"/>
          </p:nvPr>
        </p:nvSpPr>
        <p:spPr>
          <a:xfrm>
            <a:off x="2417535" y="960475"/>
            <a:ext cx="6921500" cy="2387600"/>
          </a:xfrm>
          <a:solidFill>
            <a:schemeClr val="bg1">
              <a:alpha val="36000"/>
            </a:schemeClr>
          </a:solidFill>
        </p:spPr>
        <p:txBody>
          <a:bodyPr>
            <a:normAutofit fontScale="90000"/>
          </a:bodyPr>
          <a:lstStyle/>
          <a:p>
            <a:br>
              <a:rPr lang="en-US" b="1" dirty="0"/>
            </a:br>
            <a:r>
              <a:rPr lang="en-US" b="1" dirty="0"/>
              <a:t>Bip300: How we Police Sidechains Without Looking at Them</a:t>
            </a:r>
          </a:p>
        </p:txBody>
      </p:sp>
      <p:sp>
        <p:nvSpPr>
          <p:cNvPr id="7" name="Subtitle 6">
            <a:extLst>
              <a:ext uri="{FF2B5EF4-FFF2-40B4-BE49-F238E27FC236}">
                <a16:creationId xmlns:a16="http://schemas.microsoft.com/office/drawing/2014/main" id="{1FDB89DB-A976-4889-BAC9-60FC19531570}"/>
              </a:ext>
            </a:extLst>
          </p:cNvPr>
          <p:cNvSpPr>
            <a:spLocks noGrp="1"/>
          </p:cNvSpPr>
          <p:nvPr>
            <p:ph type="subTitle" idx="1"/>
          </p:nvPr>
        </p:nvSpPr>
        <p:spPr>
          <a:xfrm>
            <a:off x="3657407" y="3589414"/>
            <a:ext cx="4851400" cy="1160462"/>
          </a:xfrm>
          <a:solidFill>
            <a:schemeClr val="bg1">
              <a:alpha val="59000"/>
            </a:schemeClr>
          </a:solidFill>
        </p:spPr>
        <p:txBody>
          <a:bodyPr/>
          <a:lstStyle/>
          <a:p>
            <a:r>
              <a:rPr lang="en-US" sz="2800" dirty="0"/>
              <a:t>Paul Sztorc</a:t>
            </a:r>
          </a:p>
          <a:p>
            <a:r>
              <a:rPr lang="en-US" sz="2800" dirty="0"/>
              <a:t>Bitcoin++ -- April 29</a:t>
            </a:r>
            <a:r>
              <a:rPr lang="en-US" sz="2800" baseline="30000" dirty="0"/>
              <a:t>th</a:t>
            </a:r>
            <a:r>
              <a:rPr lang="en-US" sz="2800" dirty="0"/>
              <a:t>, 2023</a:t>
            </a:r>
          </a:p>
          <a:p>
            <a:endParaRPr lang="en-US" dirty="0"/>
          </a:p>
        </p:txBody>
      </p:sp>
      <p:sp>
        <p:nvSpPr>
          <p:cNvPr id="5" name="Slide Number Placeholder 4">
            <a:extLst>
              <a:ext uri="{FF2B5EF4-FFF2-40B4-BE49-F238E27FC236}">
                <a16:creationId xmlns:a16="http://schemas.microsoft.com/office/drawing/2014/main" id="{B87F1A88-8226-435B-896C-C04012D032BF}"/>
              </a:ext>
            </a:extLst>
          </p:cNvPr>
          <p:cNvSpPr>
            <a:spLocks noGrp="1"/>
          </p:cNvSpPr>
          <p:nvPr>
            <p:ph type="sldNum" sz="quarter" idx="12"/>
          </p:nvPr>
        </p:nvSpPr>
        <p:spPr/>
        <p:txBody>
          <a:bodyPr/>
          <a:lstStyle/>
          <a:p>
            <a:fld id="{64A73B7B-B545-4723-8D44-5CC401310D8B}" type="slidenum">
              <a:rPr lang="en-US" smtClean="0"/>
              <a:t>1</a:t>
            </a:fld>
            <a:endParaRPr lang="en-US" dirty="0"/>
          </a:p>
        </p:txBody>
      </p:sp>
      <p:sp>
        <p:nvSpPr>
          <p:cNvPr id="10" name="Footer Placeholder 4">
            <a:extLst>
              <a:ext uri="{FF2B5EF4-FFF2-40B4-BE49-F238E27FC236}">
                <a16:creationId xmlns:a16="http://schemas.microsoft.com/office/drawing/2014/main" id="{B76168F4-2C9A-4E1E-B133-BCFC0B58E65D}"/>
              </a:ext>
            </a:extLst>
          </p:cNvPr>
          <p:cNvSpPr>
            <a:spLocks noGrp="1"/>
          </p:cNvSpPr>
          <p:nvPr>
            <p:ph type="ftr" sz="quarter" idx="11"/>
          </p:nvPr>
        </p:nvSpPr>
        <p:spPr>
          <a:xfrm>
            <a:off x="154379" y="6378499"/>
            <a:ext cx="11447813" cy="365125"/>
          </a:xfrm>
        </p:spPr>
        <p:txBody>
          <a:bodyPr/>
          <a:lstStyle/>
          <a:p>
            <a:r>
              <a:rPr lang="en-US" u="sng" dirty="0">
                <a:solidFill>
                  <a:schemeClr val="bg1">
                    <a:lumMod val="75000"/>
                  </a:schemeClr>
                </a:solidFill>
              </a:rPr>
              <a:t>Telegram:</a:t>
            </a:r>
            <a:r>
              <a:rPr lang="en-US" dirty="0"/>
              <a:t> t.me/</a:t>
            </a:r>
            <a:r>
              <a:rPr lang="en-US" dirty="0" err="1"/>
              <a:t>DcInsiders</a:t>
            </a:r>
            <a:r>
              <a:rPr lang="en-US" dirty="0"/>
              <a:t>     </a:t>
            </a:r>
            <a:r>
              <a:rPr lang="en-US" u="sng" dirty="0">
                <a:solidFill>
                  <a:schemeClr val="bg1">
                    <a:lumMod val="85000"/>
                  </a:schemeClr>
                </a:solidFill>
              </a:rPr>
              <a:t>Website</a:t>
            </a:r>
            <a:r>
              <a:rPr lang="en-US" u="sng" dirty="0">
                <a:solidFill>
                  <a:schemeClr val="tx1"/>
                </a:solidFill>
              </a:rPr>
              <a:t>:</a:t>
            </a:r>
            <a:r>
              <a:rPr lang="en-US" dirty="0">
                <a:solidFill>
                  <a:schemeClr val="tx1"/>
                </a:solidFill>
              </a:rPr>
              <a:t> </a:t>
            </a:r>
            <a:r>
              <a:rPr lang="en-US" dirty="0">
                <a:solidFill>
                  <a:schemeClr val="tx1"/>
                </a:solidFill>
                <a:hlinkClick r:id="rId5">
                  <a:extLst>
                    <a:ext uri="{A12FA001-AC4F-418D-AE19-62706E023703}">
                      <ahyp:hlinkClr xmlns:ahyp="http://schemas.microsoft.com/office/drawing/2018/hyperlinkcolor" val="tx"/>
                    </a:ext>
                  </a:extLst>
                </a:hlinkClick>
              </a:rPr>
              <a:t>www.LayerTwoLabs.com</a:t>
            </a:r>
            <a:r>
              <a:rPr lang="en-US" dirty="0"/>
              <a:t>   </a:t>
            </a:r>
            <a:r>
              <a:rPr lang="en-US" u="sng" dirty="0">
                <a:solidFill>
                  <a:schemeClr val="bg1">
                    <a:lumMod val="75000"/>
                  </a:schemeClr>
                </a:solidFill>
              </a:rPr>
              <a:t>Paul’s Twitter:</a:t>
            </a:r>
            <a:r>
              <a:rPr lang="en-US" dirty="0">
                <a:solidFill>
                  <a:schemeClr val="bg1">
                    <a:lumMod val="75000"/>
                  </a:schemeClr>
                </a:solidFill>
              </a:rPr>
              <a:t> </a:t>
            </a:r>
            <a:r>
              <a:rPr lang="en-US" dirty="0"/>
              <a:t>@truthcoin</a:t>
            </a:r>
          </a:p>
        </p:txBody>
      </p:sp>
      <p:pic>
        <p:nvPicPr>
          <p:cNvPr id="4" name="Graphic 3">
            <a:extLst>
              <a:ext uri="{FF2B5EF4-FFF2-40B4-BE49-F238E27FC236}">
                <a16:creationId xmlns:a16="http://schemas.microsoft.com/office/drawing/2014/main" id="{06B39C47-411C-090D-6379-3195A2B5A97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69886" y="4749876"/>
            <a:ext cx="3626441" cy="1160461"/>
          </a:xfrm>
          <a:prstGeom prst="rect">
            <a:avLst/>
          </a:prstGeom>
        </p:spPr>
      </p:pic>
    </p:spTree>
    <p:extLst>
      <p:ext uri="{BB962C8B-B14F-4D97-AF65-F5344CB8AC3E}">
        <p14:creationId xmlns:p14="http://schemas.microsoft.com/office/powerpoint/2010/main" val="14729989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Rectangle 82">
            <a:extLst>
              <a:ext uri="{FF2B5EF4-FFF2-40B4-BE49-F238E27FC236}">
                <a16:creationId xmlns:a16="http://schemas.microsoft.com/office/drawing/2014/main" id="{FD0F92D2-38E3-EAF9-4882-0A5E0FD6D3AD}"/>
              </a:ext>
            </a:extLst>
          </p:cNvPr>
          <p:cNvSpPr/>
          <p:nvPr/>
        </p:nvSpPr>
        <p:spPr>
          <a:xfrm>
            <a:off x="5099531" y="3694407"/>
            <a:ext cx="1357093" cy="49929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C00000"/>
                </a:solidFill>
                <a:latin typeface="Bebas Neue"/>
              </a:rPr>
              <a:t>WeChat Pay</a:t>
            </a:r>
          </a:p>
        </p:txBody>
      </p:sp>
      <p:cxnSp>
        <p:nvCxnSpPr>
          <p:cNvPr id="84" name="Straight Connector 83">
            <a:extLst>
              <a:ext uri="{FF2B5EF4-FFF2-40B4-BE49-F238E27FC236}">
                <a16:creationId xmlns:a16="http://schemas.microsoft.com/office/drawing/2014/main" id="{77736040-D7DB-93C7-3769-8323DBF7975C}"/>
              </a:ext>
            </a:extLst>
          </p:cNvPr>
          <p:cNvCxnSpPr>
            <a:cxnSpLocks/>
            <a:endCxn id="83" idx="2"/>
          </p:cNvCxnSpPr>
          <p:nvPr/>
        </p:nvCxnSpPr>
        <p:spPr>
          <a:xfrm flipV="1">
            <a:off x="5459417" y="4193705"/>
            <a:ext cx="318661" cy="7381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2" name="Rectangle 81">
            <a:extLst>
              <a:ext uri="{FF2B5EF4-FFF2-40B4-BE49-F238E27FC236}">
                <a16:creationId xmlns:a16="http://schemas.microsoft.com/office/drawing/2014/main" id="{FF477672-8C92-5278-B1C4-1512E52DA68E}"/>
              </a:ext>
            </a:extLst>
          </p:cNvPr>
          <p:cNvSpPr/>
          <p:nvPr/>
        </p:nvSpPr>
        <p:spPr>
          <a:xfrm>
            <a:off x="5120635" y="4793985"/>
            <a:ext cx="715551" cy="37811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2391FFBB-812F-B57E-F3A8-F77C9EEF3A85}"/>
              </a:ext>
            </a:extLst>
          </p:cNvPr>
          <p:cNvSpPr/>
          <p:nvPr/>
        </p:nvSpPr>
        <p:spPr>
          <a:xfrm>
            <a:off x="313507" y="3670227"/>
            <a:ext cx="672029" cy="499298"/>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B0F0"/>
                </a:solidFill>
                <a:latin typeface="Bebas Neue"/>
              </a:rPr>
              <a:t>ETH</a:t>
            </a:r>
          </a:p>
        </p:txBody>
      </p:sp>
      <p:sp>
        <p:nvSpPr>
          <p:cNvPr id="5" name="Rectangle 4">
            <a:extLst>
              <a:ext uri="{FF2B5EF4-FFF2-40B4-BE49-F238E27FC236}">
                <a16:creationId xmlns:a16="http://schemas.microsoft.com/office/drawing/2014/main" id="{19224367-CFBD-F267-9016-476B83B943DF}"/>
              </a:ext>
            </a:extLst>
          </p:cNvPr>
          <p:cNvSpPr/>
          <p:nvPr/>
        </p:nvSpPr>
        <p:spPr>
          <a:xfrm>
            <a:off x="1160424" y="3670227"/>
            <a:ext cx="817085" cy="49929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75000"/>
                  </a:schemeClr>
                </a:solidFill>
                <a:latin typeface="Bebas Neue"/>
              </a:rPr>
              <a:t>zCash</a:t>
            </a:r>
          </a:p>
        </p:txBody>
      </p:sp>
      <p:sp>
        <p:nvSpPr>
          <p:cNvPr id="6" name="Rectangle 5">
            <a:extLst>
              <a:ext uri="{FF2B5EF4-FFF2-40B4-BE49-F238E27FC236}">
                <a16:creationId xmlns:a16="http://schemas.microsoft.com/office/drawing/2014/main" id="{C92828BA-0FB1-433B-5C1E-5E66E962D79D}"/>
              </a:ext>
            </a:extLst>
          </p:cNvPr>
          <p:cNvSpPr/>
          <p:nvPr/>
        </p:nvSpPr>
        <p:spPr>
          <a:xfrm>
            <a:off x="2152397" y="3686752"/>
            <a:ext cx="951125" cy="499298"/>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7030A0"/>
                </a:solidFill>
                <a:latin typeface="Bebas Neue"/>
              </a:rPr>
              <a:t>FileCoin</a:t>
            </a:r>
          </a:p>
        </p:txBody>
      </p:sp>
      <p:sp>
        <p:nvSpPr>
          <p:cNvPr id="7" name="Rectangle 6">
            <a:extLst>
              <a:ext uri="{FF2B5EF4-FFF2-40B4-BE49-F238E27FC236}">
                <a16:creationId xmlns:a16="http://schemas.microsoft.com/office/drawing/2014/main" id="{E6362181-0F6A-0974-9A9C-5CC21EEAD03C}"/>
              </a:ext>
            </a:extLst>
          </p:cNvPr>
          <p:cNvSpPr/>
          <p:nvPr/>
        </p:nvSpPr>
        <p:spPr>
          <a:xfrm>
            <a:off x="4150139" y="3708786"/>
            <a:ext cx="719771" cy="499298"/>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B050"/>
                </a:solidFill>
                <a:latin typeface="Bebas Neue"/>
              </a:rPr>
              <a:t>VISA</a:t>
            </a:r>
          </a:p>
        </p:txBody>
      </p:sp>
      <p:sp>
        <p:nvSpPr>
          <p:cNvPr id="8" name="Rectangle 7">
            <a:extLst>
              <a:ext uri="{FF2B5EF4-FFF2-40B4-BE49-F238E27FC236}">
                <a16:creationId xmlns:a16="http://schemas.microsoft.com/office/drawing/2014/main" id="{6737F735-769D-A281-3EB3-74880B24A6C3}"/>
              </a:ext>
            </a:extLst>
          </p:cNvPr>
          <p:cNvSpPr/>
          <p:nvPr/>
        </p:nvSpPr>
        <p:spPr>
          <a:xfrm>
            <a:off x="3217467" y="3569106"/>
            <a:ext cx="835446" cy="738130"/>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4"/>
                </a:solidFill>
                <a:latin typeface="Bebas Neue"/>
              </a:rPr>
              <a:t>BTC</a:t>
            </a:r>
            <a:br>
              <a:rPr lang="en-US" dirty="0">
                <a:solidFill>
                  <a:schemeClr val="accent4"/>
                </a:solidFill>
                <a:latin typeface="Bebas Neue"/>
              </a:rPr>
            </a:br>
            <a:r>
              <a:rPr lang="en-US" dirty="0">
                <a:solidFill>
                  <a:schemeClr val="accent4"/>
                </a:solidFill>
                <a:latin typeface="Bebas Neue"/>
              </a:rPr>
              <a:t>Today</a:t>
            </a:r>
          </a:p>
        </p:txBody>
      </p:sp>
      <p:cxnSp>
        <p:nvCxnSpPr>
          <p:cNvPr id="25" name="Straight Connector 24">
            <a:extLst>
              <a:ext uri="{FF2B5EF4-FFF2-40B4-BE49-F238E27FC236}">
                <a16:creationId xmlns:a16="http://schemas.microsoft.com/office/drawing/2014/main" id="{5F48C979-D410-988F-6D07-34DF8550440E}"/>
              </a:ext>
            </a:extLst>
          </p:cNvPr>
          <p:cNvCxnSpPr>
            <a:endCxn id="4" idx="2"/>
          </p:cNvCxnSpPr>
          <p:nvPr/>
        </p:nvCxnSpPr>
        <p:spPr>
          <a:xfrm flipH="1" flipV="1">
            <a:off x="649522" y="4169525"/>
            <a:ext cx="10555" cy="6444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D891746-3C20-76A0-5441-AD7E0AA18184}"/>
              </a:ext>
            </a:extLst>
          </p:cNvPr>
          <p:cNvCxnSpPr>
            <a:cxnSpLocks/>
            <a:endCxn id="5" idx="2"/>
          </p:cNvCxnSpPr>
          <p:nvPr/>
        </p:nvCxnSpPr>
        <p:spPr>
          <a:xfrm flipV="1">
            <a:off x="1568967" y="4169525"/>
            <a:ext cx="0" cy="6444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69F1A8EF-C122-6895-83BC-EAF541228B5B}"/>
              </a:ext>
            </a:extLst>
          </p:cNvPr>
          <p:cNvPicPr>
            <a:picLocks noChangeAspect="1"/>
          </p:cNvPicPr>
          <p:nvPr/>
        </p:nvPicPr>
        <p:blipFill>
          <a:blip r:embed="rId3">
            <a:duotone>
              <a:prstClr val="black"/>
              <a:srgbClr val="0070C0">
                <a:tint val="45000"/>
                <a:satMod val="400000"/>
              </a:srgbClr>
            </a:duotone>
            <a:extLst>
              <a:ext uri="{BEBA8EAE-BF5A-486C-A8C5-ECC9F3942E4B}">
                <a14:imgProps xmlns:a14="http://schemas.microsoft.com/office/drawing/2010/main">
                  <a14:imgLayer r:embed="rId4">
                    <a14:imgEffect>
                      <a14:backgroundRemoval t="9840" b="93822" l="7390" r="93533">
                        <a14:foregroundMark x1="33025" y1="22883" x2="50577" y2="56064"/>
                        <a14:foregroundMark x1="50577" y1="56064" x2="75289" y2="68421"/>
                        <a14:foregroundMark x1="75289" y1="68421" x2="84758" y2="44394"/>
                        <a14:foregroundMark x1="84758" y1="44394" x2="85450" y2="20824"/>
                        <a14:foregroundMark x1="85450" y1="20824" x2="70901" y2="10297"/>
                        <a14:foregroundMark x1="11085" y1="62700" x2="24942" y2="78261"/>
                        <a14:foregroundMark x1="24942" y1="78261" x2="50577" y2="78719"/>
                        <a14:foregroundMark x1="50577" y1="78719" x2="72748" y2="63616"/>
                        <a14:foregroundMark x1="72748" y1="63616" x2="76905" y2="50801"/>
                        <a14:foregroundMark x1="76905" y1="61098" x2="64203" y2="76888"/>
                        <a14:foregroundMark x1="64203" y1="76888" x2="44804" y2="86041"/>
                        <a14:foregroundMark x1="44804" y1="86041" x2="22171" y2="71854"/>
                        <a14:foregroundMark x1="22171" y1="71854" x2="22402" y2="65217"/>
                        <a14:foregroundMark x1="43187" y1="90847" x2="43187" y2="90847"/>
                        <a14:foregroundMark x1="39954" y1="91991" x2="39954" y2="91991"/>
                        <a14:foregroundMark x1="33025" y1="93135" x2="33025" y2="93135"/>
                        <a14:foregroundMark x1="19169" y1="61098" x2="33718" y2="77574"/>
                        <a14:foregroundMark x1="33718" y1="77574" x2="40647" y2="55835"/>
                        <a14:foregroundMark x1="40647" y1="55835" x2="66744" y2="54005"/>
                        <a14:foregroundMark x1="66744" y1="54005" x2="76674" y2="59954"/>
                        <a14:foregroundMark x1="76212" y1="36613" x2="44573" y2="41876"/>
                        <a14:foregroundMark x1="44573" y1="41876" x2="74365" y2="54462"/>
                        <a14:foregroundMark x1="74365" y1="54462" x2="83834" y2="32723"/>
                        <a14:foregroundMark x1="83834" y1="32723" x2="84988" y2="31350"/>
                        <a14:foregroundMark x1="93995" y1="40732" x2="93995" y2="40732"/>
                        <a14:foregroundMark x1="23788" y1="82380" x2="53580" y2="73227"/>
                        <a14:foregroundMark x1="53580" y1="73227" x2="53580" y2="73227"/>
                        <a14:foregroundMark x1="74596" y1="61785" x2="41109" y2="85812"/>
                        <a14:foregroundMark x1="41109" y1="85812" x2="30023" y2="86728"/>
                        <a14:foregroundMark x1="7621" y1="73227" x2="8776" y2="54920"/>
                        <a14:foregroundMark x1="11547" y1="55378" x2="18707" y2="74142"/>
                        <a14:foregroundMark x1="18707" y1="74142" x2="21940" y2="69794"/>
                        <a14:foregroundMark x1="35797" y1="48513" x2="55658" y2="32952"/>
                        <a14:foregroundMark x1="55658" y1="32952" x2="33949" y2="29062"/>
                        <a14:foregroundMark x1="33949" y1="29062" x2="53811" y2="12128"/>
                        <a14:foregroundMark x1="53811" y1="12128" x2="54734" y2="12128"/>
                        <a14:foregroundMark x1="74365" y1="27460" x2="85681" y2="44851"/>
                        <a14:foregroundMark x1="85681" y1="44851" x2="78291" y2="21510"/>
                        <a14:foregroundMark x1="78291" y1="21510" x2="49885" y2="35469"/>
                        <a14:foregroundMark x1="49885" y1="35469" x2="33949" y2="54462"/>
                        <a14:foregroundMark x1="33949" y1="54462" x2="48961" y2="70023"/>
                        <a14:foregroundMark x1="48961" y1="70023" x2="51270" y2="81236"/>
                        <a14:foregroundMark x1="62356" y1="18993" x2="33025" y2="49428"/>
                        <a14:foregroundMark x1="33025" y1="49428" x2="31640" y2="52403"/>
                        <a14:foregroundMark x1="29330" y1="43021" x2="39954" y2="31579"/>
                        <a14:foregroundMark x1="37413" y1="29291" x2="20323" y2="55378"/>
                        <a14:foregroundMark x1="20323" y1="55378" x2="20323" y2="56522"/>
                        <a14:foregroundMark x1="9238" y1="69565" x2="28637" y2="81922"/>
                        <a14:foregroundMark x1="28637" y1="81922" x2="51270" y2="72998"/>
                        <a14:foregroundMark x1="86143" y1="38215" x2="89376" y2="59268"/>
                        <a14:foregroundMark x1="89376" y1="59268" x2="73441" y2="76659"/>
                        <a14:foregroundMark x1="73441" y1="76659" x2="40416" y2="61785"/>
                        <a14:foregroundMark x1="40416" y1="61785" x2="28868" y2="38444"/>
                        <a14:foregroundMark x1="28868" y1="38444" x2="38799" y2="17391"/>
                        <a14:foregroundMark x1="38799" y1="17391" x2="61432" y2="24714"/>
                        <a14:foregroundMark x1="61432" y1="24714" x2="69284" y2="42334"/>
                        <a14:foregroundMark x1="88222" y1="31579" x2="87298" y2="30435"/>
                        <a14:foregroundMark x1="87298" y1="28604" x2="87298" y2="28604"/>
                        <a14:foregroundMark x1="47344" y1="93822" x2="47344" y2="93822"/>
                        <a14:backgroundMark x1="21247" y1="5721" x2="16166" y2="14874"/>
                        <a14:backgroundMark x1="83834" y1="6865" x2="98152" y2="17620"/>
                        <a14:backgroundMark x1="97921" y1="66819" x2="72055" y2="99314"/>
                        <a14:backgroundMark x1="3464" y1="72998" x2="9238" y2="97254"/>
                      </a14:backgroundRemoval>
                    </a14:imgEffect>
                  </a14:imgLayer>
                </a14:imgProps>
              </a:ext>
            </a:extLst>
          </a:blip>
          <a:stretch>
            <a:fillRect/>
          </a:stretch>
        </p:blipFill>
        <p:spPr>
          <a:xfrm>
            <a:off x="389871" y="4690467"/>
            <a:ext cx="526620" cy="531485"/>
          </a:xfrm>
          <a:prstGeom prst="rect">
            <a:avLst/>
          </a:prstGeom>
        </p:spPr>
      </p:pic>
      <p:pic>
        <p:nvPicPr>
          <p:cNvPr id="10" name="Picture 9">
            <a:extLst>
              <a:ext uri="{FF2B5EF4-FFF2-40B4-BE49-F238E27FC236}">
                <a16:creationId xmlns:a16="http://schemas.microsoft.com/office/drawing/2014/main" id="{3ED0DE01-9ACC-EBFD-41FB-5E0A50DA07A1}"/>
              </a:ext>
            </a:extLst>
          </p:cNvPr>
          <p:cNvPicPr>
            <a:picLocks noChangeAspect="1"/>
          </p:cNvPicPr>
          <p:nvPr/>
        </p:nvPicPr>
        <p:blipFill>
          <a:blip r:embed="rId3">
            <a:duotone>
              <a:prstClr val="black"/>
              <a:schemeClr val="bg1">
                <a:lumMod val="75000"/>
                <a:lumOff val="25000"/>
                <a:tint val="45000"/>
                <a:satMod val="400000"/>
              </a:schemeClr>
            </a:duotone>
            <a:extLst>
              <a:ext uri="{BEBA8EAE-BF5A-486C-A8C5-ECC9F3942E4B}">
                <a14:imgProps xmlns:a14="http://schemas.microsoft.com/office/drawing/2010/main">
                  <a14:imgLayer r:embed="rId4">
                    <a14:imgEffect>
                      <a14:backgroundRemoval t="9840" b="93822" l="7390" r="93533">
                        <a14:foregroundMark x1="33025" y1="22883" x2="50577" y2="56064"/>
                        <a14:foregroundMark x1="50577" y1="56064" x2="75289" y2="68421"/>
                        <a14:foregroundMark x1="75289" y1="68421" x2="84758" y2="44394"/>
                        <a14:foregroundMark x1="84758" y1="44394" x2="85450" y2="20824"/>
                        <a14:foregroundMark x1="85450" y1="20824" x2="70901" y2="10297"/>
                        <a14:foregroundMark x1="11085" y1="62700" x2="24942" y2="78261"/>
                        <a14:foregroundMark x1="24942" y1="78261" x2="50577" y2="78719"/>
                        <a14:foregroundMark x1="50577" y1="78719" x2="72748" y2="63616"/>
                        <a14:foregroundMark x1="72748" y1="63616" x2="76905" y2="50801"/>
                        <a14:foregroundMark x1="76905" y1="61098" x2="64203" y2="76888"/>
                        <a14:foregroundMark x1="64203" y1="76888" x2="44804" y2="86041"/>
                        <a14:foregroundMark x1="44804" y1="86041" x2="22171" y2="71854"/>
                        <a14:foregroundMark x1="22171" y1="71854" x2="22402" y2="65217"/>
                        <a14:foregroundMark x1="43187" y1="90847" x2="43187" y2="90847"/>
                        <a14:foregroundMark x1="39954" y1="91991" x2="39954" y2="91991"/>
                        <a14:foregroundMark x1="33025" y1="93135" x2="33025" y2="93135"/>
                        <a14:foregroundMark x1="19169" y1="61098" x2="33718" y2="77574"/>
                        <a14:foregroundMark x1="33718" y1="77574" x2="40647" y2="55835"/>
                        <a14:foregroundMark x1="40647" y1="55835" x2="66744" y2="54005"/>
                        <a14:foregroundMark x1="66744" y1="54005" x2="76674" y2="59954"/>
                        <a14:foregroundMark x1="76212" y1="36613" x2="44573" y2="41876"/>
                        <a14:foregroundMark x1="44573" y1="41876" x2="74365" y2="54462"/>
                        <a14:foregroundMark x1="74365" y1="54462" x2="83834" y2="32723"/>
                        <a14:foregroundMark x1="83834" y1="32723" x2="84988" y2="31350"/>
                        <a14:foregroundMark x1="93995" y1="40732" x2="93995" y2="40732"/>
                        <a14:foregroundMark x1="23788" y1="82380" x2="53580" y2="73227"/>
                        <a14:foregroundMark x1="53580" y1="73227" x2="53580" y2="73227"/>
                        <a14:foregroundMark x1="74596" y1="61785" x2="41109" y2="85812"/>
                        <a14:foregroundMark x1="41109" y1="85812" x2="30023" y2="86728"/>
                        <a14:foregroundMark x1="7621" y1="73227" x2="8776" y2="54920"/>
                        <a14:foregroundMark x1="11547" y1="55378" x2="18707" y2="74142"/>
                        <a14:foregroundMark x1="18707" y1="74142" x2="21940" y2="69794"/>
                        <a14:foregroundMark x1="35797" y1="48513" x2="55658" y2="32952"/>
                        <a14:foregroundMark x1="55658" y1="32952" x2="33949" y2="29062"/>
                        <a14:foregroundMark x1="33949" y1="29062" x2="53811" y2="12128"/>
                        <a14:foregroundMark x1="53811" y1="12128" x2="54734" y2="12128"/>
                        <a14:foregroundMark x1="74365" y1="27460" x2="85681" y2="44851"/>
                        <a14:foregroundMark x1="85681" y1="44851" x2="78291" y2="21510"/>
                        <a14:foregroundMark x1="78291" y1="21510" x2="49885" y2="35469"/>
                        <a14:foregroundMark x1="49885" y1="35469" x2="33949" y2="54462"/>
                        <a14:foregroundMark x1="33949" y1="54462" x2="48961" y2="70023"/>
                        <a14:foregroundMark x1="48961" y1="70023" x2="51270" y2="81236"/>
                        <a14:foregroundMark x1="62356" y1="18993" x2="33025" y2="49428"/>
                        <a14:foregroundMark x1="33025" y1="49428" x2="31640" y2="52403"/>
                        <a14:foregroundMark x1="29330" y1="43021" x2="39954" y2="31579"/>
                        <a14:foregroundMark x1="37413" y1="29291" x2="20323" y2="55378"/>
                        <a14:foregroundMark x1="20323" y1="55378" x2="20323" y2="56522"/>
                        <a14:foregroundMark x1="9238" y1="69565" x2="28637" y2="81922"/>
                        <a14:foregroundMark x1="28637" y1="81922" x2="51270" y2="72998"/>
                        <a14:foregroundMark x1="86143" y1="38215" x2="89376" y2="59268"/>
                        <a14:foregroundMark x1="89376" y1="59268" x2="73441" y2="76659"/>
                        <a14:foregroundMark x1="73441" y1="76659" x2="40416" y2="61785"/>
                        <a14:foregroundMark x1="40416" y1="61785" x2="28868" y2="38444"/>
                        <a14:foregroundMark x1="28868" y1="38444" x2="38799" y2="17391"/>
                        <a14:foregroundMark x1="38799" y1="17391" x2="61432" y2="24714"/>
                        <a14:foregroundMark x1="61432" y1="24714" x2="69284" y2="42334"/>
                        <a14:foregroundMark x1="88222" y1="31579" x2="87298" y2="30435"/>
                        <a14:foregroundMark x1="87298" y1="28604" x2="87298" y2="28604"/>
                        <a14:foregroundMark x1="47344" y1="93822" x2="47344" y2="93822"/>
                        <a14:backgroundMark x1="21247" y1="5721" x2="16166" y2="14874"/>
                        <a14:backgroundMark x1="83834" y1="6865" x2="98152" y2="17620"/>
                        <a14:backgroundMark x1="97921" y1="66819" x2="72055" y2="99314"/>
                        <a14:backgroundMark x1="3464" y1="72998" x2="9238" y2="97254"/>
                      </a14:backgroundRemoval>
                    </a14:imgEffect>
                  </a14:imgLayer>
                </a14:imgProps>
              </a:ext>
            </a:extLst>
          </a:blip>
          <a:stretch>
            <a:fillRect/>
          </a:stretch>
        </p:blipFill>
        <p:spPr>
          <a:xfrm>
            <a:off x="1305656" y="4690467"/>
            <a:ext cx="526620" cy="531485"/>
          </a:xfrm>
          <a:prstGeom prst="rect">
            <a:avLst/>
          </a:prstGeom>
        </p:spPr>
      </p:pic>
      <p:cxnSp>
        <p:nvCxnSpPr>
          <p:cNvPr id="29" name="Straight Connector 28">
            <a:extLst>
              <a:ext uri="{FF2B5EF4-FFF2-40B4-BE49-F238E27FC236}">
                <a16:creationId xmlns:a16="http://schemas.microsoft.com/office/drawing/2014/main" id="{D0117182-8DEA-5243-E8E0-E6AB92C50E06}"/>
              </a:ext>
            </a:extLst>
          </p:cNvPr>
          <p:cNvCxnSpPr>
            <a:cxnSpLocks/>
            <a:endCxn id="6" idx="2"/>
          </p:cNvCxnSpPr>
          <p:nvPr/>
        </p:nvCxnSpPr>
        <p:spPr>
          <a:xfrm flipV="1">
            <a:off x="2627957" y="4186050"/>
            <a:ext cx="3" cy="62796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64ACB5F-6EEC-12E5-8EE5-F293F45EDD1E}"/>
              </a:ext>
            </a:extLst>
          </p:cNvPr>
          <p:cNvCxnSpPr>
            <a:cxnSpLocks/>
            <a:endCxn id="8" idx="2"/>
          </p:cNvCxnSpPr>
          <p:nvPr/>
        </p:nvCxnSpPr>
        <p:spPr>
          <a:xfrm flipV="1">
            <a:off x="3626831" y="4307236"/>
            <a:ext cx="8359" cy="6389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246CD5F-608D-A4A4-4E29-9CADD374B942}"/>
              </a:ext>
            </a:extLst>
          </p:cNvPr>
          <p:cNvCxnSpPr>
            <a:cxnSpLocks/>
            <a:endCxn id="7" idx="2"/>
          </p:cNvCxnSpPr>
          <p:nvPr/>
        </p:nvCxnSpPr>
        <p:spPr>
          <a:xfrm flipV="1">
            <a:off x="4510025" y="4208084"/>
            <a:ext cx="0" cy="7381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59C5EABD-780D-27C3-4979-96F6771C3DD8}"/>
              </a:ext>
            </a:extLst>
          </p:cNvPr>
          <p:cNvPicPr>
            <a:picLocks noChangeAspect="1"/>
          </p:cNvPicPr>
          <p:nvPr/>
        </p:nvPicPr>
        <p:blipFill>
          <a:blip r:embed="rId3">
            <a:duotone>
              <a:prstClr val="black"/>
              <a:schemeClr val="accent4">
                <a:tint val="45000"/>
                <a:satMod val="400000"/>
              </a:schemeClr>
            </a:duotone>
            <a:extLst>
              <a:ext uri="{BEBA8EAE-BF5A-486C-A8C5-ECC9F3942E4B}">
                <a14:imgProps xmlns:a14="http://schemas.microsoft.com/office/drawing/2010/main">
                  <a14:imgLayer r:embed="rId4">
                    <a14:imgEffect>
                      <a14:backgroundRemoval t="9840" b="93822" l="7390" r="93533">
                        <a14:foregroundMark x1="33025" y1="22883" x2="50577" y2="56064"/>
                        <a14:foregroundMark x1="50577" y1="56064" x2="75289" y2="68421"/>
                        <a14:foregroundMark x1="75289" y1="68421" x2="84758" y2="44394"/>
                        <a14:foregroundMark x1="84758" y1="44394" x2="85450" y2="20824"/>
                        <a14:foregroundMark x1="85450" y1="20824" x2="70901" y2="10297"/>
                        <a14:foregroundMark x1="11085" y1="62700" x2="24942" y2="78261"/>
                        <a14:foregroundMark x1="24942" y1="78261" x2="50577" y2="78719"/>
                        <a14:foregroundMark x1="50577" y1="78719" x2="72748" y2="63616"/>
                        <a14:foregroundMark x1="72748" y1="63616" x2="76905" y2="50801"/>
                        <a14:foregroundMark x1="76905" y1="61098" x2="64203" y2="76888"/>
                        <a14:foregroundMark x1="64203" y1="76888" x2="44804" y2="86041"/>
                        <a14:foregroundMark x1="44804" y1="86041" x2="22171" y2="71854"/>
                        <a14:foregroundMark x1="22171" y1="71854" x2="22402" y2="65217"/>
                        <a14:foregroundMark x1="43187" y1="90847" x2="43187" y2="90847"/>
                        <a14:foregroundMark x1="39954" y1="91991" x2="39954" y2="91991"/>
                        <a14:foregroundMark x1="33025" y1="93135" x2="33025" y2="93135"/>
                        <a14:foregroundMark x1="19169" y1="61098" x2="33718" y2="77574"/>
                        <a14:foregroundMark x1="33718" y1="77574" x2="40647" y2="55835"/>
                        <a14:foregroundMark x1="40647" y1="55835" x2="66744" y2="54005"/>
                        <a14:foregroundMark x1="66744" y1="54005" x2="76674" y2="59954"/>
                        <a14:foregroundMark x1="76212" y1="36613" x2="44573" y2="41876"/>
                        <a14:foregroundMark x1="44573" y1="41876" x2="74365" y2="54462"/>
                        <a14:foregroundMark x1="74365" y1="54462" x2="83834" y2="32723"/>
                        <a14:foregroundMark x1="83834" y1="32723" x2="84988" y2="31350"/>
                        <a14:foregroundMark x1="93995" y1="40732" x2="93995" y2="40732"/>
                        <a14:foregroundMark x1="23788" y1="82380" x2="53580" y2="73227"/>
                        <a14:foregroundMark x1="53580" y1="73227" x2="53580" y2="73227"/>
                        <a14:foregroundMark x1="74596" y1="61785" x2="41109" y2="85812"/>
                        <a14:foregroundMark x1="41109" y1="85812" x2="30023" y2="86728"/>
                        <a14:foregroundMark x1="7621" y1="73227" x2="8776" y2="54920"/>
                        <a14:foregroundMark x1="11547" y1="55378" x2="18707" y2="74142"/>
                        <a14:foregroundMark x1="18707" y1="74142" x2="21940" y2="69794"/>
                        <a14:foregroundMark x1="35797" y1="48513" x2="55658" y2="32952"/>
                        <a14:foregroundMark x1="55658" y1="32952" x2="33949" y2="29062"/>
                        <a14:foregroundMark x1="33949" y1="29062" x2="53811" y2="12128"/>
                        <a14:foregroundMark x1="53811" y1="12128" x2="54734" y2="12128"/>
                        <a14:foregroundMark x1="74365" y1="27460" x2="85681" y2="44851"/>
                        <a14:foregroundMark x1="85681" y1="44851" x2="78291" y2="21510"/>
                        <a14:foregroundMark x1="78291" y1="21510" x2="49885" y2="35469"/>
                        <a14:foregroundMark x1="49885" y1="35469" x2="33949" y2="54462"/>
                        <a14:foregroundMark x1="33949" y1="54462" x2="48961" y2="70023"/>
                        <a14:foregroundMark x1="48961" y1="70023" x2="51270" y2="81236"/>
                        <a14:foregroundMark x1="62356" y1="18993" x2="33025" y2="49428"/>
                        <a14:foregroundMark x1="33025" y1="49428" x2="31640" y2="52403"/>
                        <a14:foregroundMark x1="29330" y1="43021" x2="39954" y2="31579"/>
                        <a14:foregroundMark x1="37413" y1="29291" x2="20323" y2="55378"/>
                        <a14:foregroundMark x1="20323" y1="55378" x2="20323" y2="56522"/>
                        <a14:foregroundMark x1="9238" y1="69565" x2="28637" y2="81922"/>
                        <a14:foregroundMark x1="28637" y1="81922" x2="51270" y2="72998"/>
                        <a14:foregroundMark x1="86143" y1="38215" x2="89376" y2="59268"/>
                        <a14:foregroundMark x1="89376" y1="59268" x2="73441" y2="76659"/>
                        <a14:foregroundMark x1="73441" y1="76659" x2="40416" y2="61785"/>
                        <a14:foregroundMark x1="40416" y1="61785" x2="28868" y2="38444"/>
                        <a14:foregroundMark x1="28868" y1="38444" x2="38799" y2="17391"/>
                        <a14:foregroundMark x1="38799" y1="17391" x2="61432" y2="24714"/>
                        <a14:foregroundMark x1="61432" y1="24714" x2="69284" y2="42334"/>
                        <a14:foregroundMark x1="88222" y1="31579" x2="87298" y2="30435"/>
                        <a14:foregroundMark x1="87298" y1="28604" x2="87298" y2="28604"/>
                        <a14:foregroundMark x1="47344" y1="93822" x2="47344" y2="93822"/>
                        <a14:backgroundMark x1="21247" y1="5721" x2="16166" y2="14874"/>
                        <a14:backgroundMark x1="83834" y1="6865" x2="98152" y2="17620"/>
                        <a14:backgroundMark x1="97921" y1="66819" x2="72055" y2="99314"/>
                        <a14:backgroundMark x1="3464" y1="72998" x2="9238" y2="97254"/>
                      </a14:backgroundRemoval>
                    </a14:imgEffect>
                  </a14:imgLayer>
                </a14:imgProps>
              </a:ext>
            </a:extLst>
          </a:blip>
          <a:stretch>
            <a:fillRect/>
          </a:stretch>
        </p:blipFill>
        <p:spPr>
          <a:xfrm>
            <a:off x="2363389" y="4690467"/>
            <a:ext cx="526620" cy="531485"/>
          </a:xfrm>
          <a:prstGeom prst="rect">
            <a:avLst/>
          </a:prstGeom>
        </p:spPr>
      </p:pic>
      <p:pic>
        <p:nvPicPr>
          <p:cNvPr id="11" name="Picture 10">
            <a:extLst>
              <a:ext uri="{FF2B5EF4-FFF2-40B4-BE49-F238E27FC236}">
                <a16:creationId xmlns:a16="http://schemas.microsoft.com/office/drawing/2014/main" id="{8B6C8F65-4018-0490-A81B-8A660D3F6148}"/>
              </a:ext>
            </a:extLst>
          </p:cNvPr>
          <p:cNvPicPr>
            <a:picLocks noChangeAspect="1"/>
          </p:cNvPicPr>
          <p:nvPr/>
        </p:nvPicPr>
        <p:blipFill>
          <a:blip r:embed="rId3">
            <a:duotone>
              <a:prstClr val="black"/>
              <a:schemeClr val="accent2">
                <a:tint val="45000"/>
                <a:satMod val="400000"/>
              </a:schemeClr>
            </a:duotone>
            <a:extLst>
              <a:ext uri="{BEBA8EAE-BF5A-486C-A8C5-ECC9F3942E4B}">
                <a14:imgProps xmlns:a14="http://schemas.microsoft.com/office/drawing/2010/main">
                  <a14:imgLayer r:embed="rId4">
                    <a14:imgEffect>
                      <a14:backgroundRemoval t="9840" b="93822" l="7390" r="93533">
                        <a14:foregroundMark x1="33025" y1="22883" x2="50577" y2="56064"/>
                        <a14:foregroundMark x1="50577" y1="56064" x2="75289" y2="68421"/>
                        <a14:foregroundMark x1="75289" y1="68421" x2="84758" y2="44394"/>
                        <a14:foregroundMark x1="84758" y1="44394" x2="85450" y2="20824"/>
                        <a14:foregroundMark x1="85450" y1="20824" x2="70901" y2="10297"/>
                        <a14:foregroundMark x1="11085" y1="62700" x2="24942" y2="78261"/>
                        <a14:foregroundMark x1="24942" y1="78261" x2="50577" y2="78719"/>
                        <a14:foregroundMark x1="50577" y1="78719" x2="72748" y2="63616"/>
                        <a14:foregroundMark x1="72748" y1="63616" x2="76905" y2="50801"/>
                        <a14:foregroundMark x1="76905" y1="61098" x2="64203" y2="76888"/>
                        <a14:foregroundMark x1="64203" y1="76888" x2="44804" y2="86041"/>
                        <a14:foregroundMark x1="44804" y1="86041" x2="22171" y2="71854"/>
                        <a14:foregroundMark x1="22171" y1="71854" x2="22402" y2="65217"/>
                        <a14:foregroundMark x1="43187" y1="90847" x2="43187" y2="90847"/>
                        <a14:foregroundMark x1="39954" y1="91991" x2="39954" y2="91991"/>
                        <a14:foregroundMark x1="33025" y1="93135" x2="33025" y2="93135"/>
                        <a14:foregroundMark x1="19169" y1="61098" x2="33718" y2="77574"/>
                        <a14:foregroundMark x1="33718" y1="77574" x2="40647" y2="55835"/>
                        <a14:foregroundMark x1="40647" y1="55835" x2="66744" y2="54005"/>
                        <a14:foregroundMark x1="66744" y1="54005" x2="76674" y2="59954"/>
                        <a14:foregroundMark x1="76212" y1="36613" x2="44573" y2="41876"/>
                        <a14:foregroundMark x1="44573" y1="41876" x2="74365" y2="54462"/>
                        <a14:foregroundMark x1="74365" y1="54462" x2="83834" y2="32723"/>
                        <a14:foregroundMark x1="83834" y1="32723" x2="84988" y2="31350"/>
                        <a14:foregroundMark x1="93995" y1="40732" x2="93995" y2="40732"/>
                        <a14:foregroundMark x1="23788" y1="82380" x2="53580" y2="73227"/>
                        <a14:foregroundMark x1="53580" y1="73227" x2="53580" y2="73227"/>
                        <a14:foregroundMark x1="74596" y1="61785" x2="41109" y2="85812"/>
                        <a14:foregroundMark x1="41109" y1="85812" x2="30023" y2="86728"/>
                        <a14:foregroundMark x1="7621" y1="73227" x2="8776" y2="54920"/>
                        <a14:foregroundMark x1="11547" y1="55378" x2="18707" y2="74142"/>
                        <a14:foregroundMark x1="18707" y1="74142" x2="21940" y2="69794"/>
                        <a14:foregroundMark x1="35797" y1="48513" x2="55658" y2="32952"/>
                        <a14:foregroundMark x1="55658" y1="32952" x2="33949" y2="29062"/>
                        <a14:foregroundMark x1="33949" y1="29062" x2="53811" y2="12128"/>
                        <a14:foregroundMark x1="53811" y1="12128" x2="54734" y2="12128"/>
                        <a14:foregroundMark x1="74365" y1="27460" x2="85681" y2="44851"/>
                        <a14:foregroundMark x1="85681" y1="44851" x2="78291" y2="21510"/>
                        <a14:foregroundMark x1="78291" y1="21510" x2="49885" y2="35469"/>
                        <a14:foregroundMark x1="49885" y1="35469" x2="33949" y2="54462"/>
                        <a14:foregroundMark x1="33949" y1="54462" x2="48961" y2="70023"/>
                        <a14:foregroundMark x1="48961" y1="70023" x2="51270" y2="81236"/>
                        <a14:foregroundMark x1="62356" y1="18993" x2="33025" y2="49428"/>
                        <a14:foregroundMark x1="33025" y1="49428" x2="31640" y2="52403"/>
                        <a14:foregroundMark x1="29330" y1="43021" x2="39954" y2="31579"/>
                        <a14:foregroundMark x1="37413" y1="29291" x2="20323" y2="55378"/>
                        <a14:foregroundMark x1="20323" y1="55378" x2="20323" y2="56522"/>
                        <a14:foregroundMark x1="9238" y1="69565" x2="28637" y2="81922"/>
                        <a14:foregroundMark x1="28637" y1="81922" x2="51270" y2="72998"/>
                        <a14:foregroundMark x1="86143" y1="38215" x2="89376" y2="59268"/>
                        <a14:foregroundMark x1="89376" y1="59268" x2="73441" y2="76659"/>
                        <a14:foregroundMark x1="73441" y1="76659" x2="40416" y2="61785"/>
                        <a14:foregroundMark x1="40416" y1="61785" x2="28868" y2="38444"/>
                        <a14:foregroundMark x1="28868" y1="38444" x2="38799" y2="17391"/>
                        <a14:foregroundMark x1="38799" y1="17391" x2="61432" y2="24714"/>
                        <a14:foregroundMark x1="61432" y1="24714" x2="69284" y2="42334"/>
                        <a14:foregroundMark x1="88222" y1="31579" x2="87298" y2="30435"/>
                        <a14:foregroundMark x1="87298" y1="28604" x2="87298" y2="28604"/>
                        <a14:foregroundMark x1="47344" y1="93822" x2="47344" y2="93822"/>
                        <a14:backgroundMark x1="21247" y1="5721" x2="16166" y2="14874"/>
                        <a14:backgroundMark x1="83834" y1="6865" x2="98152" y2="17620"/>
                        <a14:backgroundMark x1="97921" y1="66819" x2="72055" y2="99314"/>
                        <a14:backgroundMark x1="3464" y1="72998" x2="9238" y2="97254"/>
                      </a14:backgroundRemoval>
                    </a14:imgEffect>
                  </a14:imgLayer>
                </a14:imgProps>
              </a:ext>
            </a:extLst>
          </a:blip>
          <a:stretch>
            <a:fillRect/>
          </a:stretch>
        </p:blipFill>
        <p:spPr>
          <a:xfrm>
            <a:off x="3365569" y="4704941"/>
            <a:ext cx="526620" cy="531485"/>
          </a:xfrm>
          <a:prstGeom prst="rect">
            <a:avLst/>
          </a:prstGeom>
        </p:spPr>
      </p:pic>
      <p:cxnSp>
        <p:nvCxnSpPr>
          <p:cNvPr id="42" name="Straight Connector 41">
            <a:extLst>
              <a:ext uri="{FF2B5EF4-FFF2-40B4-BE49-F238E27FC236}">
                <a16:creationId xmlns:a16="http://schemas.microsoft.com/office/drawing/2014/main" id="{8B6D585B-A4C9-A9A5-1350-9CD586374FC6}"/>
              </a:ext>
            </a:extLst>
          </p:cNvPr>
          <p:cNvCxnSpPr/>
          <p:nvPr/>
        </p:nvCxnSpPr>
        <p:spPr>
          <a:xfrm flipV="1">
            <a:off x="6668877" y="459475"/>
            <a:ext cx="0" cy="59270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A6A2B5D4-80E8-36B4-2B2B-9A8E248CCF53}"/>
              </a:ext>
            </a:extLst>
          </p:cNvPr>
          <p:cNvSpPr/>
          <p:nvPr/>
        </p:nvSpPr>
        <p:spPr>
          <a:xfrm>
            <a:off x="8678085" y="4070732"/>
            <a:ext cx="1343894" cy="607904"/>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4"/>
                </a:solidFill>
                <a:latin typeface="Bebas Neue"/>
              </a:rPr>
              <a:t>BTC + Drivechain</a:t>
            </a:r>
          </a:p>
        </p:txBody>
      </p:sp>
      <p:cxnSp>
        <p:nvCxnSpPr>
          <p:cNvPr id="44" name="Straight Connector 43">
            <a:extLst>
              <a:ext uri="{FF2B5EF4-FFF2-40B4-BE49-F238E27FC236}">
                <a16:creationId xmlns:a16="http://schemas.microsoft.com/office/drawing/2014/main" id="{56D022E6-757A-A7E9-75F3-3A84256439D1}"/>
              </a:ext>
            </a:extLst>
          </p:cNvPr>
          <p:cNvCxnSpPr>
            <a:cxnSpLocks/>
            <a:endCxn id="43" idx="2"/>
          </p:cNvCxnSpPr>
          <p:nvPr/>
        </p:nvCxnSpPr>
        <p:spPr>
          <a:xfrm flipV="1">
            <a:off x="9300369" y="4678636"/>
            <a:ext cx="49663" cy="64054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45" name="Picture 44">
            <a:extLst>
              <a:ext uri="{FF2B5EF4-FFF2-40B4-BE49-F238E27FC236}">
                <a16:creationId xmlns:a16="http://schemas.microsoft.com/office/drawing/2014/main" id="{3F37C1CB-A953-6796-D3CD-A1225B00335A}"/>
              </a:ext>
            </a:extLst>
          </p:cNvPr>
          <p:cNvPicPr>
            <a:picLocks noChangeAspect="1"/>
          </p:cNvPicPr>
          <p:nvPr/>
        </p:nvPicPr>
        <p:blipFill>
          <a:blip r:embed="rId3">
            <a:duotone>
              <a:prstClr val="black"/>
              <a:schemeClr val="accent4">
                <a:tint val="45000"/>
                <a:satMod val="400000"/>
              </a:schemeClr>
            </a:duotone>
            <a:extLst>
              <a:ext uri="{BEBA8EAE-BF5A-486C-A8C5-ECC9F3942E4B}">
                <a14:imgProps xmlns:a14="http://schemas.microsoft.com/office/drawing/2010/main">
                  <a14:imgLayer r:embed="rId4">
                    <a14:imgEffect>
                      <a14:backgroundRemoval t="9840" b="93822" l="7390" r="93533">
                        <a14:foregroundMark x1="33025" y1="22883" x2="50577" y2="56064"/>
                        <a14:foregroundMark x1="50577" y1="56064" x2="75289" y2="68421"/>
                        <a14:foregroundMark x1="75289" y1="68421" x2="84758" y2="44394"/>
                        <a14:foregroundMark x1="84758" y1="44394" x2="85450" y2="20824"/>
                        <a14:foregroundMark x1="85450" y1="20824" x2="70901" y2="10297"/>
                        <a14:foregroundMark x1="11085" y1="62700" x2="24942" y2="78261"/>
                        <a14:foregroundMark x1="24942" y1="78261" x2="50577" y2="78719"/>
                        <a14:foregroundMark x1="50577" y1="78719" x2="72748" y2="63616"/>
                        <a14:foregroundMark x1="72748" y1="63616" x2="76905" y2="50801"/>
                        <a14:foregroundMark x1="76905" y1="61098" x2="64203" y2="76888"/>
                        <a14:foregroundMark x1="64203" y1="76888" x2="44804" y2="86041"/>
                        <a14:foregroundMark x1="44804" y1="86041" x2="22171" y2="71854"/>
                        <a14:foregroundMark x1="22171" y1="71854" x2="22402" y2="65217"/>
                        <a14:foregroundMark x1="43187" y1="90847" x2="43187" y2="90847"/>
                        <a14:foregroundMark x1="39954" y1="91991" x2="39954" y2="91991"/>
                        <a14:foregroundMark x1="33025" y1="93135" x2="33025" y2="93135"/>
                        <a14:foregroundMark x1="19169" y1="61098" x2="33718" y2="77574"/>
                        <a14:foregroundMark x1="33718" y1="77574" x2="40647" y2="55835"/>
                        <a14:foregroundMark x1="40647" y1="55835" x2="66744" y2="54005"/>
                        <a14:foregroundMark x1="66744" y1="54005" x2="76674" y2="59954"/>
                        <a14:foregroundMark x1="76212" y1="36613" x2="44573" y2="41876"/>
                        <a14:foregroundMark x1="44573" y1="41876" x2="74365" y2="54462"/>
                        <a14:foregroundMark x1="74365" y1="54462" x2="83834" y2="32723"/>
                        <a14:foregroundMark x1="83834" y1="32723" x2="84988" y2="31350"/>
                        <a14:foregroundMark x1="93995" y1="40732" x2="93995" y2="40732"/>
                        <a14:foregroundMark x1="23788" y1="82380" x2="53580" y2="73227"/>
                        <a14:foregroundMark x1="53580" y1="73227" x2="53580" y2="73227"/>
                        <a14:foregroundMark x1="74596" y1="61785" x2="41109" y2="85812"/>
                        <a14:foregroundMark x1="41109" y1="85812" x2="30023" y2="86728"/>
                        <a14:foregroundMark x1="7621" y1="73227" x2="8776" y2="54920"/>
                        <a14:foregroundMark x1="11547" y1="55378" x2="18707" y2="74142"/>
                        <a14:foregroundMark x1="18707" y1="74142" x2="21940" y2="69794"/>
                        <a14:foregroundMark x1="35797" y1="48513" x2="55658" y2="32952"/>
                        <a14:foregroundMark x1="55658" y1="32952" x2="33949" y2="29062"/>
                        <a14:foregroundMark x1="33949" y1="29062" x2="53811" y2="12128"/>
                        <a14:foregroundMark x1="53811" y1="12128" x2="54734" y2="12128"/>
                        <a14:foregroundMark x1="74365" y1="27460" x2="85681" y2="44851"/>
                        <a14:foregroundMark x1="85681" y1="44851" x2="78291" y2="21510"/>
                        <a14:foregroundMark x1="78291" y1="21510" x2="49885" y2="35469"/>
                        <a14:foregroundMark x1="49885" y1="35469" x2="33949" y2="54462"/>
                        <a14:foregroundMark x1="33949" y1="54462" x2="48961" y2="70023"/>
                        <a14:foregroundMark x1="48961" y1="70023" x2="51270" y2="81236"/>
                        <a14:foregroundMark x1="62356" y1="18993" x2="33025" y2="49428"/>
                        <a14:foregroundMark x1="33025" y1="49428" x2="31640" y2="52403"/>
                        <a14:foregroundMark x1="29330" y1="43021" x2="39954" y2="31579"/>
                        <a14:foregroundMark x1="37413" y1="29291" x2="20323" y2="55378"/>
                        <a14:foregroundMark x1="20323" y1="55378" x2="20323" y2="56522"/>
                        <a14:foregroundMark x1="9238" y1="69565" x2="28637" y2="81922"/>
                        <a14:foregroundMark x1="28637" y1="81922" x2="51270" y2="72998"/>
                        <a14:foregroundMark x1="86143" y1="38215" x2="89376" y2="59268"/>
                        <a14:foregroundMark x1="89376" y1="59268" x2="73441" y2="76659"/>
                        <a14:foregroundMark x1="73441" y1="76659" x2="40416" y2="61785"/>
                        <a14:foregroundMark x1="40416" y1="61785" x2="28868" y2="38444"/>
                        <a14:foregroundMark x1="28868" y1="38444" x2="38799" y2="17391"/>
                        <a14:foregroundMark x1="38799" y1="17391" x2="61432" y2="24714"/>
                        <a14:foregroundMark x1="61432" y1="24714" x2="69284" y2="42334"/>
                        <a14:foregroundMark x1="88222" y1="31579" x2="87298" y2="30435"/>
                        <a14:foregroundMark x1="87298" y1="28604" x2="87298" y2="28604"/>
                        <a14:foregroundMark x1="47344" y1="93822" x2="47344" y2="93822"/>
                        <a14:backgroundMark x1="21247" y1="5721" x2="16166" y2="14874"/>
                        <a14:backgroundMark x1="83834" y1="6865" x2="98152" y2="17620"/>
                        <a14:backgroundMark x1="97921" y1="66819" x2="72055" y2="99314"/>
                        <a14:backgroundMark x1="3464" y1="72998" x2="9238" y2="97254"/>
                      </a14:backgroundRemoval>
                    </a14:imgEffect>
                  </a14:imgLayer>
                </a14:imgProps>
              </a:ext>
            </a:extLst>
          </a:blip>
          <a:stretch>
            <a:fillRect/>
          </a:stretch>
        </p:blipFill>
        <p:spPr>
          <a:xfrm>
            <a:off x="11061516" y="4892312"/>
            <a:ext cx="526620" cy="531485"/>
          </a:xfrm>
          <a:prstGeom prst="rect">
            <a:avLst/>
          </a:prstGeom>
        </p:spPr>
      </p:pic>
      <p:sp>
        <p:nvSpPr>
          <p:cNvPr id="46" name="Arrow: Right 45">
            <a:extLst>
              <a:ext uri="{FF2B5EF4-FFF2-40B4-BE49-F238E27FC236}">
                <a16:creationId xmlns:a16="http://schemas.microsoft.com/office/drawing/2014/main" id="{FCAB6932-0D8E-106C-2242-1EBDEA0BA644}"/>
              </a:ext>
            </a:extLst>
          </p:cNvPr>
          <p:cNvSpPr/>
          <p:nvPr/>
        </p:nvSpPr>
        <p:spPr>
          <a:xfrm>
            <a:off x="6172101" y="4728987"/>
            <a:ext cx="1266936" cy="1013552"/>
          </a:xfrm>
          <a:prstGeom prst="rightArrow">
            <a:avLst/>
          </a:prstGeom>
          <a:solidFill>
            <a:schemeClr val="tx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itle 1">
            <a:extLst>
              <a:ext uri="{FF2B5EF4-FFF2-40B4-BE49-F238E27FC236}">
                <a16:creationId xmlns:a16="http://schemas.microsoft.com/office/drawing/2014/main" id="{9D6CFBDF-DED3-1E76-AF25-F707866172EE}"/>
              </a:ext>
            </a:extLst>
          </p:cNvPr>
          <p:cNvSpPr txBox="1">
            <a:spLocks/>
          </p:cNvSpPr>
          <p:nvPr/>
        </p:nvSpPr>
        <p:spPr>
          <a:xfrm>
            <a:off x="4891699" y="5840085"/>
            <a:ext cx="1899122" cy="69710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latin typeface="Bebas Neue"/>
              </a:rPr>
              <a:t>Today </a:t>
            </a:r>
            <a:r>
              <a:rPr lang="en-US" sz="2800" dirty="0">
                <a:latin typeface="Bebas Neue"/>
                <a:sym typeface="Wingdings" panose="05000000000000000000" pitchFamily="2" charset="2"/>
              </a:rPr>
              <a:t></a:t>
            </a:r>
            <a:endParaRPr lang="en-US" sz="2800" dirty="0">
              <a:latin typeface="Bebas Neue"/>
            </a:endParaRPr>
          </a:p>
        </p:txBody>
      </p:sp>
      <p:sp>
        <p:nvSpPr>
          <p:cNvPr id="48" name="Title 1">
            <a:extLst>
              <a:ext uri="{FF2B5EF4-FFF2-40B4-BE49-F238E27FC236}">
                <a16:creationId xmlns:a16="http://schemas.microsoft.com/office/drawing/2014/main" id="{51A8D499-6DC9-B281-0674-BA27415C1CFF}"/>
              </a:ext>
            </a:extLst>
          </p:cNvPr>
          <p:cNvSpPr txBox="1">
            <a:spLocks/>
          </p:cNvSpPr>
          <p:nvPr/>
        </p:nvSpPr>
        <p:spPr>
          <a:xfrm>
            <a:off x="6977185" y="5840085"/>
            <a:ext cx="2093753" cy="69710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latin typeface="Bebas Neue"/>
              </a:rPr>
              <a:t>Tomorrow </a:t>
            </a:r>
            <a:r>
              <a:rPr lang="en-US" sz="2800" dirty="0">
                <a:latin typeface="Bebas Neue"/>
                <a:sym typeface="Wingdings" panose="05000000000000000000" pitchFamily="2" charset="2"/>
              </a:rPr>
              <a:t></a:t>
            </a:r>
            <a:endParaRPr lang="en-US" sz="2800" dirty="0">
              <a:latin typeface="Bebas Neue"/>
            </a:endParaRPr>
          </a:p>
        </p:txBody>
      </p:sp>
      <p:sp>
        <p:nvSpPr>
          <p:cNvPr id="49" name="Rectangle 48">
            <a:extLst>
              <a:ext uri="{FF2B5EF4-FFF2-40B4-BE49-F238E27FC236}">
                <a16:creationId xmlns:a16="http://schemas.microsoft.com/office/drawing/2014/main" id="{638C9E31-9F9A-5C26-EFA3-917DB697C157}"/>
              </a:ext>
            </a:extLst>
          </p:cNvPr>
          <p:cNvSpPr/>
          <p:nvPr/>
        </p:nvSpPr>
        <p:spPr>
          <a:xfrm>
            <a:off x="6976580" y="2790615"/>
            <a:ext cx="672029" cy="499298"/>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B0F0"/>
                </a:solidFill>
                <a:latin typeface="Bebas Neue"/>
              </a:rPr>
              <a:t>ETH</a:t>
            </a:r>
          </a:p>
        </p:txBody>
      </p:sp>
      <p:sp>
        <p:nvSpPr>
          <p:cNvPr id="50" name="Rectangle 49">
            <a:extLst>
              <a:ext uri="{FF2B5EF4-FFF2-40B4-BE49-F238E27FC236}">
                <a16:creationId xmlns:a16="http://schemas.microsoft.com/office/drawing/2014/main" id="{AF836076-8D2A-503D-6698-48289FB43D14}"/>
              </a:ext>
            </a:extLst>
          </p:cNvPr>
          <p:cNvSpPr/>
          <p:nvPr/>
        </p:nvSpPr>
        <p:spPr>
          <a:xfrm>
            <a:off x="7740317" y="2351803"/>
            <a:ext cx="817085" cy="499298"/>
          </a:xfrm>
          <a:prstGeom prst="rect">
            <a:avLst/>
          </a:prstGeom>
          <a:noFill/>
          <a:ln>
            <a:solidFill>
              <a:schemeClr val="tx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85000"/>
                  </a:schemeClr>
                </a:solidFill>
                <a:latin typeface="Bebas Neue"/>
              </a:rPr>
              <a:t>zCash</a:t>
            </a:r>
          </a:p>
        </p:txBody>
      </p:sp>
      <p:sp>
        <p:nvSpPr>
          <p:cNvPr id="51" name="Rectangle 50">
            <a:extLst>
              <a:ext uri="{FF2B5EF4-FFF2-40B4-BE49-F238E27FC236}">
                <a16:creationId xmlns:a16="http://schemas.microsoft.com/office/drawing/2014/main" id="{6C567541-AA41-E0DA-FFA2-572D16030309}"/>
              </a:ext>
            </a:extLst>
          </p:cNvPr>
          <p:cNvSpPr/>
          <p:nvPr/>
        </p:nvSpPr>
        <p:spPr>
          <a:xfrm>
            <a:off x="8730967" y="2360565"/>
            <a:ext cx="951125" cy="499298"/>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7030A0"/>
                </a:solidFill>
                <a:latin typeface="Bebas Neue"/>
              </a:rPr>
              <a:t>FileCoin</a:t>
            </a:r>
          </a:p>
        </p:txBody>
      </p:sp>
      <p:sp>
        <p:nvSpPr>
          <p:cNvPr id="52" name="Rectangle 51">
            <a:extLst>
              <a:ext uri="{FF2B5EF4-FFF2-40B4-BE49-F238E27FC236}">
                <a16:creationId xmlns:a16="http://schemas.microsoft.com/office/drawing/2014/main" id="{61A4186C-D921-11E7-B050-D31B7CD35922}"/>
              </a:ext>
            </a:extLst>
          </p:cNvPr>
          <p:cNvSpPr/>
          <p:nvPr/>
        </p:nvSpPr>
        <p:spPr>
          <a:xfrm>
            <a:off x="9833819" y="2704322"/>
            <a:ext cx="719771" cy="499298"/>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B050"/>
                </a:solidFill>
                <a:latin typeface="Bebas Neue"/>
              </a:rPr>
              <a:t>VISA</a:t>
            </a:r>
          </a:p>
        </p:txBody>
      </p:sp>
      <p:cxnSp>
        <p:nvCxnSpPr>
          <p:cNvPr id="53" name="Straight Connector 52">
            <a:extLst>
              <a:ext uri="{FF2B5EF4-FFF2-40B4-BE49-F238E27FC236}">
                <a16:creationId xmlns:a16="http://schemas.microsoft.com/office/drawing/2014/main" id="{4FCAE158-358D-2F2B-B7F6-4AC39C3F5FF0}"/>
              </a:ext>
            </a:extLst>
          </p:cNvPr>
          <p:cNvCxnSpPr>
            <a:cxnSpLocks/>
            <a:stCxn id="43" idx="0"/>
            <a:endCxn id="49" idx="2"/>
          </p:cNvCxnSpPr>
          <p:nvPr/>
        </p:nvCxnSpPr>
        <p:spPr>
          <a:xfrm flipH="1" flipV="1">
            <a:off x="7312595" y="3289913"/>
            <a:ext cx="2037437" cy="7808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4BE5F02A-C217-72EF-F714-F6E8FB436B4A}"/>
              </a:ext>
            </a:extLst>
          </p:cNvPr>
          <p:cNvCxnSpPr>
            <a:cxnSpLocks/>
            <a:stCxn id="43" idx="0"/>
            <a:endCxn id="50" idx="2"/>
          </p:cNvCxnSpPr>
          <p:nvPr/>
        </p:nvCxnSpPr>
        <p:spPr>
          <a:xfrm flipH="1" flipV="1">
            <a:off x="8148860" y="2851101"/>
            <a:ext cx="1201172" cy="12196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45C51D87-0DDF-C9FA-A920-612CF982D7A0}"/>
              </a:ext>
            </a:extLst>
          </p:cNvPr>
          <p:cNvCxnSpPr>
            <a:cxnSpLocks/>
            <a:stCxn id="43" idx="0"/>
            <a:endCxn id="51" idx="2"/>
          </p:cNvCxnSpPr>
          <p:nvPr/>
        </p:nvCxnSpPr>
        <p:spPr>
          <a:xfrm flipH="1" flipV="1">
            <a:off x="9206530" y="2859863"/>
            <a:ext cx="143502" cy="121086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889093AD-976B-E734-1DF3-B2FC5C249A3E}"/>
              </a:ext>
            </a:extLst>
          </p:cNvPr>
          <p:cNvCxnSpPr>
            <a:cxnSpLocks/>
            <a:stCxn id="43" idx="0"/>
            <a:endCxn id="52" idx="2"/>
          </p:cNvCxnSpPr>
          <p:nvPr/>
        </p:nvCxnSpPr>
        <p:spPr>
          <a:xfrm flipV="1">
            <a:off x="9350032" y="3203620"/>
            <a:ext cx="843673" cy="8671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77" name="Picture 76">
            <a:extLst>
              <a:ext uri="{FF2B5EF4-FFF2-40B4-BE49-F238E27FC236}">
                <a16:creationId xmlns:a16="http://schemas.microsoft.com/office/drawing/2014/main" id="{E909F031-FFD2-D9F5-EB1A-26F4843F1A11}"/>
              </a:ext>
            </a:extLst>
          </p:cNvPr>
          <p:cNvPicPr>
            <a:picLocks noChangeAspect="1"/>
          </p:cNvPicPr>
          <p:nvPr/>
        </p:nvPicPr>
        <p:blipFill rotWithShape="1">
          <a:blip r:embed="rId5">
            <a:duotone>
              <a:prstClr val="black"/>
              <a:srgbClr val="00B050">
                <a:tint val="45000"/>
                <a:satMod val="400000"/>
              </a:srgbClr>
            </a:duotone>
            <a:extLst>
              <a:ext uri="{28A0092B-C50C-407E-A947-70E740481C1C}">
                <a14:useLocalDpi xmlns:a14="http://schemas.microsoft.com/office/drawing/2010/main" val="0"/>
              </a:ext>
            </a:extLst>
          </a:blip>
          <a:srcRect t="25500" b="24105"/>
          <a:stretch/>
        </p:blipFill>
        <p:spPr>
          <a:xfrm>
            <a:off x="4171617" y="4835148"/>
            <a:ext cx="668807" cy="337043"/>
          </a:xfrm>
          <a:prstGeom prst="rect">
            <a:avLst/>
          </a:prstGeom>
        </p:spPr>
      </p:pic>
      <p:pic>
        <p:nvPicPr>
          <p:cNvPr id="81" name="Picture 80">
            <a:extLst>
              <a:ext uri="{FF2B5EF4-FFF2-40B4-BE49-F238E27FC236}">
                <a16:creationId xmlns:a16="http://schemas.microsoft.com/office/drawing/2014/main" id="{59A9E57E-3B99-B69C-610F-3492F0BC89E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44161" y="4611811"/>
            <a:ext cx="668806" cy="668806"/>
          </a:xfrm>
          <a:prstGeom prst="rect">
            <a:avLst/>
          </a:prstGeom>
        </p:spPr>
      </p:pic>
      <p:sp>
        <p:nvSpPr>
          <p:cNvPr id="1025" name="Rectangle 1024">
            <a:extLst>
              <a:ext uri="{FF2B5EF4-FFF2-40B4-BE49-F238E27FC236}">
                <a16:creationId xmlns:a16="http://schemas.microsoft.com/office/drawing/2014/main" id="{5D862A2A-4B0D-DC44-9872-E1F67FB3D6E9}"/>
              </a:ext>
            </a:extLst>
          </p:cNvPr>
          <p:cNvSpPr/>
          <p:nvPr/>
        </p:nvSpPr>
        <p:spPr>
          <a:xfrm>
            <a:off x="10692407" y="2961618"/>
            <a:ext cx="1357093" cy="49929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C00000"/>
                </a:solidFill>
                <a:latin typeface="Bebas Neue"/>
              </a:rPr>
              <a:t>WeChat Pay</a:t>
            </a:r>
          </a:p>
        </p:txBody>
      </p:sp>
      <p:cxnSp>
        <p:nvCxnSpPr>
          <p:cNvPr id="1027" name="Straight Connector 1026">
            <a:extLst>
              <a:ext uri="{FF2B5EF4-FFF2-40B4-BE49-F238E27FC236}">
                <a16:creationId xmlns:a16="http://schemas.microsoft.com/office/drawing/2014/main" id="{186DCC62-80FD-62B1-C4C4-356D60605E1A}"/>
              </a:ext>
            </a:extLst>
          </p:cNvPr>
          <p:cNvCxnSpPr>
            <a:cxnSpLocks/>
            <a:stCxn id="43" idx="0"/>
            <a:endCxn id="1025" idx="2"/>
          </p:cNvCxnSpPr>
          <p:nvPr/>
        </p:nvCxnSpPr>
        <p:spPr>
          <a:xfrm flipV="1">
            <a:off x="9350032" y="3460916"/>
            <a:ext cx="2020922" cy="6098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53" name="Rectangle 1052">
            <a:extLst>
              <a:ext uri="{FF2B5EF4-FFF2-40B4-BE49-F238E27FC236}">
                <a16:creationId xmlns:a16="http://schemas.microsoft.com/office/drawing/2014/main" id="{C02B89FA-B6A7-D2F6-35D4-0A10F4943348}"/>
              </a:ext>
            </a:extLst>
          </p:cNvPr>
          <p:cNvSpPr/>
          <p:nvPr/>
        </p:nvSpPr>
        <p:spPr>
          <a:xfrm>
            <a:off x="10254052" y="5971339"/>
            <a:ext cx="714130" cy="37811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54" name="Picture 1053">
            <a:extLst>
              <a:ext uri="{FF2B5EF4-FFF2-40B4-BE49-F238E27FC236}">
                <a16:creationId xmlns:a16="http://schemas.microsoft.com/office/drawing/2014/main" id="{6FA6F398-6E97-C44E-B134-9AB9F499FE24}"/>
              </a:ext>
            </a:extLst>
          </p:cNvPr>
          <p:cNvPicPr>
            <a:picLocks noChangeAspect="1"/>
          </p:cNvPicPr>
          <p:nvPr/>
        </p:nvPicPr>
        <p:blipFill>
          <a:blip r:embed="rId3">
            <a:duotone>
              <a:prstClr val="black"/>
              <a:srgbClr val="0070C0">
                <a:tint val="45000"/>
                <a:satMod val="400000"/>
              </a:srgbClr>
            </a:duotone>
            <a:extLst>
              <a:ext uri="{BEBA8EAE-BF5A-486C-A8C5-ECC9F3942E4B}">
                <a14:imgProps xmlns:a14="http://schemas.microsoft.com/office/drawing/2010/main">
                  <a14:imgLayer r:embed="rId4">
                    <a14:imgEffect>
                      <a14:backgroundRemoval t="9840" b="93822" l="7390" r="93533">
                        <a14:foregroundMark x1="33025" y1="22883" x2="50577" y2="56064"/>
                        <a14:foregroundMark x1="50577" y1="56064" x2="75289" y2="68421"/>
                        <a14:foregroundMark x1="75289" y1="68421" x2="84758" y2="44394"/>
                        <a14:foregroundMark x1="84758" y1="44394" x2="85450" y2="20824"/>
                        <a14:foregroundMark x1="85450" y1="20824" x2="70901" y2="10297"/>
                        <a14:foregroundMark x1="11085" y1="62700" x2="24942" y2="78261"/>
                        <a14:foregroundMark x1="24942" y1="78261" x2="50577" y2="78719"/>
                        <a14:foregroundMark x1="50577" y1="78719" x2="72748" y2="63616"/>
                        <a14:foregroundMark x1="72748" y1="63616" x2="76905" y2="50801"/>
                        <a14:foregroundMark x1="76905" y1="61098" x2="64203" y2="76888"/>
                        <a14:foregroundMark x1="64203" y1="76888" x2="44804" y2="86041"/>
                        <a14:foregroundMark x1="44804" y1="86041" x2="22171" y2="71854"/>
                        <a14:foregroundMark x1="22171" y1="71854" x2="22402" y2="65217"/>
                        <a14:foregroundMark x1="43187" y1="90847" x2="43187" y2="90847"/>
                        <a14:foregroundMark x1="39954" y1="91991" x2="39954" y2="91991"/>
                        <a14:foregroundMark x1="33025" y1="93135" x2="33025" y2="93135"/>
                        <a14:foregroundMark x1="19169" y1="61098" x2="33718" y2="77574"/>
                        <a14:foregroundMark x1="33718" y1="77574" x2="40647" y2="55835"/>
                        <a14:foregroundMark x1="40647" y1="55835" x2="66744" y2="54005"/>
                        <a14:foregroundMark x1="66744" y1="54005" x2="76674" y2="59954"/>
                        <a14:foregroundMark x1="76212" y1="36613" x2="44573" y2="41876"/>
                        <a14:foregroundMark x1="44573" y1="41876" x2="74365" y2="54462"/>
                        <a14:foregroundMark x1="74365" y1="54462" x2="83834" y2="32723"/>
                        <a14:foregroundMark x1="83834" y1="32723" x2="84988" y2="31350"/>
                        <a14:foregroundMark x1="93995" y1="40732" x2="93995" y2="40732"/>
                        <a14:foregroundMark x1="23788" y1="82380" x2="53580" y2="73227"/>
                        <a14:foregroundMark x1="53580" y1="73227" x2="53580" y2="73227"/>
                        <a14:foregroundMark x1="74596" y1="61785" x2="41109" y2="85812"/>
                        <a14:foregroundMark x1="41109" y1="85812" x2="30023" y2="86728"/>
                        <a14:foregroundMark x1="7621" y1="73227" x2="8776" y2="54920"/>
                        <a14:foregroundMark x1="11547" y1="55378" x2="18707" y2="74142"/>
                        <a14:foregroundMark x1="18707" y1="74142" x2="21940" y2="69794"/>
                        <a14:foregroundMark x1="35797" y1="48513" x2="55658" y2="32952"/>
                        <a14:foregroundMark x1="55658" y1="32952" x2="33949" y2="29062"/>
                        <a14:foregroundMark x1="33949" y1="29062" x2="53811" y2="12128"/>
                        <a14:foregroundMark x1="53811" y1="12128" x2="54734" y2="12128"/>
                        <a14:foregroundMark x1="74365" y1="27460" x2="85681" y2="44851"/>
                        <a14:foregroundMark x1="85681" y1="44851" x2="78291" y2="21510"/>
                        <a14:foregroundMark x1="78291" y1="21510" x2="49885" y2="35469"/>
                        <a14:foregroundMark x1="49885" y1="35469" x2="33949" y2="54462"/>
                        <a14:foregroundMark x1="33949" y1="54462" x2="48961" y2="70023"/>
                        <a14:foregroundMark x1="48961" y1="70023" x2="51270" y2="81236"/>
                        <a14:foregroundMark x1="62356" y1="18993" x2="33025" y2="49428"/>
                        <a14:foregroundMark x1="33025" y1="49428" x2="31640" y2="52403"/>
                        <a14:foregroundMark x1="29330" y1="43021" x2="39954" y2="31579"/>
                        <a14:foregroundMark x1="37413" y1="29291" x2="20323" y2="55378"/>
                        <a14:foregroundMark x1="20323" y1="55378" x2="20323" y2="56522"/>
                        <a14:foregroundMark x1="9238" y1="69565" x2="28637" y2="81922"/>
                        <a14:foregroundMark x1="28637" y1="81922" x2="51270" y2="72998"/>
                        <a14:foregroundMark x1="86143" y1="38215" x2="89376" y2="59268"/>
                        <a14:foregroundMark x1="89376" y1="59268" x2="73441" y2="76659"/>
                        <a14:foregroundMark x1="73441" y1="76659" x2="40416" y2="61785"/>
                        <a14:foregroundMark x1="40416" y1="61785" x2="28868" y2="38444"/>
                        <a14:foregroundMark x1="28868" y1="38444" x2="38799" y2="17391"/>
                        <a14:foregroundMark x1="38799" y1="17391" x2="61432" y2="24714"/>
                        <a14:foregroundMark x1="61432" y1="24714" x2="69284" y2="42334"/>
                        <a14:foregroundMark x1="88222" y1="31579" x2="87298" y2="30435"/>
                        <a14:foregroundMark x1="87298" y1="28604" x2="87298" y2="28604"/>
                        <a14:foregroundMark x1="47344" y1="93822" x2="47344" y2="93822"/>
                        <a14:backgroundMark x1="21247" y1="5721" x2="16166" y2="14874"/>
                        <a14:backgroundMark x1="83834" y1="6865" x2="98152" y2="17620"/>
                        <a14:backgroundMark x1="97921" y1="66819" x2="72055" y2="99314"/>
                        <a14:backgroundMark x1="3464" y1="72998" x2="9238" y2="97254"/>
                      </a14:backgroundRemoval>
                    </a14:imgEffect>
                  </a14:imgLayer>
                </a14:imgProps>
              </a:ext>
            </a:extLst>
          </a:blip>
          <a:stretch>
            <a:fillRect/>
          </a:stretch>
        </p:blipFill>
        <p:spPr>
          <a:xfrm>
            <a:off x="11448798" y="5274186"/>
            <a:ext cx="526620" cy="531485"/>
          </a:xfrm>
          <a:prstGeom prst="rect">
            <a:avLst/>
          </a:prstGeom>
        </p:spPr>
      </p:pic>
      <p:pic>
        <p:nvPicPr>
          <p:cNvPr id="1056" name="Picture 1055">
            <a:extLst>
              <a:ext uri="{FF2B5EF4-FFF2-40B4-BE49-F238E27FC236}">
                <a16:creationId xmlns:a16="http://schemas.microsoft.com/office/drawing/2014/main" id="{B21EF0B6-5886-F303-4B41-865C1BFC447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840" b="93822" l="7390" r="93533">
                        <a14:foregroundMark x1="33025" y1="22883" x2="50577" y2="56064"/>
                        <a14:foregroundMark x1="50577" y1="56064" x2="75289" y2="68421"/>
                        <a14:foregroundMark x1="75289" y1="68421" x2="84758" y2="44394"/>
                        <a14:foregroundMark x1="84758" y1="44394" x2="85450" y2="20824"/>
                        <a14:foregroundMark x1="85450" y1="20824" x2="70901" y2="10297"/>
                        <a14:foregroundMark x1="11085" y1="62700" x2="24942" y2="78261"/>
                        <a14:foregroundMark x1="24942" y1="78261" x2="50577" y2="78719"/>
                        <a14:foregroundMark x1="50577" y1="78719" x2="72748" y2="63616"/>
                        <a14:foregroundMark x1="72748" y1="63616" x2="76905" y2="50801"/>
                        <a14:foregroundMark x1="76905" y1="61098" x2="64203" y2="76888"/>
                        <a14:foregroundMark x1="64203" y1="76888" x2="44804" y2="86041"/>
                        <a14:foregroundMark x1="44804" y1="86041" x2="22171" y2="71854"/>
                        <a14:foregroundMark x1="22171" y1="71854" x2="22402" y2="65217"/>
                        <a14:foregroundMark x1="43187" y1="90847" x2="43187" y2="90847"/>
                        <a14:foregroundMark x1="39954" y1="91991" x2="39954" y2="91991"/>
                        <a14:foregroundMark x1="33025" y1="93135" x2="33025" y2="93135"/>
                        <a14:foregroundMark x1="19169" y1="61098" x2="33718" y2="77574"/>
                        <a14:foregroundMark x1="33718" y1="77574" x2="40647" y2="55835"/>
                        <a14:foregroundMark x1="40647" y1="55835" x2="66744" y2="54005"/>
                        <a14:foregroundMark x1="66744" y1="54005" x2="76674" y2="59954"/>
                        <a14:foregroundMark x1="76212" y1="36613" x2="44573" y2="41876"/>
                        <a14:foregroundMark x1="44573" y1="41876" x2="74365" y2="54462"/>
                        <a14:foregroundMark x1="74365" y1="54462" x2="83834" y2="32723"/>
                        <a14:foregroundMark x1="83834" y1="32723" x2="84988" y2="31350"/>
                        <a14:foregroundMark x1="93995" y1="40732" x2="93995" y2="40732"/>
                        <a14:foregroundMark x1="23788" y1="82380" x2="53580" y2="73227"/>
                        <a14:foregroundMark x1="53580" y1="73227" x2="53580" y2="73227"/>
                        <a14:foregroundMark x1="74596" y1="61785" x2="41109" y2="85812"/>
                        <a14:foregroundMark x1="41109" y1="85812" x2="30023" y2="86728"/>
                        <a14:foregroundMark x1="7621" y1="73227" x2="8776" y2="54920"/>
                        <a14:foregroundMark x1="11547" y1="55378" x2="18707" y2="74142"/>
                        <a14:foregroundMark x1="18707" y1="74142" x2="21940" y2="69794"/>
                        <a14:foregroundMark x1="35797" y1="48513" x2="55658" y2="32952"/>
                        <a14:foregroundMark x1="55658" y1="32952" x2="33949" y2="29062"/>
                        <a14:foregroundMark x1="33949" y1="29062" x2="53811" y2="12128"/>
                        <a14:foregroundMark x1="53811" y1="12128" x2="54734" y2="12128"/>
                        <a14:foregroundMark x1="74365" y1="27460" x2="85681" y2="44851"/>
                        <a14:foregroundMark x1="85681" y1="44851" x2="78291" y2="21510"/>
                        <a14:foregroundMark x1="78291" y1="21510" x2="49885" y2="35469"/>
                        <a14:foregroundMark x1="49885" y1="35469" x2="33949" y2="54462"/>
                        <a14:foregroundMark x1="33949" y1="54462" x2="48961" y2="70023"/>
                        <a14:foregroundMark x1="48961" y1="70023" x2="51270" y2="81236"/>
                        <a14:foregroundMark x1="62356" y1="18993" x2="33025" y2="49428"/>
                        <a14:foregroundMark x1="33025" y1="49428" x2="31640" y2="52403"/>
                        <a14:foregroundMark x1="29330" y1="43021" x2="39954" y2="31579"/>
                        <a14:foregroundMark x1="37413" y1="29291" x2="20323" y2="55378"/>
                        <a14:foregroundMark x1="20323" y1="55378" x2="20323" y2="56522"/>
                        <a14:foregroundMark x1="9238" y1="69565" x2="28637" y2="81922"/>
                        <a14:foregroundMark x1="28637" y1="81922" x2="51270" y2="72998"/>
                        <a14:foregroundMark x1="86143" y1="38215" x2="89376" y2="59268"/>
                        <a14:foregroundMark x1="89376" y1="59268" x2="73441" y2="76659"/>
                        <a14:foregroundMark x1="73441" y1="76659" x2="40416" y2="61785"/>
                        <a14:foregroundMark x1="40416" y1="61785" x2="28868" y2="38444"/>
                        <a14:foregroundMark x1="28868" y1="38444" x2="38799" y2="17391"/>
                        <a14:foregroundMark x1="38799" y1="17391" x2="61432" y2="24714"/>
                        <a14:foregroundMark x1="61432" y1="24714" x2="69284" y2="42334"/>
                        <a14:foregroundMark x1="88222" y1="31579" x2="87298" y2="30435"/>
                        <a14:foregroundMark x1="87298" y1="28604" x2="87298" y2="28604"/>
                        <a14:foregroundMark x1="47344" y1="93822" x2="47344" y2="93822"/>
                        <a14:backgroundMark x1="21247" y1="5721" x2="16166" y2="14874"/>
                        <a14:backgroundMark x1="83834" y1="6865" x2="98152" y2="17620"/>
                        <a14:backgroundMark x1="97921" y1="66819" x2="72055" y2="99314"/>
                        <a14:backgroundMark x1="3464" y1="72998" x2="9238" y2="97254"/>
                      </a14:backgroundRemoval>
                    </a14:imgEffect>
                  </a14:imgLayer>
                </a14:imgProps>
              </a:ext>
            </a:extLst>
          </a:blip>
          <a:stretch>
            <a:fillRect/>
          </a:stretch>
        </p:blipFill>
        <p:spPr>
          <a:xfrm>
            <a:off x="11101842" y="5842679"/>
            <a:ext cx="526620" cy="531485"/>
          </a:xfrm>
          <a:prstGeom prst="rect">
            <a:avLst/>
          </a:prstGeom>
        </p:spPr>
      </p:pic>
      <p:pic>
        <p:nvPicPr>
          <p:cNvPr id="1057" name="Picture 1056">
            <a:extLst>
              <a:ext uri="{FF2B5EF4-FFF2-40B4-BE49-F238E27FC236}">
                <a16:creationId xmlns:a16="http://schemas.microsoft.com/office/drawing/2014/main" id="{C809F659-4067-5C6A-8651-7199248A11F0}"/>
              </a:ext>
            </a:extLst>
          </p:cNvPr>
          <p:cNvPicPr>
            <a:picLocks noChangeAspect="1"/>
          </p:cNvPicPr>
          <p:nvPr/>
        </p:nvPicPr>
        <p:blipFill rotWithShape="1">
          <a:blip r:embed="rId5">
            <a:duotone>
              <a:prstClr val="black"/>
              <a:srgbClr val="00B050">
                <a:tint val="45000"/>
                <a:satMod val="400000"/>
              </a:srgbClr>
            </a:duotone>
            <a:extLst>
              <a:ext uri="{28A0092B-C50C-407E-A947-70E740481C1C}">
                <a14:useLocalDpi xmlns:a14="http://schemas.microsoft.com/office/drawing/2010/main" val="0"/>
              </a:ext>
            </a:extLst>
          </a:blip>
          <a:srcRect t="25500" b="24105"/>
          <a:stretch/>
        </p:blipFill>
        <p:spPr>
          <a:xfrm>
            <a:off x="10678639" y="5468628"/>
            <a:ext cx="668807" cy="337043"/>
          </a:xfrm>
          <a:prstGeom prst="rect">
            <a:avLst/>
          </a:prstGeom>
        </p:spPr>
      </p:pic>
      <p:pic>
        <p:nvPicPr>
          <p:cNvPr id="1058" name="Picture 1057">
            <a:extLst>
              <a:ext uri="{FF2B5EF4-FFF2-40B4-BE49-F238E27FC236}">
                <a16:creationId xmlns:a16="http://schemas.microsoft.com/office/drawing/2014/main" id="{85F040EE-73AE-1319-E55F-68283EF108A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76086" y="5789165"/>
            <a:ext cx="668806" cy="668806"/>
          </a:xfrm>
          <a:prstGeom prst="rect">
            <a:avLst/>
          </a:prstGeom>
        </p:spPr>
      </p:pic>
      <p:sp>
        <p:nvSpPr>
          <p:cNvPr id="1059" name="&quot;Not Allowed&quot; Symbol 1058">
            <a:extLst>
              <a:ext uri="{FF2B5EF4-FFF2-40B4-BE49-F238E27FC236}">
                <a16:creationId xmlns:a16="http://schemas.microsoft.com/office/drawing/2014/main" id="{16D707DC-E8EE-3ADB-4F18-40C8E2F448C6}"/>
              </a:ext>
            </a:extLst>
          </p:cNvPr>
          <p:cNvSpPr/>
          <p:nvPr/>
        </p:nvSpPr>
        <p:spPr>
          <a:xfrm>
            <a:off x="10224007" y="4782356"/>
            <a:ext cx="1875383" cy="1902381"/>
          </a:xfrm>
          <a:prstGeom prst="noSmoking">
            <a:avLst>
              <a:gd name="adj" fmla="val 11499"/>
            </a:avLst>
          </a:prstGeom>
          <a:solidFill>
            <a:schemeClr val="accent1">
              <a:alpha val="80000"/>
            </a:schemeClr>
          </a:solidFill>
          <a:ln>
            <a:solidFill>
              <a:schemeClr val="accent1">
                <a:shade val="50000"/>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 name="Picture 2">
            <a:extLst>
              <a:ext uri="{FF2B5EF4-FFF2-40B4-BE49-F238E27FC236}">
                <a16:creationId xmlns:a16="http://schemas.microsoft.com/office/drawing/2014/main" id="{93E2C890-5384-45CA-7D4C-04A52E24EDC6}"/>
              </a:ext>
            </a:extLst>
          </p:cNvPr>
          <p:cNvPicPr>
            <a:picLocks noChangeAspect="1"/>
          </p:cNvPicPr>
          <p:nvPr/>
        </p:nvPicPr>
        <p:blipFill>
          <a:blip r:embed="rId3">
            <a:duotone>
              <a:prstClr val="black"/>
              <a:schemeClr val="accent2">
                <a:tint val="45000"/>
                <a:satMod val="400000"/>
              </a:schemeClr>
            </a:duotone>
            <a:extLst>
              <a:ext uri="{BEBA8EAE-BF5A-486C-A8C5-ECC9F3942E4B}">
                <a14:imgProps xmlns:a14="http://schemas.microsoft.com/office/drawing/2010/main">
                  <a14:imgLayer r:embed="rId4">
                    <a14:imgEffect>
                      <a14:backgroundRemoval t="9840" b="93822" l="7390" r="93533">
                        <a14:foregroundMark x1="33025" y1="22883" x2="50577" y2="56064"/>
                        <a14:foregroundMark x1="50577" y1="56064" x2="75289" y2="68421"/>
                        <a14:foregroundMark x1="75289" y1="68421" x2="84758" y2="44394"/>
                        <a14:foregroundMark x1="84758" y1="44394" x2="85450" y2="20824"/>
                        <a14:foregroundMark x1="85450" y1="20824" x2="70901" y2="10297"/>
                        <a14:foregroundMark x1="11085" y1="62700" x2="24942" y2="78261"/>
                        <a14:foregroundMark x1="24942" y1="78261" x2="50577" y2="78719"/>
                        <a14:foregroundMark x1="50577" y1="78719" x2="72748" y2="63616"/>
                        <a14:foregroundMark x1="72748" y1="63616" x2="76905" y2="50801"/>
                        <a14:foregroundMark x1="76905" y1="61098" x2="64203" y2="76888"/>
                        <a14:foregroundMark x1="64203" y1="76888" x2="44804" y2="86041"/>
                        <a14:foregroundMark x1="44804" y1="86041" x2="22171" y2="71854"/>
                        <a14:foregroundMark x1="22171" y1="71854" x2="22402" y2="65217"/>
                        <a14:foregroundMark x1="43187" y1="90847" x2="43187" y2="90847"/>
                        <a14:foregroundMark x1="39954" y1="91991" x2="39954" y2="91991"/>
                        <a14:foregroundMark x1="33025" y1="93135" x2="33025" y2="93135"/>
                        <a14:foregroundMark x1="19169" y1="61098" x2="33718" y2="77574"/>
                        <a14:foregroundMark x1="33718" y1="77574" x2="40647" y2="55835"/>
                        <a14:foregroundMark x1="40647" y1="55835" x2="66744" y2="54005"/>
                        <a14:foregroundMark x1="66744" y1="54005" x2="76674" y2="59954"/>
                        <a14:foregroundMark x1="76212" y1="36613" x2="44573" y2="41876"/>
                        <a14:foregroundMark x1="44573" y1="41876" x2="74365" y2="54462"/>
                        <a14:foregroundMark x1="74365" y1="54462" x2="83834" y2="32723"/>
                        <a14:foregroundMark x1="83834" y1="32723" x2="84988" y2="31350"/>
                        <a14:foregroundMark x1="93995" y1="40732" x2="93995" y2="40732"/>
                        <a14:foregroundMark x1="23788" y1="82380" x2="53580" y2="73227"/>
                        <a14:foregroundMark x1="53580" y1="73227" x2="53580" y2="73227"/>
                        <a14:foregroundMark x1="74596" y1="61785" x2="41109" y2="85812"/>
                        <a14:foregroundMark x1="41109" y1="85812" x2="30023" y2="86728"/>
                        <a14:foregroundMark x1="7621" y1="73227" x2="8776" y2="54920"/>
                        <a14:foregroundMark x1="11547" y1="55378" x2="18707" y2="74142"/>
                        <a14:foregroundMark x1="18707" y1="74142" x2="21940" y2="69794"/>
                        <a14:foregroundMark x1="35797" y1="48513" x2="55658" y2="32952"/>
                        <a14:foregroundMark x1="55658" y1="32952" x2="33949" y2="29062"/>
                        <a14:foregroundMark x1="33949" y1="29062" x2="53811" y2="12128"/>
                        <a14:foregroundMark x1="53811" y1="12128" x2="54734" y2="12128"/>
                        <a14:foregroundMark x1="74365" y1="27460" x2="85681" y2="44851"/>
                        <a14:foregroundMark x1="85681" y1="44851" x2="78291" y2="21510"/>
                        <a14:foregroundMark x1="78291" y1="21510" x2="49885" y2="35469"/>
                        <a14:foregroundMark x1="49885" y1="35469" x2="33949" y2="54462"/>
                        <a14:foregroundMark x1="33949" y1="54462" x2="48961" y2="70023"/>
                        <a14:foregroundMark x1="48961" y1="70023" x2="51270" y2="81236"/>
                        <a14:foregroundMark x1="62356" y1="18993" x2="33025" y2="49428"/>
                        <a14:foregroundMark x1="33025" y1="49428" x2="31640" y2="52403"/>
                        <a14:foregroundMark x1="29330" y1="43021" x2="39954" y2="31579"/>
                        <a14:foregroundMark x1="37413" y1="29291" x2="20323" y2="55378"/>
                        <a14:foregroundMark x1="20323" y1="55378" x2="20323" y2="56522"/>
                        <a14:foregroundMark x1="9238" y1="69565" x2="28637" y2="81922"/>
                        <a14:foregroundMark x1="28637" y1="81922" x2="51270" y2="72998"/>
                        <a14:foregroundMark x1="86143" y1="38215" x2="89376" y2="59268"/>
                        <a14:foregroundMark x1="89376" y1="59268" x2="73441" y2="76659"/>
                        <a14:foregroundMark x1="73441" y1="76659" x2="40416" y2="61785"/>
                        <a14:foregroundMark x1="40416" y1="61785" x2="28868" y2="38444"/>
                        <a14:foregroundMark x1="28868" y1="38444" x2="38799" y2="17391"/>
                        <a14:foregroundMark x1="38799" y1="17391" x2="61432" y2="24714"/>
                        <a14:foregroundMark x1="61432" y1="24714" x2="69284" y2="42334"/>
                        <a14:foregroundMark x1="88222" y1="31579" x2="87298" y2="30435"/>
                        <a14:foregroundMark x1="87298" y1="28604" x2="87298" y2="28604"/>
                        <a14:foregroundMark x1="47344" y1="93822" x2="47344" y2="93822"/>
                        <a14:backgroundMark x1="21247" y1="5721" x2="16166" y2="14874"/>
                        <a14:backgroundMark x1="83834" y1="6865" x2="98152" y2="17620"/>
                        <a14:backgroundMark x1="97921" y1="66819" x2="72055" y2="99314"/>
                        <a14:backgroundMark x1="3464" y1="72998" x2="9238" y2="97254"/>
                      </a14:backgroundRemoval>
                    </a14:imgEffect>
                  </a14:imgLayer>
                </a14:imgProps>
              </a:ext>
            </a:extLst>
          </a:blip>
          <a:stretch>
            <a:fillRect/>
          </a:stretch>
        </p:blipFill>
        <p:spPr>
          <a:xfrm>
            <a:off x="9027680" y="5060046"/>
            <a:ext cx="526620" cy="531485"/>
          </a:xfrm>
          <a:prstGeom prst="rect">
            <a:avLst/>
          </a:prstGeom>
        </p:spPr>
      </p:pic>
      <p:sp>
        <p:nvSpPr>
          <p:cNvPr id="15" name="Title 1">
            <a:extLst>
              <a:ext uri="{FF2B5EF4-FFF2-40B4-BE49-F238E27FC236}">
                <a16:creationId xmlns:a16="http://schemas.microsoft.com/office/drawing/2014/main" id="{E9A698A1-C02C-2DA6-E5DF-497182D75B47}"/>
              </a:ext>
            </a:extLst>
          </p:cNvPr>
          <p:cNvSpPr txBox="1">
            <a:spLocks/>
          </p:cNvSpPr>
          <p:nvPr/>
        </p:nvSpPr>
        <p:spPr>
          <a:xfrm>
            <a:off x="445889" y="365125"/>
            <a:ext cx="4533881" cy="14389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atin typeface="Bebas Neue"/>
              </a:rPr>
              <a:t>BIP300: Everything</a:t>
            </a:r>
            <a:br>
              <a:rPr lang="en-US">
                <a:latin typeface="Bebas Neue"/>
              </a:rPr>
            </a:br>
            <a:r>
              <a:rPr lang="en-US">
                <a:latin typeface="Bebas Neue"/>
              </a:rPr>
              <a:t>on Top of Bitcoin</a:t>
            </a:r>
            <a:endParaRPr lang="en-US" dirty="0">
              <a:latin typeface="Bebas Neue"/>
            </a:endParaRPr>
          </a:p>
        </p:txBody>
      </p:sp>
    </p:spTree>
    <p:extLst>
      <p:ext uri="{BB962C8B-B14F-4D97-AF65-F5344CB8AC3E}">
        <p14:creationId xmlns:p14="http://schemas.microsoft.com/office/powerpoint/2010/main" val="41332431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584891A1-4292-2B6F-CE1D-B492125157D3}"/>
              </a:ext>
            </a:extLst>
          </p:cNvPr>
          <p:cNvCxnSpPr/>
          <p:nvPr/>
        </p:nvCxnSpPr>
        <p:spPr>
          <a:xfrm flipV="1">
            <a:off x="9356992" y="570179"/>
            <a:ext cx="0" cy="5927075"/>
          </a:xfrm>
          <a:prstGeom prst="line">
            <a:avLst/>
          </a:prstGeom>
          <a:ln>
            <a:solidFill>
              <a:schemeClr val="bg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3ED8623F-69B1-6C58-F4F3-1E9FF1889FB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60358" y="773569"/>
            <a:ext cx="3454539" cy="5539175"/>
          </a:xfrm>
          <a:prstGeom prst="rect">
            <a:avLst/>
          </a:prstGeom>
          <a:ln>
            <a:solidFill>
              <a:schemeClr val="bg1">
                <a:lumMod val="50000"/>
                <a:lumOff val="50000"/>
              </a:schemeClr>
            </a:solidFill>
          </a:ln>
        </p:spPr>
      </p:pic>
      <p:sp>
        <p:nvSpPr>
          <p:cNvPr id="6" name="Rectangle 5">
            <a:extLst>
              <a:ext uri="{FF2B5EF4-FFF2-40B4-BE49-F238E27FC236}">
                <a16:creationId xmlns:a16="http://schemas.microsoft.com/office/drawing/2014/main" id="{824997D6-0FC1-37C7-3D43-D806BC04A436}"/>
              </a:ext>
            </a:extLst>
          </p:cNvPr>
          <p:cNvSpPr/>
          <p:nvPr/>
        </p:nvSpPr>
        <p:spPr>
          <a:xfrm>
            <a:off x="3552909" y="2486742"/>
            <a:ext cx="1357093" cy="49929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C00000"/>
                </a:solidFill>
                <a:latin typeface="Bebas Neue"/>
              </a:rPr>
              <a:t>WeChat Pay</a:t>
            </a:r>
          </a:p>
        </p:txBody>
      </p:sp>
      <p:sp>
        <p:nvSpPr>
          <p:cNvPr id="7" name="Rectangle 6">
            <a:extLst>
              <a:ext uri="{FF2B5EF4-FFF2-40B4-BE49-F238E27FC236}">
                <a16:creationId xmlns:a16="http://schemas.microsoft.com/office/drawing/2014/main" id="{265AE112-43C6-E343-F8CC-142F20A0FED7}"/>
              </a:ext>
            </a:extLst>
          </p:cNvPr>
          <p:cNvSpPr/>
          <p:nvPr/>
        </p:nvSpPr>
        <p:spPr>
          <a:xfrm>
            <a:off x="7842200" y="4094809"/>
            <a:ext cx="672029" cy="499298"/>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B0F0"/>
                </a:solidFill>
                <a:latin typeface="Bebas Neue"/>
              </a:rPr>
              <a:t>ETH</a:t>
            </a:r>
          </a:p>
        </p:txBody>
      </p:sp>
      <p:sp>
        <p:nvSpPr>
          <p:cNvPr id="8" name="Rectangle 7">
            <a:extLst>
              <a:ext uri="{FF2B5EF4-FFF2-40B4-BE49-F238E27FC236}">
                <a16:creationId xmlns:a16="http://schemas.microsoft.com/office/drawing/2014/main" id="{3CE32129-FAEF-B1B7-BB66-5CD448AEF66E}"/>
              </a:ext>
            </a:extLst>
          </p:cNvPr>
          <p:cNvSpPr/>
          <p:nvPr/>
        </p:nvSpPr>
        <p:spPr>
          <a:xfrm>
            <a:off x="4005782" y="4258351"/>
            <a:ext cx="817085" cy="49929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Bebas Neue"/>
              </a:rPr>
              <a:t>zCash</a:t>
            </a:r>
          </a:p>
        </p:txBody>
      </p:sp>
      <p:sp>
        <p:nvSpPr>
          <p:cNvPr id="9" name="Rectangle 8">
            <a:extLst>
              <a:ext uri="{FF2B5EF4-FFF2-40B4-BE49-F238E27FC236}">
                <a16:creationId xmlns:a16="http://schemas.microsoft.com/office/drawing/2014/main" id="{9D3C9C65-C960-BDF2-883B-96882482F4E3}"/>
              </a:ext>
            </a:extLst>
          </p:cNvPr>
          <p:cNvSpPr/>
          <p:nvPr/>
        </p:nvSpPr>
        <p:spPr>
          <a:xfrm>
            <a:off x="6100173" y="6213514"/>
            <a:ext cx="951125" cy="495760"/>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FF00"/>
                </a:solidFill>
                <a:latin typeface="Bebas Neue"/>
              </a:rPr>
              <a:t>FileCoin</a:t>
            </a:r>
          </a:p>
        </p:txBody>
      </p:sp>
      <p:sp>
        <p:nvSpPr>
          <p:cNvPr id="10" name="Rectangle 9">
            <a:extLst>
              <a:ext uri="{FF2B5EF4-FFF2-40B4-BE49-F238E27FC236}">
                <a16:creationId xmlns:a16="http://schemas.microsoft.com/office/drawing/2014/main" id="{32E7D2CC-22C4-0AC9-A1B8-1732D1FB8D89}"/>
              </a:ext>
            </a:extLst>
          </p:cNvPr>
          <p:cNvSpPr/>
          <p:nvPr/>
        </p:nvSpPr>
        <p:spPr>
          <a:xfrm>
            <a:off x="7530674" y="2390220"/>
            <a:ext cx="719771" cy="499298"/>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B050"/>
                </a:solidFill>
                <a:latin typeface="Bebas Neue"/>
              </a:rPr>
              <a:t>VISA</a:t>
            </a:r>
          </a:p>
        </p:txBody>
      </p:sp>
      <p:pic>
        <p:nvPicPr>
          <p:cNvPr id="12" name="Picture 11">
            <a:extLst>
              <a:ext uri="{FF2B5EF4-FFF2-40B4-BE49-F238E27FC236}">
                <a16:creationId xmlns:a16="http://schemas.microsoft.com/office/drawing/2014/main" id="{9BE68E50-EC17-86C2-AD51-8DF743CCA026}"/>
              </a:ext>
            </a:extLst>
          </p:cNvPr>
          <p:cNvPicPr>
            <a:picLocks noChangeAspect="1"/>
          </p:cNvPicPr>
          <p:nvPr/>
        </p:nvPicPr>
        <p:blipFill rotWithShape="1">
          <a:blip r:embed="rId3">
            <a:extLst>
              <a:ext uri="{28A0092B-C50C-407E-A947-70E740481C1C}">
                <a14:useLocalDpi xmlns:a14="http://schemas.microsoft.com/office/drawing/2010/main" val="0"/>
              </a:ext>
            </a:extLst>
          </a:blip>
          <a:srcRect l="27333" t="5301" r="27843" b="5703"/>
          <a:stretch/>
        </p:blipFill>
        <p:spPr>
          <a:xfrm>
            <a:off x="10540049" y="2698795"/>
            <a:ext cx="735565" cy="1460410"/>
          </a:xfrm>
          <a:prstGeom prst="rect">
            <a:avLst/>
          </a:prstGeom>
        </p:spPr>
      </p:pic>
      <p:sp>
        <p:nvSpPr>
          <p:cNvPr id="13" name="Rectangle 12">
            <a:extLst>
              <a:ext uri="{FF2B5EF4-FFF2-40B4-BE49-F238E27FC236}">
                <a16:creationId xmlns:a16="http://schemas.microsoft.com/office/drawing/2014/main" id="{EC386D06-DD75-576F-F503-66EC3F1B40DD}"/>
              </a:ext>
            </a:extLst>
          </p:cNvPr>
          <p:cNvSpPr/>
          <p:nvPr/>
        </p:nvSpPr>
        <p:spPr>
          <a:xfrm>
            <a:off x="10235885" y="4336286"/>
            <a:ext cx="1343894" cy="647847"/>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4"/>
                </a:solidFill>
                <a:latin typeface="Bebas Neue"/>
              </a:rPr>
              <a:t>BTC + Drivechain</a:t>
            </a:r>
          </a:p>
        </p:txBody>
      </p:sp>
      <p:sp>
        <p:nvSpPr>
          <p:cNvPr id="14" name="Arrow: Right 13">
            <a:extLst>
              <a:ext uri="{FF2B5EF4-FFF2-40B4-BE49-F238E27FC236}">
                <a16:creationId xmlns:a16="http://schemas.microsoft.com/office/drawing/2014/main" id="{2669D85F-5681-2E5D-AFD9-261DE12EB9DB}"/>
              </a:ext>
            </a:extLst>
          </p:cNvPr>
          <p:cNvSpPr/>
          <p:nvPr/>
        </p:nvSpPr>
        <p:spPr>
          <a:xfrm>
            <a:off x="8766834" y="3005675"/>
            <a:ext cx="1266936" cy="846650"/>
          </a:xfrm>
          <a:prstGeom prst="rightArrow">
            <a:avLst>
              <a:gd name="adj1" fmla="val 36988"/>
              <a:gd name="adj2" fmla="val 6301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B9CC80DB-8D32-F35D-479F-4D378B32D58D}"/>
              </a:ext>
            </a:extLst>
          </p:cNvPr>
          <p:cNvPicPr>
            <a:picLocks noChangeAspect="1"/>
          </p:cNvPicPr>
          <p:nvPr/>
        </p:nvPicPr>
        <p:blipFill>
          <a:blip r:embed="rId4">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1532482" y="3198402"/>
            <a:ext cx="951126" cy="830730"/>
          </a:xfrm>
          <a:prstGeom prst="rect">
            <a:avLst/>
          </a:prstGeom>
        </p:spPr>
      </p:pic>
      <p:sp>
        <p:nvSpPr>
          <p:cNvPr id="17" name="Rectangle 16">
            <a:extLst>
              <a:ext uri="{FF2B5EF4-FFF2-40B4-BE49-F238E27FC236}">
                <a16:creationId xmlns:a16="http://schemas.microsoft.com/office/drawing/2014/main" id="{0B6CDC42-7C9F-D795-029F-2F90A8BA64A4}"/>
              </a:ext>
            </a:extLst>
          </p:cNvPr>
          <p:cNvSpPr/>
          <p:nvPr/>
        </p:nvSpPr>
        <p:spPr>
          <a:xfrm>
            <a:off x="1557498" y="4339772"/>
            <a:ext cx="951125" cy="647847"/>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4"/>
                </a:solidFill>
                <a:latin typeface="Bebas Neue"/>
              </a:rPr>
              <a:t>BTC</a:t>
            </a:r>
            <a:br>
              <a:rPr lang="en-US" dirty="0">
                <a:solidFill>
                  <a:schemeClr val="accent4"/>
                </a:solidFill>
                <a:latin typeface="Bebas Neue"/>
              </a:rPr>
            </a:br>
            <a:r>
              <a:rPr lang="en-US" dirty="0">
                <a:solidFill>
                  <a:schemeClr val="accent4"/>
                </a:solidFill>
                <a:latin typeface="Bebas Neue"/>
              </a:rPr>
              <a:t>Today</a:t>
            </a:r>
          </a:p>
        </p:txBody>
      </p:sp>
      <p:sp>
        <p:nvSpPr>
          <p:cNvPr id="2" name="Title 1">
            <a:extLst>
              <a:ext uri="{FF2B5EF4-FFF2-40B4-BE49-F238E27FC236}">
                <a16:creationId xmlns:a16="http://schemas.microsoft.com/office/drawing/2014/main" id="{1BC8D19A-BF7C-8B3A-0406-994635AF2479}"/>
              </a:ext>
            </a:extLst>
          </p:cNvPr>
          <p:cNvSpPr>
            <a:spLocks noGrp="1"/>
          </p:cNvSpPr>
          <p:nvPr>
            <p:ph type="title"/>
          </p:nvPr>
        </p:nvSpPr>
        <p:spPr>
          <a:xfrm>
            <a:off x="287647" y="221234"/>
            <a:ext cx="4229268" cy="1662650"/>
          </a:xfrm>
        </p:spPr>
        <p:txBody>
          <a:bodyPr>
            <a:normAutofit fontScale="90000"/>
          </a:bodyPr>
          <a:lstStyle/>
          <a:p>
            <a:r>
              <a:rPr lang="en-US" dirty="0">
                <a:solidFill>
                  <a:schemeClr val="bg1"/>
                </a:solidFill>
              </a:rPr>
              <a:t>The Coming Death</a:t>
            </a:r>
            <a:br>
              <a:rPr lang="en-US" dirty="0">
                <a:solidFill>
                  <a:schemeClr val="bg1"/>
                </a:solidFill>
              </a:rPr>
            </a:br>
            <a:r>
              <a:rPr lang="en-US" dirty="0">
                <a:solidFill>
                  <a:schemeClr val="bg1"/>
                </a:solidFill>
              </a:rPr>
              <a:t>of Bitcoin’s</a:t>
            </a:r>
            <a:br>
              <a:rPr lang="en-US" dirty="0">
                <a:solidFill>
                  <a:schemeClr val="bg1"/>
                </a:solidFill>
              </a:rPr>
            </a:br>
            <a:r>
              <a:rPr lang="en-US" dirty="0">
                <a:solidFill>
                  <a:schemeClr val="bg1"/>
                </a:solidFill>
              </a:rPr>
              <a:t>Competitors</a:t>
            </a:r>
          </a:p>
        </p:txBody>
      </p:sp>
    </p:spTree>
    <p:extLst>
      <p:ext uri="{BB962C8B-B14F-4D97-AF65-F5344CB8AC3E}">
        <p14:creationId xmlns:p14="http://schemas.microsoft.com/office/powerpoint/2010/main" val="531262602"/>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 name="Picture 82">
            <a:extLst>
              <a:ext uri="{FF2B5EF4-FFF2-40B4-BE49-F238E27FC236}">
                <a16:creationId xmlns:a16="http://schemas.microsoft.com/office/drawing/2014/main" id="{2A165A32-FE2C-4D18-BD43-C25B33F1ABB7}"/>
              </a:ext>
            </a:extLst>
          </p:cNvPr>
          <p:cNvPicPr>
            <a:picLocks noChangeAspect="1"/>
          </p:cNvPicPr>
          <p:nvPr/>
        </p:nvPicPr>
        <p:blipFill>
          <a:blip r:embed="rId3">
            <a:alphaModFix amt="30000"/>
            <a:duotone>
              <a:prstClr val="black"/>
              <a:schemeClr val="accent2">
                <a:lumMod val="60000"/>
                <a:lumOff val="40000"/>
                <a:tint val="45000"/>
                <a:satMod val="400000"/>
              </a:schemeClr>
            </a:duotone>
            <a:extLst>
              <a:ext uri="{BEBA8EAE-BF5A-486C-A8C5-ECC9F3942E4B}">
                <a14:imgProps xmlns:a14="http://schemas.microsoft.com/office/drawing/2010/main">
                  <a14:imgLayer r:embed="rId4">
                    <a14:imgEffect>
                      <a14:backgroundRemoval t="9840" b="93822" l="7390" r="93533">
                        <a14:foregroundMark x1="33025" y1="22883" x2="50577" y2="56064"/>
                        <a14:foregroundMark x1="50577" y1="56064" x2="75289" y2="68421"/>
                        <a14:foregroundMark x1="75289" y1="68421" x2="84758" y2="44394"/>
                        <a14:foregroundMark x1="84758" y1="44394" x2="85450" y2="20824"/>
                        <a14:foregroundMark x1="85450" y1="20824" x2="70901" y2="10297"/>
                        <a14:foregroundMark x1="11085" y1="62700" x2="24942" y2="78261"/>
                        <a14:foregroundMark x1="24942" y1="78261" x2="50577" y2="78719"/>
                        <a14:foregroundMark x1="50577" y1="78719" x2="72748" y2="63616"/>
                        <a14:foregroundMark x1="72748" y1="63616" x2="76905" y2="50801"/>
                        <a14:foregroundMark x1="76905" y1="61098" x2="64203" y2="76888"/>
                        <a14:foregroundMark x1="64203" y1="76888" x2="44804" y2="86041"/>
                        <a14:foregroundMark x1="44804" y1="86041" x2="22171" y2="71854"/>
                        <a14:foregroundMark x1="22171" y1="71854" x2="22402" y2="65217"/>
                        <a14:foregroundMark x1="43187" y1="90847" x2="43187" y2="90847"/>
                        <a14:foregroundMark x1="39954" y1="91991" x2="39954" y2="91991"/>
                        <a14:foregroundMark x1="33025" y1="93135" x2="33025" y2="93135"/>
                        <a14:foregroundMark x1="19169" y1="61098" x2="33718" y2="77574"/>
                        <a14:foregroundMark x1="33718" y1="77574" x2="40647" y2="55835"/>
                        <a14:foregroundMark x1="40647" y1="55835" x2="66744" y2="54005"/>
                        <a14:foregroundMark x1="66744" y1="54005" x2="76674" y2="59954"/>
                        <a14:foregroundMark x1="76212" y1="36613" x2="44573" y2="41876"/>
                        <a14:foregroundMark x1="44573" y1="41876" x2="74365" y2="54462"/>
                        <a14:foregroundMark x1="74365" y1="54462" x2="83834" y2="32723"/>
                        <a14:foregroundMark x1="83834" y1="32723" x2="84988" y2="31350"/>
                        <a14:foregroundMark x1="93995" y1="40732" x2="93995" y2="40732"/>
                        <a14:foregroundMark x1="23788" y1="82380" x2="53580" y2="73227"/>
                        <a14:foregroundMark x1="53580" y1="73227" x2="53580" y2="73227"/>
                        <a14:foregroundMark x1="74596" y1="61785" x2="41109" y2="85812"/>
                        <a14:foregroundMark x1="41109" y1="85812" x2="30023" y2="86728"/>
                        <a14:foregroundMark x1="7621" y1="73227" x2="8776" y2="54920"/>
                        <a14:foregroundMark x1="11547" y1="55378" x2="18707" y2="74142"/>
                        <a14:foregroundMark x1="18707" y1="74142" x2="21940" y2="69794"/>
                        <a14:foregroundMark x1="35797" y1="48513" x2="55658" y2="32952"/>
                        <a14:foregroundMark x1="55658" y1="32952" x2="33949" y2="29062"/>
                        <a14:foregroundMark x1="33949" y1="29062" x2="53811" y2="12128"/>
                        <a14:foregroundMark x1="53811" y1="12128" x2="54734" y2="12128"/>
                        <a14:foregroundMark x1="74365" y1="27460" x2="85681" y2="44851"/>
                        <a14:foregroundMark x1="85681" y1="44851" x2="78291" y2="21510"/>
                        <a14:foregroundMark x1="78291" y1="21510" x2="49885" y2="35469"/>
                        <a14:foregroundMark x1="49885" y1="35469" x2="33949" y2="54462"/>
                        <a14:foregroundMark x1="33949" y1="54462" x2="48961" y2="70023"/>
                        <a14:foregroundMark x1="48961" y1="70023" x2="51270" y2="81236"/>
                        <a14:foregroundMark x1="62356" y1="18993" x2="33025" y2="49428"/>
                        <a14:foregroundMark x1="33025" y1="49428" x2="31640" y2="52403"/>
                        <a14:foregroundMark x1="29330" y1="43021" x2="39954" y2="31579"/>
                        <a14:foregroundMark x1="37413" y1="29291" x2="20323" y2="55378"/>
                        <a14:foregroundMark x1="20323" y1="55378" x2="20323" y2="56522"/>
                        <a14:foregroundMark x1="9238" y1="69565" x2="28637" y2="81922"/>
                        <a14:foregroundMark x1="28637" y1="81922" x2="51270" y2="72998"/>
                        <a14:foregroundMark x1="86143" y1="38215" x2="89376" y2="59268"/>
                        <a14:foregroundMark x1="89376" y1="59268" x2="73441" y2="76659"/>
                        <a14:foregroundMark x1="73441" y1="76659" x2="40416" y2="61785"/>
                        <a14:foregroundMark x1="40416" y1="61785" x2="28868" y2="38444"/>
                        <a14:foregroundMark x1="28868" y1="38444" x2="38799" y2="17391"/>
                        <a14:foregroundMark x1="38799" y1="17391" x2="61432" y2="24714"/>
                        <a14:foregroundMark x1="61432" y1="24714" x2="69284" y2="42334"/>
                        <a14:foregroundMark x1="88222" y1="31579" x2="87298" y2="30435"/>
                        <a14:foregroundMark x1="87298" y1="28604" x2="87298" y2="28604"/>
                        <a14:foregroundMark x1="47344" y1="93822" x2="47344" y2="93822"/>
                        <a14:backgroundMark x1="21247" y1="5721" x2="16166" y2="14874"/>
                        <a14:backgroundMark x1="83834" y1="6865" x2="98152" y2="17620"/>
                        <a14:backgroundMark x1="97921" y1="66819" x2="72055" y2="99314"/>
                        <a14:backgroundMark x1="3464" y1="72998" x2="9238" y2="97254"/>
                      </a14:backgroundRemoval>
                    </a14:imgEffect>
                  </a14:imgLayer>
                </a14:imgProps>
              </a:ext>
            </a:extLst>
          </a:blip>
          <a:stretch>
            <a:fillRect/>
          </a:stretch>
        </p:blipFill>
        <p:spPr>
          <a:xfrm>
            <a:off x="8879569" y="3117424"/>
            <a:ext cx="526620" cy="531485"/>
          </a:xfrm>
          <a:prstGeom prst="rect">
            <a:avLst/>
          </a:prstGeom>
        </p:spPr>
      </p:pic>
      <p:pic>
        <p:nvPicPr>
          <p:cNvPr id="82" name="Picture 81">
            <a:extLst>
              <a:ext uri="{FF2B5EF4-FFF2-40B4-BE49-F238E27FC236}">
                <a16:creationId xmlns:a16="http://schemas.microsoft.com/office/drawing/2014/main" id="{0052950D-9C76-4886-ABDA-07316B98116C}"/>
              </a:ext>
            </a:extLst>
          </p:cNvPr>
          <p:cNvPicPr>
            <a:picLocks noChangeAspect="1"/>
          </p:cNvPicPr>
          <p:nvPr/>
        </p:nvPicPr>
        <p:blipFill>
          <a:blip r:embed="rId3">
            <a:duotone>
              <a:prstClr val="black"/>
              <a:schemeClr val="accent2">
                <a:lumMod val="60000"/>
                <a:lumOff val="40000"/>
                <a:tint val="45000"/>
                <a:satMod val="400000"/>
              </a:schemeClr>
            </a:duotone>
            <a:extLst>
              <a:ext uri="{BEBA8EAE-BF5A-486C-A8C5-ECC9F3942E4B}">
                <a14:imgProps xmlns:a14="http://schemas.microsoft.com/office/drawing/2010/main">
                  <a14:imgLayer r:embed="rId4">
                    <a14:imgEffect>
                      <a14:backgroundRemoval t="9840" b="93822" l="7390" r="93533">
                        <a14:foregroundMark x1="33025" y1="22883" x2="50577" y2="56064"/>
                        <a14:foregroundMark x1="50577" y1="56064" x2="75289" y2="68421"/>
                        <a14:foregroundMark x1="75289" y1="68421" x2="84758" y2="44394"/>
                        <a14:foregroundMark x1="84758" y1="44394" x2="85450" y2="20824"/>
                        <a14:foregroundMark x1="85450" y1="20824" x2="70901" y2="10297"/>
                        <a14:foregroundMark x1="11085" y1="62700" x2="24942" y2="78261"/>
                        <a14:foregroundMark x1="24942" y1="78261" x2="50577" y2="78719"/>
                        <a14:foregroundMark x1="50577" y1="78719" x2="72748" y2="63616"/>
                        <a14:foregroundMark x1="72748" y1="63616" x2="76905" y2="50801"/>
                        <a14:foregroundMark x1="76905" y1="61098" x2="64203" y2="76888"/>
                        <a14:foregroundMark x1="64203" y1="76888" x2="44804" y2="86041"/>
                        <a14:foregroundMark x1="44804" y1="86041" x2="22171" y2="71854"/>
                        <a14:foregroundMark x1="22171" y1="71854" x2="22402" y2="65217"/>
                        <a14:foregroundMark x1="43187" y1="90847" x2="43187" y2="90847"/>
                        <a14:foregroundMark x1="39954" y1="91991" x2="39954" y2="91991"/>
                        <a14:foregroundMark x1="33025" y1="93135" x2="33025" y2="93135"/>
                        <a14:foregroundMark x1="19169" y1="61098" x2="33718" y2="77574"/>
                        <a14:foregroundMark x1="33718" y1="77574" x2="40647" y2="55835"/>
                        <a14:foregroundMark x1="40647" y1="55835" x2="66744" y2="54005"/>
                        <a14:foregroundMark x1="66744" y1="54005" x2="76674" y2="59954"/>
                        <a14:foregroundMark x1="76212" y1="36613" x2="44573" y2="41876"/>
                        <a14:foregroundMark x1="44573" y1="41876" x2="74365" y2="54462"/>
                        <a14:foregroundMark x1="74365" y1="54462" x2="83834" y2="32723"/>
                        <a14:foregroundMark x1="83834" y1="32723" x2="84988" y2="31350"/>
                        <a14:foregroundMark x1="93995" y1="40732" x2="93995" y2="40732"/>
                        <a14:foregroundMark x1="23788" y1="82380" x2="53580" y2="73227"/>
                        <a14:foregroundMark x1="53580" y1="73227" x2="53580" y2="73227"/>
                        <a14:foregroundMark x1="74596" y1="61785" x2="41109" y2="85812"/>
                        <a14:foregroundMark x1="41109" y1="85812" x2="30023" y2="86728"/>
                        <a14:foregroundMark x1="7621" y1="73227" x2="8776" y2="54920"/>
                        <a14:foregroundMark x1="11547" y1="55378" x2="18707" y2="74142"/>
                        <a14:foregroundMark x1="18707" y1="74142" x2="21940" y2="69794"/>
                        <a14:foregroundMark x1="35797" y1="48513" x2="55658" y2="32952"/>
                        <a14:foregroundMark x1="55658" y1="32952" x2="33949" y2="29062"/>
                        <a14:foregroundMark x1="33949" y1="29062" x2="53811" y2="12128"/>
                        <a14:foregroundMark x1="53811" y1="12128" x2="54734" y2="12128"/>
                        <a14:foregroundMark x1="74365" y1="27460" x2="85681" y2="44851"/>
                        <a14:foregroundMark x1="85681" y1="44851" x2="78291" y2="21510"/>
                        <a14:foregroundMark x1="78291" y1="21510" x2="49885" y2="35469"/>
                        <a14:foregroundMark x1="49885" y1="35469" x2="33949" y2="54462"/>
                        <a14:foregroundMark x1="33949" y1="54462" x2="48961" y2="70023"/>
                        <a14:foregroundMark x1="48961" y1="70023" x2="51270" y2="81236"/>
                        <a14:foregroundMark x1="62356" y1="18993" x2="33025" y2="49428"/>
                        <a14:foregroundMark x1="33025" y1="49428" x2="31640" y2="52403"/>
                        <a14:foregroundMark x1="29330" y1="43021" x2="39954" y2="31579"/>
                        <a14:foregroundMark x1="37413" y1="29291" x2="20323" y2="55378"/>
                        <a14:foregroundMark x1="20323" y1="55378" x2="20323" y2="56522"/>
                        <a14:foregroundMark x1="9238" y1="69565" x2="28637" y2="81922"/>
                        <a14:foregroundMark x1="28637" y1="81922" x2="51270" y2="72998"/>
                        <a14:foregroundMark x1="86143" y1="38215" x2="89376" y2="59268"/>
                        <a14:foregroundMark x1="89376" y1="59268" x2="73441" y2="76659"/>
                        <a14:foregroundMark x1="73441" y1="76659" x2="40416" y2="61785"/>
                        <a14:foregroundMark x1="40416" y1="61785" x2="28868" y2="38444"/>
                        <a14:foregroundMark x1="28868" y1="38444" x2="38799" y2="17391"/>
                        <a14:foregroundMark x1="38799" y1="17391" x2="61432" y2="24714"/>
                        <a14:foregroundMark x1="61432" y1="24714" x2="69284" y2="42334"/>
                        <a14:foregroundMark x1="88222" y1="31579" x2="87298" y2="30435"/>
                        <a14:foregroundMark x1="87298" y1="28604" x2="87298" y2="28604"/>
                        <a14:foregroundMark x1="47344" y1="93822" x2="47344" y2="93822"/>
                        <a14:backgroundMark x1="21247" y1="5721" x2="16166" y2="14874"/>
                        <a14:backgroundMark x1="83834" y1="6865" x2="98152" y2="17620"/>
                        <a14:backgroundMark x1="97921" y1="66819" x2="72055" y2="99314"/>
                        <a14:backgroundMark x1="3464" y1="72998" x2="9238" y2="97254"/>
                      </a14:backgroundRemoval>
                    </a14:imgEffect>
                  </a14:imgLayer>
                </a14:imgProps>
              </a:ext>
            </a:extLst>
          </a:blip>
          <a:stretch>
            <a:fillRect/>
          </a:stretch>
        </p:blipFill>
        <p:spPr>
          <a:xfrm>
            <a:off x="6942708" y="3427982"/>
            <a:ext cx="526620" cy="531485"/>
          </a:xfrm>
          <a:prstGeom prst="rect">
            <a:avLst/>
          </a:prstGeom>
        </p:spPr>
      </p:pic>
      <p:sp>
        <p:nvSpPr>
          <p:cNvPr id="2" name="Title 1">
            <a:extLst>
              <a:ext uri="{FF2B5EF4-FFF2-40B4-BE49-F238E27FC236}">
                <a16:creationId xmlns:a16="http://schemas.microsoft.com/office/drawing/2014/main" id="{67DE7203-3E86-4CDC-ACC1-609E662A060A}"/>
              </a:ext>
            </a:extLst>
          </p:cNvPr>
          <p:cNvSpPr>
            <a:spLocks noGrp="1"/>
          </p:cNvSpPr>
          <p:nvPr>
            <p:ph type="title"/>
          </p:nvPr>
        </p:nvSpPr>
        <p:spPr>
          <a:xfrm>
            <a:off x="315946" y="188430"/>
            <a:ext cx="10515600" cy="765175"/>
          </a:xfrm>
        </p:spPr>
        <p:txBody>
          <a:bodyPr>
            <a:normAutofit fontScale="90000"/>
          </a:bodyPr>
          <a:lstStyle/>
          <a:p>
            <a:r>
              <a:rPr lang="en-US" sz="5400" dirty="0"/>
              <a:t>Drivechain = Altcoin Tech, BTC Coin Only</a:t>
            </a:r>
          </a:p>
        </p:txBody>
      </p:sp>
      <p:sp>
        <p:nvSpPr>
          <p:cNvPr id="5" name="Slide Number Placeholder 4">
            <a:extLst>
              <a:ext uri="{FF2B5EF4-FFF2-40B4-BE49-F238E27FC236}">
                <a16:creationId xmlns:a16="http://schemas.microsoft.com/office/drawing/2014/main" id="{E8AC4E85-C8AA-4273-8FD4-C43D3B0D5310}"/>
              </a:ext>
            </a:extLst>
          </p:cNvPr>
          <p:cNvSpPr>
            <a:spLocks noGrp="1"/>
          </p:cNvSpPr>
          <p:nvPr>
            <p:ph type="sldNum" sz="quarter" idx="12"/>
          </p:nvPr>
        </p:nvSpPr>
        <p:spPr/>
        <p:txBody>
          <a:bodyPr/>
          <a:lstStyle/>
          <a:p>
            <a:fld id="{64A73B7B-B545-4723-8D44-5CC401310D8B}" type="slidenum">
              <a:rPr lang="en-US" smtClean="0"/>
              <a:t>12</a:t>
            </a:fld>
            <a:endParaRPr lang="en-US" dirty="0"/>
          </a:p>
        </p:txBody>
      </p:sp>
      <p:sp>
        <p:nvSpPr>
          <p:cNvPr id="8" name="Rectangle: Rounded Corners 7">
            <a:extLst>
              <a:ext uri="{FF2B5EF4-FFF2-40B4-BE49-F238E27FC236}">
                <a16:creationId xmlns:a16="http://schemas.microsoft.com/office/drawing/2014/main" id="{42EE7166-9465-4F4D-8ACB-16953ECAB1A3}"/>
              </a:ext>
            </a:extLst>
          </p:cNvPr>
          <p:cNvSpPr/>
          <p:nvPr/>
        </p:nvSpPr>
        <p:spPr>
          <a:xfrm>
            <a:off x="254861" y="1642620"/>
            <a:ext cx="5482918" cy="4632723"/>
          </a:xfrm>
          <a:prstGeom prst="roundRect">
            <a:avLst>
              <a:gd name="adj" fmla="val 12888"/>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a:t>
            </a:r>
          </a:p>
        </p:txBody>
      </p:sp>
      <p:sp>
        <p:nvSpPr>
          <p:cNvPr id="10" name="TextBox 9">
            <a:extLst>
              <a:ext uri="{FF2B5EF4-FFF2-40B4-BE49-F238E27FC236}">
                <a16:creationId xmlns:a16="http://schemas.microsoft.com/office/drawing/2014/main" id="{ECF792EC-B01B-4508-8BFB-009D555F6B92}"/>
              </a:ext>
            </a:extLst>
          </p:cNvPr>
          <p:cNvSpPr txBox="1"/>
          <p:nvPr/>
        </p:nvSpPr>
        <p:spPr>
          <a:xfrm>
            <a:off x="725076" y="2017555"/>
            <a:ext cx="1112364" cy="461665"/>
          </a:xfrm>
          <a:prstGeom prst="rect">
            <a:avLst/>
          </a:prstGeom>
          <a:noFill/>
        </p:spPr>
        <p:txBody>
          <a:bodyPr wrap="square" rtlCol="0">
            <a:spAutoFit/>
          </a:bodyPr>
          <a:lstStyle/>
          <a:p>
            <a:pPr algn="ctr"/>
            <a:r>
              <a:rPr lang="en-US" sz="2400" b="1" dirty="0"/>
              <a:t>Bitcoin</a:t>
            </a:r>
          </a:p>
        </p:txBody>
      </p:sp>
      <p:sp>
        <p:nvSpPr>
          <p:cNvPr id="13" name="TextBox 12">
            <a:extLst>
              <a:ext uri="{FF2B5EF4-FFF2-40B4-BE49-F238E27FC236}">
                <a16:creationId xmlns:a16="http://schemas.microsoft.com/office/drawing/2014/main" id="{A9DF1CA1-F2C7-4AB5-BE17-41B594D29000}"/>
              </a:ext>
            </a:extLst>
          </p:cNvPr>
          <p:cNvSpPr txBox="1"/>
          <p:nvPr/>
        </p:nvSpPr>
        <p:spPr>
          <a:xfrm>
            <a:off x="2256709" y="2017555"/>
            <a:ext cx="1479222" cy="461665"/>
          </a:xfrm>
          <a:prstGeom prst="rect">
            <a:avLst/>
          </a:prstGeom>
          <a:noFill/>
        </p:spPr>
        <p:txBody>
          <a:bodyPr wrap="square" rtlCol="0">
            <a:spAutoFit/>
          </a:bodyPr>
          <a:lstStyle/>
          <a:p>
            <a:pPr algn="ctr"/>
            <a:r>
              <a:rPr lang="en-US" sz="2400" b="1" dirty="0"/>
              <a:t>Ethereum</a:t>
            </a:r>
          </a:p>
        </p:txBody>
      </p:sp>
      <p:sp>
        <p:nvSpPr>
          <p:cNvPr id="14" name="TextBox 13">
            <a:extLst>
              <a:ext uri="{FF2B5EF4-FFF2-40B4-BE49-F238E27FC236}">
                <a16:creationId xmlns:a16="http://schemas.microsoft.com/office/drawing/2014/main" id="{BAB1C271-48E5-4E43-AF97-29FCFE6C4E04}"/>
              </a:ext>
            </a:extLst>
          </p:cNvPr>
          <p:cNvSpPr txBox="1"/>
          <p:nvPr/>
        </p:nvSpPr>
        <p:spPr>
          <a:xfrm>
            <a:off x="3948226" y="2014704"/>
            <a:ext cx="1479222" cy="461665"/>
          </a:xfrm>
          <a:prstGeom prst="rect">
            <a:avLst/>
          </a:prstGeom>
          <a:noFill/>
        </p:spPr>
        <p:txBody>
          <a:bodyPr wrap="square" rtlCol="0">
            <a:spAutoFit/>
          </a:bodyPr>
          <a:lstStyle/>
          <a:p>
            <a:pPr algn="ctr"/>
            <a:r>
              <a:rPr lang="en-US" sz="2400" b="1" dirty="0"/>
              <a:t>Monero</a:t>
            </a:r>
          </a:p>
        </p:txBody>
      </p:sp>
      <p:pic>
        <p:nvPicPr>
          <p:cNvPr id="21" name="Picture 20">
            <a:extLst>
              <a:ext uri="{FF2B5EF4-FFF2-40B4-BE49-F238E27FC236}">
                <a16:creationId xmlns:a16="http://schemas.microsoft.com/office/drawing/2014/main" id="{A9FE2A08-F58B-4041-B364-CD58F3A18F63}"/>
              </a:ext>
            </a:extLst>
          </p:cNvPr>
          <p:cNvPicPr>
            <a:picLocks noChangeAspect="1"/>
          </p:cNvPicPr>
          <p:nvPr/>
        </p:nvPicPr>
        <p:blipFill>
          <a:blip r:embed="rId3">
            <a:duotone>
              <a:prstClr val="black"/>
              <a:schemeClr val="accent2">
                <a:lumMod val="60000"/>
                <a:lumOff val="40000"/>
                <a:tint val="45000"/>
                <a:satMod val="400000"/>
              </a:schemeClr>
            </a:duotone>
            <a:extLst>
              <a:ext uri="{BEBA8EAE-BF5A-486C-A8C5-ECC9F3942E4B}">
                <a14:imgProps xmlns:a14="http://schemas.microsoft.com/office/drawing/2010/main">
                  <a14:imgLayer r:embed="rId4">
                    <a14:imgEffect>
                      <a14:backgroundRemoval t="9840" b="93822" l="7390" r="93533">
                        <a14:foregroundMark x1="33025" y1="22883" x2="50577" y2="56064"/>
                        <a14:foregroundMark x1="50577" y1="56064" x2="75289" y2="68421"/>
                        <a14:foregroundMark x1="75289" y1="68421" x2="84758" y2="44394"/>
                        <a14:foregroundMark x1="84758" y1="44394" x2="85450" y2="20824"/>
                        <a14:foregroundMark x1="85450" y1="20824" x2="70901" y2="10297"/>
                        <a14:foregroundMark x1="11085" y1="62700" x2="24942" y2="78261"/>
                        <a14:foregroundMark x1="24942" y1="78261" x2="50577" y2="78719"/>
                        <a14:foregroundMark x1="50577" y1="78719" x2="72748" y2="63616"/>
                        <a14:foregroundMark x1="72748" y1="63616" x2="76905" y2="50801"/>
                        <a14:foregroundMark x1="76905" y1="61098" x2="64203" y2="76888"/>
                        <a14:foregroundMark x1="64203" y1="76888" x2="44804" y2="86041"/>
                        <a14:foregroundMark x1="44804" y1="86041" x2="22171" y2="71854"/>
                        <a14:foregroundMark x1="22171" y1="71854" x2="22402" y2="65217"/>
                        <a14:foregroundMark x1="43187" y1="90847" x2="43187" y2="90847"/>
                        <a14:foregroundMark x1="39954" y1="91991" x2="39954" y2="91991"/>
                        <a14:foregroundMark x1="33025" y1="93135" x2="33025" y2="93135"/>
                        <a14:foregroundMark x1="19169" y1="61098" x2="33718" y2="77574"/>
                        <a14:foregroundMark x1="33718" y1="77574" x2="40647" y2="55835"/>
                        <a14:foregroundMark x1="40647" y1="55835" x2="66744" y2="54005"/>
                        <a14:foregroundMark x1="66744" y1="54005" x2="76674" y2="59954"/>
                        <a14:foregroundMark x1="76212" y1="36613" x2="44573" y2="41876"/>
                        <a14:foregroundMark x1="44573" y1="41876" x2="74365" y2="54462"/>
                        <a14:foregroundMark x1="74365" y1="54462" x2="83834" y2="32723"/>
                        <a14:foregroundMark x1="83834" y1="32723" x2="84988" y2="31350"/>
                        <a14:foregroundMark x1="93995" y1="40732" x2="93995" y2="40732"/>
                        <a14:foregroundMark x1="23788" y1="82380" x2="53580" y2="73227"/>
                        <a14:foregroundMark x1="53580" y1="73227" x2="53580" y2="73227"/>
                        <a14:foregroundMark x1="74596" y1="61785" x2="41109" y2="85812"/>
                        <a14:foregroundMark x1="41109" y1="85812" x2="30023" y2="86728"/>
                        <a14:foregroundMark x1="7621" y1="73227" x2="8776" y2="54920"/>
                        <a14:foregroundMark x1="11547" y1="55378" x2="18707" y2="74142"/>
                        <a14:foregroundMark x1="18707" y1="74142" x2="21940" y2="69794"/>
                        <a14:foregroundMark x1="35797" y1="48513" x2="55658" y2="32952"/>
                        <a14:foregroundMark x1="55658" y1="32952" x2="33949" y2="29062"/>
                        <a14:foregroundMark x1="33949" y1="29062" x2="53811" y2="12128"/>
                        <a14:foregroundMark x1="53811" y1="12128" x2="54734" y2="12128"/>
                        <a14:foregroundMark x1="74365" y1="27460" x2="85681" y2="44851"/>
                        <a14:foregroundMark x1="85681" y1="44851" x2="78291" y2="21510"/>
                        <a14:foregroundMark x1="78291" y1="21510" x2="49885" y2="35469"/>
                        <a14:foregroundMark x1="49885" y1="35469" x2="33949" y2="54462"/>
                        <a14:foregroundMark x1="33949" y1="54462" x2="48961" y2="70023"/>
                        <a14:foregroundMark x1="48961" y1="70023" x2="51270" y2="81236"/>
                        <a14:foregroundMark x1="62356" y1="18993" x2="33025" y2="49428"/>
                        <a14:foregroundMark x1="33025" y1="49428" x2="31640" y2="52403"/>
                        <a14:foregroundMark x1="29330" y1="43021" x2="39954" y2="31579"/>
                        <a14:foregroundMark x1="37413" y1="29291" x2="20323" y2="55378"/>
                        <a14:foregroundMark x1="20323" y1="55378" x2="20323" y2="56522"/>
                        <a14:foregroundMark x1="9238" y1="69565" x2="28637" y2="81922"/>
                        <a14:foregroundMark x1="28637" y1="81922" x2="51270" y2="72998"/>
                        <a14:foregroundMark x1="86143" y1="38215" x2="89376" y2="59268"/>
                        <a14:foregroundMark x1="89376" y1="59268" x2="73441" y2="76659"/>
                        <a14:foregroundMark x1="73441" y1="76659" x2="40416" y2="61785"/>
                        <a14:foregroundMark x1="40416" y1="61785" x2="28868" y2="38444"/>
                        <a14:foregroundMark x1="28868" y1="38444" x2="38799" y2="17391"/>
                        <a14:foregroundMark x1="38799" y1="17391" x2="61432" y2="24714"/>
                        <a14:foregroundMark x1="61432" y1="24714" x2="69284" y2="42334"/>
                        <a14:foregroundMark x1="88222" y1="31579" x2="87298" y2="30435"/>
                        <a14:foregroundMark x1="87298" y1="28604" x2="87298" y2="28604"/>
                        <a14:foregroundMark x1="47344" y1="93822" x2="47344" y2="93822"/>
                        <a14:backgroundMark x1="21247" y1="5721" x2="16166" y2="14874"/>
                        <a14:backgroundMark x1="83834" y1="6865" x2="98152" y2="17620"/>
                        <a14:backgroundMark x1="97921" y1="66819" x2="72055" y2="99314"/>
                        <a14:backgroundMark x1="3464" y1="72998" x2="9238" y2="97254"/>
                      </a14:backgroundRemoval>
                    </a14:imgEffect>
                  </a14:imgLayer>
                </a14:imgProps>
              </a:ext>
            </a:extLst>
          </a:blip>
          <a:stretch>
            <a:fillRect/>
          </a:stretch>
        </p:blipFill>
        <p:spPr>
          <a:xfrm>
            <a:off x="722218" y="3143141"/>
            <a:ext cx="526620" cy="531485"/>
          </a:xfrm>
          <a:prstGeom prst="rect">
            <a:avLst/>
          </a:prstGeom>
        </p:spPr>
      </p:pic>
      <p:pic>
        <p:nvPicPr>
          <p:cNvPr id="25" name="Picture 24">
            <a:extLst>
              <a:ext uri="{FF2B5EF4-FFF2-40B4-BE49-F238E27FC236}">
                <a16:creationId xmlns:a16="http://schemas.microsoft.com/office/drawing/2014/main" id="{7A337654-F265-4FA9-B064-1C2D715223BA}"/>
              </a:ext>
            </a:extLst>
          </p:cNvPr>
          <p:cNvPicPr>
            <a:picLocks noChangeAspect="1"/>
          </p:cNvPicPr>
          <p:nvPr/>
        </p:nvPicPr>
        <p:blipFill>
          <a:blip r:embed="rId3">
            <a:duotone>
              <a:prstClr val="black"/>
              <a:schemeClr val="accent2">
                <a:lumMod val="60000"/>
                <a:lumOff val="40000"/>
                <a:tint val="45000"/>
                <a:satMod val="400000"/>
              </a:schemeClr>
            </a:duotone>
            <a:extLst>
              <a:ext uri="{BEBA8EAE-BF5A-486C-A8C5-ECC9F3942E4B}">
                <a14:imgProps xmlns:a14="http://schemas.microsoft.com/office/drawing/2010/main">
                  <a14:imgLayer r:embed="rId4">
                    <a14:imgEffect>
                      <a14:backgroundRemoval t="9840" b="93822" l="7390" r="93533">
                        <a14:foregroundMark x1="33025" y1="22883" x2="50577" y2="56064"/>
                        <a14:foregroundMark x1="50577" y1="56064" x2="75289" y2="68421"/>
                        <a14:foregroundMark x1="75289" y1="68421" x2="84758" y2="44394"/>
                        <a14:foregroundMark x1="84758" y1="44394" x2="85450" y2="20824"/>
                        <a14:foregroundMark x1="85450" y1="20824" x2="70901" y2="10297"/>
                        <a14:foregroundMark x1="11085" y1="62700" x2="24942" y2="78261"/>
                        <a14:foregroundMark x1="24942" y1="78261" x2="50577" y2="78719"/>
                        <a14:foregroundMark x1="50577" y1="78719" x2="72748" y2="63616"/>
                        <a14:foregroundMark x1="72748" y1="63616" x2="76905" y2="50801"/>
                        <a14:foregroundMark x1="76905" y1="61098" x2="64203" y2="76888"/>
                        <a14:foregroundMark x1="64203" y1="76888" x2="44804" y2="86041"/>
                        <a14:foregroundMark x1="44804" y1="86041" x2="22171" y2="71854"/>
                        <a14:foregroundMark x1="22171" y1="71854" x2="22402" y2="65217"/>
                        <a14:foregroundMark x1="43187" y1="90847" x2="43187" y2="90847"/>
                        <a14:foregroundMark x1="39954" y1="91991" x2="39954" y2="91991"/>
                        <a14:foregroundMark x1="33025" y1="93135" x2="33025" y2="93135"/>
                        <a14:foregroundMark x1="19169" y1="61098" x2="33718" y2="77574"/>
                        <a14:foregroundMark x1="33718" y1="77574" x2="40647" y2="55835"/>
                        <a14:foregroundMark x1="40647" y1="55835" x2="66744" y2="54005"/>
                        <a14:foregroundMark x1="66744" y1="54005" x2="76674" y2="59954"/>
                        <a14:foregroundMark x1="76212" y1="36613" x2="44573" y2="41876"/>
                        <a14:foregroundMark x1="44573" y1="41876" x2="74365" y2="54462"/>
                        <a14:foregroundMark x1="74365" y1="54462" x2="83834" y2="32723"/>
                        <a14:foregroundMark x1="83834" y1="32723" x2="84988" y2="31350"/>
                        <a14:foregroundMark x1="93995" y1="40732" x2="93995" y2="40732"/>
                        <a14:foregroundMark x1="23788" y1="82380" x2="53580" y2="73227"/>
                        <a14:foregroundMark x1="53580" y1="73227" x2="53580" y2="73227"/>
                        <a14:foregroundMark x1="74596" y1="61785" x2="41109" y2="85812"/>
                        <a14:foregroundMark x1="41109" y1="85812" x2="30023" y2="86728"/>
                        <a14:foregroundMark x1="7621" y1="73227" x2="8776" y2="54920"/>
                        <a14:foregroundMark x1="11547" y1="55378" x2="18707" y2="74142"/>
                        <a14:foregroundMark x1="18707" y1="74142" x2="21940" y2="69794"/>
                        <a14:foregroundMark x1="35797" y1="48513" x2="55658" y2="32952"/>
                        <a14:foregroundMark x1="55658" y1="32952" x2="33949" y2="29062"/>
                        <a14:foregroundMark x1="33949" y1="29062" x2="53811" y2="12128"/>
                        <a14:foregroundMark x1="53811" y1="12128" x2="54734" y2="12128"/>
                        <a14:foregroundMark x1="74365" y1="27460" x2="85681" y2="44851"/>
                        <a14:foregroundMark x1="85681" y1="44851" x2="78291" y2="21510"/>
                        <a14:foregroundMark x1="78291" y1="21510" x2="49885" y2="35469"/>
                        <a14:foregroundMark x1="49885" y1="35469" x2="33949" y2="54462"/>
                        <a14:foregroundMark x1="33949" y1="54462" x2="48961" y2="70023"/>
                        <a14:foregroundMark x1="48961" y1="70023" x2="51270" y2="81236"/>
                        <a14:foregroundMark x1="62356" y1="18993" x2="33025" y2="49428"/>
                        <a14:foregroundMark x1="33025" y1="49428" x2="31640" y2="52403"/>
                        <a14:foregroundMark x1="29330" y1="43021" x2="39954" y2="31579"/>
                        <a14:foregroundMark x1="37413" y1="29291" x2="20323" y2="55378"/>
                        <a14:foregroundMark x1="20323" y1="55378" x2="20323" y2="56522"/>
                        <a14:foregroundMark x1="9238" y1="69565" x2="28637" y2="81922"/>
                        <a14:foregroundMark x1="28637" y1="81922" x2="51270" y2="72998"/>
                        <a14:foregroundMark x1="86143" y1="38215" x2="89376" y2="59268"/>
                        <a14:foregroundMark x1="89376" y1="59268" x2="73441" y2="76659"/>
                        <a14:foregroundMark x1="73441" y1="76659" x2="40416" y2="61785"/>
                        <a14:foregroundMark x1="40416" y1="61785" x2="28868" y2="38444"/>
                        <a14:foregroundMark x1="28868" y1="38444" x2="38799" y2="17391"/>
                        <a14:foregroundMark x1="38799" y1="17391" x2="61432" y2="24714"/>
                        <a14:foregroundMark x1="61432" y1="24714" x2="69284" y2="42334"/>
                        <a14:foregroundMark x1="88222" y1="31579" x2="87298" y2="30435"/>
                        <a14:foregroundMark x1="87298" y1="28604" x2="87298" y2="28604"/>
                        <a14:foregroundMark x1="47344" y1="93822" x2="47344" y2="93822"/>
                        <a14:backgroundMark x1="21247" y1="5721" x2="16166" y2="14874"/>
                        <a14:backgroundMark x1="83834" y1="6865" x2="98152" y2="17620"/>
                        <a14:backgroundMark x1="97921" y1="66819" x2="72055" y2="99314"/>
                        <a14:backgroundMark x1="3464" y1="72998" x2="9238" y2="97254"/>
                      </a14:backgroundRemoval>
                    </a14:imgEffect>
                  </a14:imgLayer>
                </a14:imgProps>
              </a:ext>
            </a:extLst>
          </a:blip>
          <a:stretch>
            <a:fillRect/>
          </a:stretch>
        </p:blipFill>
        <p:spPr>
          <a:xfrm>
            <a:off x="542189" y="2988979"/>
            <a:ext cx="526620" cy="531485"/>
          </a:xfrm>
          <a:prstGeom prst="rect">
            <a:avLst/>
          </a:prstGeom>
        </p:spPr>
      </p:pic>
      <p:pic>
        <p:nvPicPr>
          <p:cNvPr id="26" name="Picture 25">
            <a:extLst>
              <a:ext uri="{FF2B5EF4-FFF2-40B4-BE49-F238E27FC236}">
                <a16:creationId xmlns:a16="http://schemas.microsoft.com/office/drawing/2014/main" id="{7BEC6F1F-F38D-4DC6-A66F-C33DC884CB67}"/>
              </a:ext>
            </a:extLst>
          </p:cNvPr>
          <p:cNvPicPr>
            <a:picLocks noChangeAspect="1"/>
          </p:cNvPicPr>
          <p:nvPr/>
        </p:nvPicPr>
        <p:blipFill>
          <a:blip r:embed="rId3">
            <a:duotone>
              <a:prstClr val="black"/>
              <a:schemeClr val="accent2">
                <a:lumMod val="60000"/>
                <a:lumOff val="40000"/>
                <a:tint val="45000"/>
                <a:satMod val="400000"/>
              </a:schemeClr>
            </a:duotone>
            <a:extLst>
              <a:ext uri="{BEBA8EAE-BF5A-486C-A8C5-ECC9F3942E4B}">
                <a14:imgProps xmlns:a14="http://schemas.microsoft.com/office/drawing/2010/main">
                  <a14:imgLayer r:embed="rId4">
                    <a14:imgEffect>
                      <a14:backgroundRemoval t="9840" b="93822" l="7390" r="93533">
                        <a14:foregroundMark x1="33025" y1="22883" x2="50577" y2="56064"/>
                        <a14:foregroundMark x1="50577" y1="56064" x2="75289" y2="68421"/>
                        <a14:foregroundMark x1="75289" y1="68421" x2="84758" y2="44394"/>
                        <a14:foregroundMark x1="84758" y1="44394" x2="85450" y2="20824"/>
                        <a14:foregroundMark x1="85450" y1="20824" x2="70901" y2="10297"/>
                        <a14:foregroundMark x1="11085" y1="62700" x2="24942" y2="78261"/>
                        <a14:foregroundMark x1="24942" y1="78261" x2="50577" y2="78719"/>
                        <a14:foregroundMark x1="50577" y1="78719" x2="72748" y2="63616"/>
                        <a14:foregroundMark x1="72748" y1="63616" x2="76905" y2="50801"/>
                        <a14:foregroundMark x1="76905" y1="61098" x2="64203" y2="76888"/>
                        <a14:foregroundMark x1="64203" y1="76888" x2="44804" y2="86041"/>
                        <a14:foregroundMark x1="44804" y1="86041" x2="22171" y2="71854"/>
                        <a14:foregroundMark x1="22171" y1="71854" x2="22402" y2="65217"/>
                        <a14:foregroundMark x1="43187" y1="90847" x2="43187" y2="90847"/>
                        <a14:foregroundMark x1="39954" y1="91991" x2="39954" y2="91991"/>
                        <a14:foregroundMark x1="33025" y1="93135" x2="33025" y2="93135"/>
                        <a14:foregroundMark x1="19169" y1="61098" x2="33718" y2="77574"/>
                        <a14:foregroundMark x1="33718" y1="77574" x2="40647" y2="55835"/>
                        <a14:foregroundMark x1="40647" y1="55835" x2="66744" y2="54005"/>
                        <a14:foregroundMark x1="66744" y1="54005" x2="76674" y2="59954"/>
                        <a14:foregroundMark x1="76212" y1="36613" x2="44573" y2="41876"/>
                        <a14:foregroundMark x1="44573" y1="41876" x2="74365" y2="54462"/>
                        <a14:foregroundMark x1="74365" y1="54462" x2="83834" y2="32723"/>
                        <a14:foregroundMark x1="83834" y1="32723" x2="84988" y2="31350"/>
                        <a14:foregroundMark x1="93995" y1="40732" x2="93995" y2="40732"/>
                        <a14:foregroundMark x1="23788" y1="82380" x2="53580" y2="73227"/>
                        <a14:foregroundMark x1="53580" y1="73227" x2="53580" y2="73227"/>
                        <a14:foregroundMark x1="74596" y1="61785" x2="41109" y2="85812"/>
                        <a14:foregroundMark x1="41109" y1="85812" x2="30023" y2="86728"/>
                        <a14:foregroundMark x1="7621" y1="73227" x2="8776" y2="54920"/>
                        <a14:foregroundMark x1="11547" y1="55378" x2="18707" y2="74142"/>
                        <a14:foregroundMark x1="18707" y1="74142" x2="21940" y2="69794"/>
                        <a14:foregroundMark x1="35797" y1="48513" x2="55658" y2="32952"/>
                        <a14:foregroundMark x1="55658" y1="32952" x2="33949" y2="29062"/>
                        <a14:foregroundMark x1="33949" y1="29062" x2="53811" y2="12128"/>
                        <a14:foregroundMark x1="53811" y1="12128" x2="54734" y2="12128"/>
                        <a14:foregroundMark x1="74365" y1="27460" x2="85681" y2="44851"/>
                        <a14:foregroundMark x1="85681" y1="44851" x2="78291" y2="21510"/>
                        <a14:foregroundMark x1="78291" y1="21510" x2="49885" y2="35469"/>
                        <a14:foregroundMark x1="49885" y1="35469" x2="33949" y2="54462"/>
                        <a14:foregroundMark x1="33949" y1="54462" x2="48961" y2="70023"/>
                        <a14:foregroundMark x1="48961" y1="70023" x2="51270" y2="81236"/>
                        <a14:foregroundMark x1="62356" y1="18993" x2="33025" y2="49428"/>
                        <a14:foregroundMark x1="33025" y1="49428" x2="31640" y2="52403"/>
                        <a14:foregroundMark x1="29330" y1="43021" x2="39954" y2="31579"/>
                        <a14:foregroundMark x1="37413" y1="29291" x2="20323" y2="55378"/>
                        <a14:foregroundMark x1="20323" y1="55378" x2="20323" y2="56522"/>
                        <a14:foregroundMark x1="9238" y1="69565" x2="28637" y2="81922"/>
                        <a14:foregroundMark x1="28637" y1="81922" x2="51270" y2="72998"/>
                        <a14:foregroundMark x1="86143" y1="38215" x2="89376" y2="59268"/>
                        <a14:foregroundMark x1="89376" y1="59268" x2="73441" y2="76659"/>
                        <a14:foregroundMark x1="73441" y1="76659" x2="40416" y2="61785"/>
                        <a14:foregroundMark x1="40416" y1="61785" x2="28868" y2="38444"/>
                        <a14:foregroundMark x1="28868" y1="38444" x2="38799" y2="17391"/>
                        <a14:foregroundMark x1="38799" y1="17391" x2="61432" y2="24714"/>
                        <a14:foregroundMark x1="61432" y1="24714" x2="69284" y2="42334"/>
                        <a14:foregroundMark x1="88222" y1="31579" x2="87298" y2="30435"/>
                        <a14:foregroundMark x1="87298" y1="28604" x2="87298" y2="28604"/>
                        <a14:foregroundMark x1="47344" y1="93822" x2="47344" y2="93822"/>
                        <a14:backgroundMark x1="21247" y1="5721" x2="16166" y2="14874"/>
                        <a14:backgroundMark x1="83834" y1="6865" x2="98152" y2="17620"/>
                        <a14:backgroundMark x1="97921" y1="66819" x2="72055" y2="99314"/>
                        <a14:backgroundMark x1="3464" y1="72998" x2="9238" y2="97254"/>
                      </a14:backgroundRemoval>
                    </a14:imgEffect>
                  </a14:imgLayer>
                </a14:imgProps>
              </a:ext>
            </a:extLst>
          </a:blip>
          <a:stretch>
            <a:fillRect/>
          </a:stretch>
        </p:blipFill>
        <p:spPr>
          <a:xfrm>
            <a:off x="796002" y="2653061"/>
            <a:ext cx="526620" cy="531485"/>
          </a:xfrm>
          <a:prstGeom prst="rect">
            <a:avLst/>
          </a:prstGeom>
        </p:spPr>
      </p:pic>
      <p:pic>
        <p:nvPicPr>
          <p:cNvPr id="27" name="Picture 26">
            <a:extLst>
              <a:ext uri="{FF2B5EF4-FFF2-40B4-BE49-F238E27FC236}">
                <a16:creationId xmlns:a16="http://schemas.microsoft.com/office/drawing/2014/main" id="{F56CEED7-D5F3-416D-BCD2-9FB0C9E5D35B}"/>
              </a:ext>
            </a:extLst>
          </p:cNvPr>
          <p:cNvPicPr>
            <a:picLocks noChangeAspect="1"/>
          </p:cNvPicPr>
          <p:nvPr/>
        </p:nvPicPr>
        <p:blipFill>
          <a:blip r:embed="rId3">
            <a:duotone>
              <a:prstClr val="black"/>
              <a:schemeClr val="accent2">
                <a:lumMod val="60000"/>
                <a:lumOff val="40000"/>
                <a:tint val="45000"/>
                <a:satMod val="400000"/>
              </a:schemeClr>
            </a:duotone>
            <a:extLst>
              <a:ext uri="{BEBA8EAE-BF5A-486C-A8C5-ECC9F3942E4B}">
                <a14:imgProps xmlns:a14="http://schemas.microsoft.com/office/drawing/2010/main">
                  <a14:imgLayer r:embed="rId4">
                    <a14:imgEffect>
                      <a14:backgroundRemoval t="9840" b="93822" l="7390" r="93533">
                        <a14:foregroundMark x1="33025" y1="22883" x2="50577" y2="56064"/>
                        <a14:foregroundMark x1="50577" y1="56064" x2="75289" y2="68421"/>
                        <a14:foregroundMark x1="75289" y1="68421" x2="84758" y2="44394"/>
                        <a14:foregroundMark x1="84758" y1="44394" x2="85450" y2="20824"/>
                        <a14:foregroundMark x1="85450" y1="20824" x2="70901" y2="10297"/>
                        <a14:foregroundMark x1="11085" y1="62700" x2="24942" y2="78261"/>
                        <a14:foregroundMark x1="24942" y1="78261" x2="50577" y2="78719"/>
                        <a14:foregroundMark x1="50577" y1="78719" x2="72748" y2="63616"/>
                        <a14:foregroundMark x1="72748" y1="63616" x2="76905" y2="50801"/>
                        <a14:foregroundMark x1="76905" y1="61098" x2="64203" y2="76888"/>
                        <a14:foregroundMark x1="64203" y1="76888" x2="44804" y2="86041"/>
                        <a14:foregroundMark x1="44804" y1="86041" x2="22171" y2="71854"/>
                        <a14:foregroundMark x1="22171" y1="71854" x2="22402" y2="65217"/>
                        <a14:foregroundMark x1="43187" y1="90847" x2="43187" y2="90847"/>
                        <a14:foregroundMark x1="39954" y1="91991" x2="39954" y2="91991"/>
                        <a14:foregroundMark x1="33025" y1="93135" x2="33025" y2="93135"/>
                        <a14:foregroundMark x1="19169" y1="61098" x2="33718" y2="77574"/>
                        <a14:foregroundMark x1="33718" y1="77574" x2="40647" y2="55835"/>
                        <a14:foregroundMark x1="40647" y1="55835" x2="66744" y2="54005"/>
                        <a14:foregroundMark x1="66744" y1="54005" x2="76674" y2="59954"/>
                        <a14:foregroundMark x1="76212" y1="36613" x2="44573" y2="41876"/>
                        <a14:foregroundMark x1="44573" y1="41876" x2="74365" y2="54462"/>
                        <a14:foregroundMark x1="74365" y1="54462" x2="83834" y2="32723"/>
                        <a14:foregroundMark x1="83834" y1="32723" x2="84988" y2="31350"/>
                        <a14:foregroundMark x1="93995" y1="40732" x2="93995" y2="40732"/>
                        <a14:foregroundMark x1="23788" y1="82380" x2="53580" y2="73227"/>
                        <a14:foregroundMark x1="53580" y1="73227" x2="53580" y2="73227"/>
                        <a14:foregroundMark x1="74596" y1="61785" x2="41109" y2="85812"/>
                        <a14:foregroundMark x1="41109" y1="85812" x2="30023" y2="86728"/>
                        <a14:foregroundMark x1="7621" y1="73227" x2="8776" y2="54920"/>
                        <a14:foregroundMark x1="11547" y1="55378" x2="18707" y2="74142"/>
                        <a14:foregroundMark x1="18707" y1="74142" x2="21940" y2="69794"/>
                        <a14:foregroundMark x1="35797" y1="48513" x2="55658" y2="32952"/>
                        <a14:foregroundMark x1="55658" y1="32952" x2="33949" y2="29062"/>
                        <a14:foregroundMark x1="33949" y1="29062" x2="53811" y2="12128"/>
                        <a14:foregroundMark x1="53811" y1="12128" x2="54734" y2="12128"/>
                        <a14:foregroundMark x1="74365" y1="27460" x2="85681" y2="44851"/>
                        <a14:foregroundMark x1="85681" y1="44851" x2="78291" y2="21510"/>
                        <a14:foregroundMark x1="78291" y1="21510" x2="49885" y2="35469"/>
                        <a14:foregroundMark x1="49885" y1="35469" x2="33949" y2="54462"/>
                        <a14:foregroundMark x1="33949" y1="54462" x2="48961" y2="70023"/>
                        <a14:foregroundMark x1="48961" y1="70023" x2="51270" y2="81236"/>
                        <a14:foregroundMark x1="62356" y1="18993" x2="33025" y2="49428"/>
                        <a14:foregroundMark x1="33025" y1="49428" x2="31640" y2="52403"/>
                        <a14:foregroundMark x1="29330" y1="43021" x2="39954" y2="31579"/>
                        <a14:foregroundMark x1="37413" y1="29291" x2="20323" y2="55378"/>
                        <a14:foregroundMark x1="20323" y1="55378" x2="20323" y2="56522"/>
                        <a14:foregroundMark x1="9238" y1="69565" x2="28637" y2="81922"/>
                        <a14:foregroundMark x1="28637" y1="81922" x2="51270" y2="72998"/>
                        <a14:foregroundMark x1="86143" y1="38215" x2="89376" y2="59268"/>
                        <a14:foregroundMark x1="89376" y1="59268" x2="73441" y2="76659"/>
                        <a14:foregroundMark x1="73441" y1="76659" x2="40416" y2="61785"/>
                        <a14:foregroundMark x1="40416" y1="61785" x2="28868" y2="38444"/>
                        <a14:foregroundMark x1="28868" y1="38444" x2="38799" y2="17391"/>
                        <a14:foregroundMark x1="38799" y1="17391" x2="61432" y2="24714"/>
                        <a14:foregroundMark x1="61432" y1="24714" x2="69284" y2="42334"/>
                        <a14:foregroundMark x1="88222" y1="31579" x2="87298" y2="30435"/>
                        <a14:foregroundMark x1="87298" y1="28604" x2="87298" y2="28604"/>
                        <a14:foregroundMark x1="47344" y1="93822" x2="47344" y2="93822"/>
                        <a14:backgroundMark x1="21247" y1="5721" x2="16166" y2="14874"/>
                        <a14:backgroundMark x1="83834" y1="6865" x2="98152" y2="17620"/>
                        <a14:backgroundMark x1="97921" y1="66819" x2="72055" y2="99314"/>
                        <a14:backgroundMark x1="3464" y1="72998" x2="9238" y2="97254"/>
                      </a14:backgroundRemoval>
                    </a14:imgEffect>
                  </a14:imgLayer>
                </a14:imgProps>
              </a:ext>
            </a:extLst>
          </a:blip>
          <a:stretch>
            <a:fillRect/>
          </a:stretch>
        </p:blipFill>
        <p:spPr>
          <a:xfrm>
            <a:off x="1190026" y="2890778"/>
            <a:ext cx="526620" cy="531485"/>
          </a:xfrm>
          <a:prstGeom prst="rect">
            <a:avLst/>
          </a:prstGeom>
        </p:spPr>
      </p:pic>
      <p:pic>
        <p:nvPicPr>
          <p:cNvPr id="29" name="Picture 28">
            <a:extLst>
              <a:ext uri="{FF2B5EF4-FFF2-40B4-BE49-F238E27FC236}">
                <a16:creationId xmlns:a16="http://schemas.microsoft.com/office/drawing/2014/main" id="{4FEB8B0C-2965-446B-A56B-163AB84B8122}"/>
              </a:ext>
            </a:extLst>
          </p:cNvPr>
          <p:cNvPicPr>
            <a:picLocks noChangeAspect="1"/>
          </p:cNvPicPr>
          <p:nvPr/>
        </p:nvPicPr>
        <p:blipFill>
          <a:blip r:embed="rId3">
            <a:duotone>
              <a:prstClr val="black"/>
              <a:schemeClr val="accent2">
                <a:lumMod val="60000"/>
                <a:lumOff val="40000"/>
                <a:tint val="45000"/>
                <a:satMod val="400000"/>
              </a:schemeClr>
            </a:duotone>
            <a:extLst>
              <a:ext uri="{BEBA8EAE-BF5A-486C-A8C5-ECC9F3942E4B}">
                <a14:imgProps xmlns:a14="http://schemas.microsoft.com/office/drawing/2010/main">
                  <a14:imgLayer r:embed="rId4">
                    <a14:imgEffect>
                      <a14:backgroundRemoval t="9840" b="93822" l="7390" r="93533">
                        <a14:foregroundMark x1="33025" y1="22883" x2="50577" y2="56064"/>
                        <a14:foregroundMark x1="50577" y1="56064" x2="75289" y2="68421"/>
                        <a14:foregroundMark x1="75289" y1="68421" x2="84758" y2="44394"/>
                        <a14:foregroundMark x1="84758" y1="44394" x2="85450" y2="20824"/>
                        <a14:foregroundMark x1="85450" y1="20824" x2="70901" y2="10297"/>
                        <a14:foregroundMark x1="11085" y1="62700" x2="24942" y2="78261"/>
                        <a14:foregroundMark x1="24942" y1="78261" x2="50577" y2="78719"/>
                        <a14:foregroundMark x1="50577" y1="78719" x2="72748" y2="63616"/>
                        <a14:foregroundMark x1="72748" y1="63616" x2="76905" y2="50801"/>
                        <a14:foregroundMark x1="76905" y1="61098" x2="64203" y2="76888"/>
                        <a14:foregroundMark x1="64203" y1="76888" x2="44804" y2="86041"/>
                        <a14:foregroundMark x1="44804" y1="86041" x2="22171" y2="71854"/>
                        <a14:foregroundMark x1="22171" y1="71854" x2="22402" y2="65217"/>
                        <a14:foregroundMark x1="43187" y1="90847" x2="43187" y2="90847"/>
                        <a14:foregroundMark x1="39954" y1="91991" x2="39954" y2="91991"/>
                        <a14:foregroundMark x1="33025" y1="93135" x2="33025" y2="93135"/>
                        <a14:foregroundMark x1="19169" y1="61098" x2="33718" y2="77574"/>
                        <a14:foregroundMark x1="33718" y1="77574" x2="40647" y2="55835"/>
                        <a14:foregroundMark x1="40647" y1="55835" x2="66744" y2="54005"/>
                        <a14:foregroundMark x1="66744" y1="54005" x2="76674" y2="59954"/>
                        <a14:foregroundMark x1="76212" y1="36613" x2="44573" y2="41876"/>
                        <a14:foregroundMark x1="44573" y1="41876" x2="74365" y2="54462"/>
                        <a14:foregroundMark x1="74365" y1="54462" x2="83834" y2="32723"/>
                        <a14:foregroundMark x1="83834" y1="32723" x2="84988" y2="31350"/>
                        <a14:foregroundMark x1="93995" y1="40732" x2="93995" y2="40732"/>
                        <a14:foregroundMark x1="23788" y1="82380" x2="53580" y2="73227"/>
                        <a14:foregroundMark x1="53580" y1="73227" x2="53580" y2="73227"/>
                        <a14:foregroundMark x1="74596" y1="61785" x2="41109" y2="85812"/>
                        <a14:foregroundMark x1="41109" y1="85812" x2="30023" y2="86728"/>
                        <a14:foregroundMark x1="7621" y1="73227" x2="8776" y2="54920"/>
                        <a14:foregroundMark x1="11547" y1="55378" x2="18707" y2="74142"/>
                        <a14:foregroundMark x1="18707" y1="74142" x2="21940" y2="69794"/>
                        <a14:foregroundMark x1="35797" y1="48513" x2="55658" y2="32952"/>
                        <a14:foregroundMark x1="55658" y1="32952" x2="33949" y2="29062"/>
                        <a14:foregroundMark x1="33949" y1="29062" x2="53811" y2="12128"/>
                        <a14:foregroundMark x1="53811" y1="12128" x2="54734" y2="12128"/>
                        <a14:foregroundMark x1="74365" y1="27460" x2="85681" y2="44851"/>
                        <a14:foregroundMark x1="85681" y1="44851" x2="78291" y2="21510"/>
                        <a14:foregroundMark x1="78291" y1="21510" x2="49885" y2="35469"/>
                        <a14:foregroundMark x1="49885" y1="35469" x2="33949" y2="54462"/>
                        <a14:foregroundMark x1="33949" y1="54462" x2="48961" y2="70023"/>
                        <a14:foregroundMark x1="48961" y1="70023" x2="51270" y2="81236"/>
                        <a14:foregroundMark x1="62356" y1="18993" x2="33025" y2="49428"/>
                        <a14:foregroundMark x1="33025" y1="49428" x2="31640" y2="52403"/>
                        <a14:foregroundMark x1="29330" y1="43021" x2="39954" y2="31579"/>
                        <a14:foregroundMark x1="37413" y1="29291" x2="20323" y2="55378"/>
                        <a14:foregroundMark x1="20323" y1="55378" x2="20323" y2="56522"/>
                        <a14:foregroundMark x1="9238" y1="69565" x2="28637" y2="81922"/>
                        <a14:foregroundMark x1="28637" y1="81922" x2="51270" y2="72998"/>
                        <a14:foregroundMark x1="86143" y1="38215" x2="89376" y2="59268"/>
                        <a14:foregroundMark x1="89376" y1="59268" x2="73441" y2="76659"/>
                        <a14:foregroundMark x1="73441" y1="76659" x2="40416" y2="61785"/>
                        <a14:foregroundMark x1="40416" y1="61785" x2="28868" y2="38444"/>
                        <a14:foregroundMark x1="28868" y1="38444" x2="38799" y2="17391"/>
                        <a14:foregroundMark x1="38799" y1="17391" x2="61432" y2="24714"/>
                        <a14:foregroundMark x1="61432" y1="24714" x2="69284" y2="42334"/>
                        <a14:foregroundMark x1="88222" y1="31579" x2="87298" y2="30435"/>
                        <a14:foregroundMark x1="87298" y1="28604" x2="87298" y2="28604"/>
                        <a14:foregroundMark x1="47344" y1="93822" x2="47344" y2="93822"/>
                        <a14:backgroundMark x1="21247" y1="5721" x2="16166" y2="14874"/>
                        <a14:backgroundMark x1="83834" y1="6865" x2="98152" y2="17620"/>
                        <a14:backgroundMark x1="97921" y1="66819" x2="72055" y2="99314"/>
                        <a14:backgroundMark x1="3464" y1="72998" x2="9238" y2="97254"/>
                      </a14:backgroundRemoval>
                    </a14:imgEffect>
                  </a14:imgLayer>
                </a14:imgProps>
              </a:ext>
            </a:extLst>
          </a:blip>
          <a:stretch>
            <a:fillRect/>
          </a:stretch>
        </p:blipFill>
        <p:spPr>
          <a:xfrm>
            <a:off x="1271154" y="2755595"/>
            <a:ext cx="526620" cy="531485"/>
          </a:xfrm>
          <a:prstGeom prst="rect">
            <a:avLst/>
          </a:prstGeom>
        </p:spPr>
      </p:pic>
      <p:sp>
        <p:nvSpPr>
          <p:cNvPr id="30" name="Rectangle: Rounded Corners 29">
            <a:extLst>
              <a:ext uri="{FF2B5EF4-FFF2-40B4-BE49-F238E27FC236}">
                <a16:creationId xmlns:a16="http://schemas.microsoft.com/office/drawing/2014/main" id="{4525395D-A61D-49FF-949D-7D1D934B3C00}"/>
              </a:ext>
            </a:extLst>
          </p:cNvPr>
          <p:cNvSpPr/>
          <p:nvPr/>
        </p:nvSpPr>
        <p:spPr>
          <a:xfrm>
            <a:off x="462697" y="2026952"/>
            <a:ext cx="1561508" cy="1979440"/>
          </a:xfrm>
          <a:prstGeom prst="round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362C9678-1932-4350-9DDF-8FB17A920F5A}"/>
              </a:ext>
            </a:extLst>
          </p:cNvPr>
          <p:cNvSpPr/>
          <p:nvPr/>
        </p:nvSpPr>
        <p:spPr>
          <a:xfrm>
            <a:off x="2195732" y="1995195"/>
            <a:ext cx="1628014" cy="1979440"/>
          </a:xfrm>
          <a:prstGeom prst="round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21EB5D4E-587F-4645-8872-2811DB47BA46}"/>
              </a:ext>
            </a:extLst>
          </p:cNvPr>
          <p:cNvSpPr/>
          <p:nvPr/>
        </p:nvSpPr>
        <p:spPr>
          <a:xfrm>
            <a:off x="3997244" y="1995195"/>
            <a:ext cx="1479222" cy="1979440"/>
          </a:xfrm>
          <a:prstGeom prst="round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a:extLst>
              <a:ext uri="{FF2B5EF4-FFF2-40B4-BE49-F238E27FC236}">
                <a16:creationId xmlns:a16="http://schemas.microsoft.com/office/drawing/2014/main" id="{2F1B4A32-E77D-4554-84E5-13A0BECEBEC3}"/>
              </a:ext>
            </a:extLst>
          </p:cNvPr>
          <p:cNvPicPr>
            <a:picLocks noChangeAspect="1"/>
          </p:cNvPicPr>
          <p:nvPr/>
        </p:nvPicPr>
        <p:blipFill>
          <a:blip r:embed="rId3">
            <a:duotone>
              <a:prstClr val="black"/>
              <a:schemeClr val="tx1">
                <a:lumMod val="50000"/>
                <a:lumOff val="50000"/>
                <a:tint val="45000"/>
                <a:satMod val="400000"/>
              </a:schemeClr>
            </a:duotone>
            <a:extLst>
              <a:ext uri="{BEBA8EAE-BF5A-486C-A8C5-ECC9F3942E4B}">
                <a14:imgProps xmlns:a14="http://schemas.microsoft.com/office/drawing/2010/main">
                  <a14:imgLayer r:embed="rId4">
                    <a14:imgEffect>
                      <a14:backgroundRemoval t="9840" b="93822" l="7390" r="93533">
                        <a14:foregroundMark x1="33025" y1="22883" x2="50577" y2="56064"/>
                        <a14:foregroundMark x1="50577" y1="56064" x2="75289" y2="68421"/>
                        <a14:foregroundMark x1="75289" y1="68421" x2="84758" y2="44394"/>
                        <a14:foregroundMark x1="84758" y1="44394" x2="85450" y2="20824"/>
                        <a14:foregroundMark x1="85450" y1="20824" x2="70901" y2="10297"/>
                        <a14:foregroundMark x1="11085" y1="62700" x2="24942" y2="78261"/>
                        <a14:foregroundMark x1="24942" y1="78261" x2="50577" y2="78719"/>
                        <a14:foregroundMark x1="50577" y1="78719" x2="72748" y2="63616"/>
                        <a14:foregroundMark x1="72748" y1="63616" x2="76905" y2="50801"/>
                        <a14:foregroundMark x1="76905" y1="61098" x2="64203" y2="76888"/>
                        <a14:foregroundMark x1="64203" y1="76888" x2="44804" y2="86041"/>
                        <a14:foregroundMark x1="44804" y1="86041" x2="22171" y2="71854"/>
                        <a14:foregroundMark x1="22171" y1="71854" x2="22402" y2="65217"/>
                        <a14:foregroundMark x1="43187" y1="90847" x2="43187" y2="90847"/>
                        <a14:foregroundMark x1="39954" y1="91991" x2="39954" y2="91991"/>
                        <a14:foregroundMark x1="33025" y1="93135" x2="33025" y2="93135"/>
                        <a14:foregroundMark x1="19169" y1="61098" x2="33718" y2="77574"/>
                        <a14:foregroundMark x1="33718" y1="77574" x2="40647" y2="55835"/>
                        <a14:foregroundMark x1="40647" y1="55835" x2="66744" y2="54005"/>
                        <a14:foregroundMark x1="66744" y1="54005" x2="76674" y2="59954"/>
                        <a14:foregroundMark x1="76212" y1="36613" x2="44573" y2="41876"/>
                        <a14:foregroundMark x1="44573" y1="41876" x2="74365" y2="54462"/>
                        <a14:foregroundMark x1="74365" y1="54462" x2="83834" y2="32723"/>
                        <a14:foregroundMark x1="83834" y1="32723" x2="84988" y2="31350"/>
                        <a14:foregroundMark x1="93995" y1="40732" x2="93995" y2="40732"/>
                        <a14:foregroundMark x1="23788" y1="82380" x2="53580" y2="73227"/>
                        <a14:foregroundMark x1="53580" y1="73227" x2="53580" y2="73227"/>
                        <a14:foregroundMark x1="74596" y1="61785" x2="41109" y2="85812"/>
                        <a14:foregroundMark x1="41109" y1="85812" x2="30023" y2="86728"/>
                        <a14:foregroundMark x1="7621" y1="73227" x2="8776" y2="54920"/>
                        <a14:foregroundMark x1="11547" y1="55378" x2="18707" y2="74142"/>
                        <a14:foregroundMark x1="18707" y1="74142" x2="21940" y2="69794"/>
                        <a14:foregroundMark x1="35797" y1="48513" x2="55658" y2="32952"/>
                        <a14:foregroundMark x1="55658" y1="32952" x2="33949" y2="29062"/>
                        <a14:foregroundMark x1="33949" y1="29062" x2="53811" y2="12128"/>
                        <a14:foregroundMark x1="53811" y1="12128" x2="54734" y2="12128"/>
                        <a14:foregroundMark x1="74365" y1="27460" x2="85681" y2="44851"/>
                        <a14:foregroundMark x1="85681" y1="44851" x2="78291" y2="21510"/>
                        <a14:foregroundMark x1="78291" y1="21510" x2="49885" y2="35469"/>
                        <a14:foregroundMark x1="49885" y1="35469" x2="33949" y2="54462"/>
                        <a14:foregroundMark x1="33949" y1="54462" x2="48961" y2="70023"/>
                        <a14:foregroundMark x1="48961" y1="70023" x2="51270" y2="81236"/>
                        <a14:foregroundMark x1="62356" y1="18993" x2="33025" y2="49428"/>
                        <a14:foregroundMark x1="33025" y1="49428" x2="31640" y2="52403"/>
                        <a14:foregroundMark x1="29330" y1="43021" x2="39954" y2="31579"/>
                        <a14:foregroundMark x1="37413" y1="29291" x2="20323" y2="55378"/>
                        <a14:foregroundMark x1="20323" y1="55378" x2="20323" y2="56522"/>
                        <a14:foregroundMark x1="9238" y1="69565" x2="28637" y2="81922"/>
                        <a14:foregroundMark x1="28637" y1="81922" x2="51270" y2="72998"/>
                        <a14:foregroundMark x1="86143" y1="38215" x2="89376" y2="59268"/>
                        <a14:foregroundMark x1="89376" y1="59268" x2="73441" y2="76659"/>
                        <a14:foregroundMark x1="73441" y1="76659" x2="40416" y2="61785"/>
                        <a14:foregroundMark x1="40416" y1="61785" x2="28868" y2="38444"/>
                        <a14:foregroundMark x1="28868" y1="38444" x2="38799" y2="17391"/>
                        <a14:foregroundMark x1="38799" y1="17391" x2="61432" y2="24714"/>
                        <a14:foregroundMark x1="61432" y1="24714" x2="69284" y2="42334"/>
                        <a14:foregroundMark x1="88222" y1="31579" x2="87298" y2="30435"/>
                        <a14:foregroundMark x1="87298" y1="28604" x2="87298" y2="28604"/>
                        <a14:foregroundMark x1="47344" y1="93822" x2="47344" y2="93822"/>
                        <a14:backgroundMark x1="21247" y1="5721" x2="16166" y2="14874"/>
                        <a14:backgroundMark x1="83834" y1="6865" x2="98152" y2="17620"/>
                        <a14:backgroundMark x1="97921" y1="66819" x2="72055" y2="99314"/>
                        <a14:backgroundMark x1="3464" y1="72998" x2="9238" y2="97254"/>
                      </a14:backgroundRemoval>
                    </a14:imgEffect>
                  </a14:imgLayer>
                </a14:imgProps>
              </a:ext>
            </a:extLst>
          </a:blip>
          <a:stretch>
            <a:fillRect/>
          </a:stretch>
        </p:blipFill>
        <p:spPr>
          <a:xfrm>
            <a:off x="2578164" y="3110782"/>
            <a:ext cx="526620" cy="531485"/>
          </a:xfrm>
          <a:prstGeom prst="rect">
            <a:avLst/>
          </a:prstGeom>
        </p:spPr>
      </p:pic>
      <p:pic>
        <p:nvPicPr>
          <p:cNvPr id="34" name="Picture 33">
            <a:extLst>
              <a:ext uri="{FF2B5EF4-FFF2-40B4-BE49-F238E27FC236}">
                <a16:creationId xmlns:a16="http://schemas.microsoft.com/office/drawing/2014/main" id="{3412AD3F-4B40-4DFF-9778-DB3A34D45A63}"/>
              </a:ext>
            </a:extLst>
          </p:cNvPr>
          <p:cNvPicPr>
            <a:picLocks noChangeAspect="1"/>
          </p:cNvPicPr>
          <p:nvPr/>
        </p:nvPicPr>
        <p:blipFill>
          <a:blip r:embed="rId3">
            <a:duotone>
              <a:prstClr val="black"/>
              <a:schemeClr val="tx1">
                <a:lumMod val="50000"/>
                <a:lumOff val="50000"/>
                <a:tint val="45000"/>
                <a:satMod val="400000"/>
              </a:schemeClr>
            </a:duotone>
            <a:extLst>
              <a:ext uri="{BEBA8EAE-BF5A-486C-A8C5-ECC9F3942E4B}">
                <a14:imgProps xmlns:a14="http://schemas.microsoft.com/office/drawing/2010/main">
                  <a14:imgLayer r:embed="rId4">
                    <a14:imgEffect>
                      <a14:backgroundRemoval t="9840" b="93822" l="7390" r="93533">
                        <a14:foregroundMark x1="33025" y1="22883" x2="50577" y2="56064"/>
                        <a14:foregroundMark x1="50577" y1="56064" x2="75289" y2="68421"/>
                        <a14:foregroundMark x1="75289" y1="68421" x2="84758" y2="44394"/>
                        <a14:foregroundMark x1="84758" y1="44394" x2="85450" y2="20824"/>
                        <a14:foregroundMark x1="85450" y1="20824" x2="70901" y2="10297"/>
                        <a14:foregroundMark x1="11085" y1="62700" x2="24942" y2="78261"/>
                        <a14:foregroundMark x1="24942" y1="78261" x2="50577" y2="78719"/>
                        <a14:foregroundMark x1="50577" y1="78719" x2="72748" y2="63616"/>
                        <a14:foregroundMark x1="72748" y1="63616" x2="76905" y2="50801"/>
                        <a14:foregroundMark x1="76905" y1="61098" x2="64203" y2="76888"/>
                        <a14:foregroundMark x1="64203" y1="76888" x2="44804" y2="86041"/>
                        <a14:foregroundMark x1="44804" y1="86041" x2="22171" y2="71854"/>
                        <a14:foregroundMark x1="22171" y1="71854" x2="22402" y2="65217"/>
                        <a14:foregroundMark x1="43187" y1="90847" x2="43187" y2="90847"/>
                        <a14:foregroundMark x1="39954" y1="91991" x2="39954" y2="91991"/>
                        <a14:foregroundMark x1="33025" y1="93135" x2="33025" y2="93135"/>
                        <a14:foregroundMark x1="19169" y1="61098" x2="33718" y2="77574"/>
                        <a14:foregroundMark x1="33718" y1="77574" x2="40647" y2="55835"/>
                        <a14:foregroundMark x1="40647" y1="55835" x2="66744" y2="54005"/>
                        <a14:foregroundMark x1="66744" y1="54005" x2="76674" y2="59954"/>
                        <a14:foregroundMark x1="76212" y1="36613" x2="44573" y2="41876"/>
                        <a14:foregroundMark x1="44573" y1="41876" x2="74365" y2="54462"/>
                        <a14:foregroundMark x1="74365" y1="54462" x2="83834" y2="32723"/>
                        <a14:foregroundMark x1="83834" y1="32723" x2="84988" y2="31350"/>
                        <a14:foregroundMark x1="93995" y1="40732" x2="93995" y2="40732"/>
                        <a14:foregroundMark x1="23788" y1="82380" x2="53580" y2="73227"/>
                        <a14:foregroundMark x1="53580" y1="73227" x2="53580" y2="73227"/>
                        <a14:foregroundMark x1="74596" y1="61785" x2="41109" y2="85812"/>
                        <a14:foregroundMark x1="41109" y1="85812" x2="30023" y2="86728"/>
                        <a14:foregroundMark x1="7621" y1="73227" x2="8776" y2="54920"/>
                        <a14:foregroundMark x1="11547" y1="55378" x2="18707" y2="74142"/>
                        <a14:foregroundMark x1="18707" y1="74142" x2="21940" y2="69794"/>
                        <a14:foregroundMark x1="35797" y1="48513" x2="55658" y2="32952"/>
                        <a14:foregroundMark x1="55658" y1="32952" x2="33949" y2="29062"/>
                        <a14:foregroundMark x1="33949" y1="29062" x2="53811" y2="12128"/>
                        <a14:foregroundMark x1="53811" y1="12128" x2="54734" y2="12128"/>
                        <a14:foregroundMark x1="74365" y1="27460" x2="85681" y2="44851"/>
                        <a14:foregroundMark x1="85681" y1="44851" x2="78291" y2="21510"/>
                        <a14:foregroundMark x1="78291" y1="21510" x2="49885" y2="35469"/>
                        <a14:foregroundMark x1="49885" y1="35469" x2="33949" y2="54462"/>
                        <a14:foregroundMark x1="33949" y1="54462" x2="48961" y2="70023"/>
                        <a14:foregroundMark x1="48961" y1="70023" x2="51270" y2="81236"/>
                        <a14:foregroundMark x1="62356" y1="18993" x2="33025" y2="49428"/>
                        <a14:foregroundMark x1="33025" y1="49428" x2="31640" y2="52403"/>
                        <a14:foregroundMark x1="29330" y1="43021" x2="39954" y2="31579"/>
                        <a14:foregroundMark x1="37413" y1="29291" x2="20323" y2="55378"/>
                        <a14:foregroundMark x1="20323" y1="55378" x2="20323" y2="56522"/>
                        <a14:foregroundMark x1="9238" y1="69565" x2="28637" y2="81922"/>
                        <a14:foregroundMark x1="28637" y1="81922" x2="51270" y2="72998"/>
                        <a14:foregroundMark x1="86143" y1="38215" x2="89376" y2="59268"/>
                        <a14:foregroundMark x1="89376" y1="59268" x2="73441" y2="76659"/>
                        <a14:foregroundMark x1="73441" y1="76659" x2="40416" y2="61785"/>
                        <a14:foregroundMark x1="40416" y1="61785" x2="28868" y2="38444"/>
                        <a14:foregroundMark x1="28868" y1="38444" x2="38799" y2="17391"/>
                        <a14:foregroundMark x1="38799" y1="17391" x2="61432" y2="24714"/>
                        <a14:foregroundMark x1="61432" y1="24714" x2="69284" y2="42334"/>
                        <a14:foregroundMark x1="88222" y1="31579" x2="87298" y2="30435"/>
                        <a14:foregroundMark x1="87298" y1="28604" x2="87298" y2="28604"/>
                        <a14:foregroundMark x1="47344" y1="93822" x2="47344" y2="93822"/>
                        <a14:backgroundMark x1="21247" y1="5721" x2="16166" y2="14874"/>
                        <a14:backgroundMark x1="83834" y1="6865" x2="98152" y2="17620"/>
                        <a14:backgroundMark x1="97921" y1="66819" x2="72055" y2="99314"/>
                        <a14:backgroundMark x1="3464" y1="72998" x2="9238" y2="97254"/>
                      </a14:backgroundRemoval>
                    </a14:imgEffect>
                  </a14:imgLayer>
                </a14:imgProps>
              </a:ext>
            </a:extLst>
          </a:blip>
          <a:stretch>
            <a:fillRect/>
          </a:stretch>
        </p:blipFill>
        <p:spPr>
          <a:xfrm>
            <a:off x="2872474" y="2704226"/>
            <a:ext cx="526620" cy="531485"/>
          </a:xfrm>
          <a:prstGeom prst="rect">
            <a:avLst/>
          </a:prstGeom>
        </p:spPr>
      </p:pic>
      <p:pic>
        <p:nvPicPr>
          <p:cNvPr id="35" name="Picture 34">
            <a:extLst>
              <a:ext uri="{FF2B5EF4-FFF2-40B4-BE49-F238E27FC236}">
                <a16:creationId xmlns:a16="http://schemas.microsoft.com/office/drawing/2014/main" id="{F99F0ECC-3893-4184-B549-CAFC41066C12}"/>
              </a:ext>
            </a:extLst>
          </p:cNvPr>
          <p:cNvPicPr>
            <a:picLocks noChangeAspect="1"/>
          </p:cNvPicPr>
          <p:nvPr/>
        </p:nvPicPr>
        <p:blipFill>
          <a:blip r:embed="rId3">
            <a:duotone>
              <a:prstClr val="black"/>
              <a:schemeClr val="tx1">
                <a:lumMod val="50000"/>
                <a:lumOff val="50000"/>
                <a:tint val="45000"/>
                <a:satMod val="400000"/>
              </a:schemeClr>
            </a:duotone>
            <a:extLst>
              <a:ext uri="{BEBA8EAE-BF5A-486C-A8C5-ECC9F3942E4B}">
                <a14:imgProps xmlns:a14="http://schemas.microsoft.com/office/drawing/2010/main">
                  <a14:imgLayer r:embed="rId4">
                    <a14:imgEffect>
                      <a14:backgroundRemoval t="9840" b="93822" l="7390" r="93533">
                        <a14:foregroundMark x1="33025" y1="22883" x2="50577" y2="56064"/>
                        <a14:foregroundMark x1="50577" y1="56064" x2="75289" y2="68421"/>
                        <a14:foregroundMark x1="75289" y1="68421" x2="84758" y2="44394"/>
                        <a14:foregroundMark x1="84758" y1="44394" x2="85450" y2="20824"/>
                        <a14:foregroundMark x1="85450" y1="20824" x2="70901" y2="10297"/>
                        <a14:foregroundMark x1="11085" y1="62700" x2="24942" y2="78261"/>
                        <a14:foregroundMark x1="24942" y1="78261" x2="50577" y2="78719"/>
                        <a14:foregroundMark x1="50577" y1="78719" x2="72748" y2="63616"/>
                        <a14:foregroundMark x1="72748" y1="63616" x2="76905" y2="50801"/>
                        <a14:foregroundMark x1="76905" y1="61098" x2="64203" y2="76888"/>
                        <a14:foregroundMark x1="64203" y1="76888" x2="44804" y2="86041"/>
                        <a14:foregroundMark x1="44804" y1="86041" x2="22171" y2="71854"/>
                        <a14:foregroundMark x1="22171" y1="71854" x2="22402" y2="65217"/>
                        <a14:foregroundMark x1="43187" y1="90847" x2="43187" y2="90847"/>
                        <a14:foregroundMark x1="39954" y1="91991" x2="39954" y2="91991"/>
                        <a14:foregroundMark x1="33025" y1="93135" x2="33025" y2="93135"/>
                        <a14:foregroundMark x1="19169" y1="61098" x2="33718" y2="77574"/>
                        <a14:foregroundMark x1="33718" y1="77574" x2="40647" y2="55835"/>
                        <a14:foregroundMark x1="40647" y1="55835" x2="66744" y2="54005"/>
                        <a14:foregroundMark x1="66744" y1="54005" x2="76674" y2="59954"/>
                        <a14:foregroundMark x1="76212" y1="36613" x2="44573" y2="41876"/>
                        <a14:foregroundMark x1="44573" y1="41876" x2="74365" y2="54462"/>
                        <a14:foregroundMark x1="74365" y1="54462" x2="83834" y2="32723"/>
                        <a14:foregroundMark x1="83834" y1="32723" x2="84988" y2="31350"/>
                        <a14:foregroundMark x1="93995" y1="40732" x2="93995" y2="40732"/>
                        <a14:foregroundMark x1="23788" y1="82380" x2="53580" y2="73227"/>
                        <a14:foregroundMark x1="53580" y1="73227" x2="53580" y2="73227"/>
                        <a14:foregroundMark x1="74596" y1="61785" x2="41109" y2="85812"/>
                        <a14:foregroundMark x1="41109" y1="85812" x2="30023" y2="86728"/>
                        <a14:foregroundMark x1="7621" y1="73227" x2="8776" y2="54920"/>
                        <a14:foregroundMark x1="11547" y1="55378" x2="18707" y2="74142"/>
                        <a14:foregroundMark x1="18707" y1="74142" x2="21940" y2="69794"/>
                        <a14:foregroundMark x1="35797" y1="48513" x2="55658" y2="32952"/>
                        <a14:foregroundMark x1="55658" y1="32952" x2="33949" y2="29062"/>
                        <a14:foregroundMark x1="33949" y1="29062" x2="53811" y2="12128"/>
                        <a14:foregroundMark x1="53811" y1="12128" x2="54734" y2="12128"/>
                        <a14:foregroundMark x1="74365" y1="27460" x2="85681" y2="44851"/>
                        <a14:foregroundMark x1="85681" y1="44851" x2="78291" y2="21510"/>
                        <a14:foregroundMark x1="78291" y1="21510" x2="49885" y2="35469"/>
                        <a14:foregroundMark x1="49885" y1="35469" x2="33949" y2="54462"/>
                        <a14:foregroundMark x1="33949" y1="54462" x2="48961" y2="70023"/>
                        <a14:foregroundMark x1="48961" y1="70023" x2="51270" y2="81236"/>
                        <a14:foregroundMark x1="62356" y1="18993" x2="33025" y2="49428"/>
                        <a14:foregroundMark x1="33025" y1="49428" x2="31640" y2="52403"/>
                        <a14:foregroundMark x1="29330" y1="43021" x2="39954" y2="31579"/>
                        <a14:foregroundMark x1="37413" y1="29291" x2="20323" y2="55378"/>
                        <a14:foregroundMark x1="20323" y1="55378" x2="20323" y2="56522"/>
                        <a14:foregroundMark x1="9238" y1="69565" x2="28637" y2="81922"/>
                        <a14:foregroundMark x1="28637" y1="81922" x2="51270" y2="72998"/>
                        <a14:foregroundMark x1="86143" y1="38215" x2="89376" y2="59268"/>
                        <a14:foregroundMark x1="89376" y1="59268" x2="73441" y2="76659"/>
                        <a14:foregroundMark x1="73441" y1="76659" x2="40416" y2="61785"/>
                        <a14:foregroundMark x1="40416" y1="61785" x2="28868" y2="38444"/>
                        <a14:foregroundMark x1="28868" y1="38444" x2="38799" y2="17391"/>
                        <a14:foregroundMark x1="38799" y1="17391" x2="61432" y2="24714"/>
                        <a14:foregroundMark x1="61432" y1="24714" x2="69284" y2="42334"/>
                        <a14:foregroundMark x1="88222" y1="31579" x2="87298" y2="30435"/>
                        <a14:foregroundMark x1="87298" y1="28604" x2="87298" y2="28604"/>
                        <a14:foregroundMark x1="47344" y1="93822" x2="47344" y2="93822"/>
                        <a14:backgroundMark x1="21247" y1="5721" x2="16166" y2="14874"/>
                        <a14:backgroundMark x1="83834" y1="6865" x2="98152" y2="17620"/>
                        <a14:backgroundMark x1="97921" y1="66819" x2="72055" y2="99314"/>
                        <a14:backgroundMark x1="3464" y1="72998" x2="9238" y2="97254"/>
                      </a14:backgroundRemoval>
                    </a14:imgEffect>
                  </a14:imgLayer>
                </a14:imgProps>
              </a:ext>
            </a:extLst>
          </a:blip>
          <a:stretch>
            <a:fillRect/>
          </a:stretch>
        </p:blipFill>
        <p:spPr>
          <a:xfrm>
            <a:off x="2651948" y="2620702"/>
            <a:ext cx="526620" cy="531485"/>
          </a:xfrm>
          <a:prstGeom prst="rect">
            <a:avLst/>
          </a:prstGeom>
        </p:spPr>
      </p:pic>
      <p:pic>
        <p:nvPicPr>
          <p:cNvPr id="36" name="Picture 35">
            <a:extLst>
              <a:ext uri="{FF2B5EF4-FFF2-40B4-BE49-F238E27FC236}">
                <a16:creationId xmlns:a16="http://schemas.microsoft.com/office/drawing/2014/main" id="{6A1DC23B-BE72-4CC8-9EEC-9974A2582F67}"/>
              </a:ext>
            </a:extLst>
          </p:cNvPr>
          <p:cNvPicPr>
            <a:picLocks noChangeAspect="1"/>
          </p:cNvPicPr>
          <p:nvPr/>
        </p:nvPicPr>
        <p:blipFill>
          <a:blip r:embed="rId3">
            <a:duotone>
              <a:prstClr val="black"/>
              <a:schemeClr val="tx1">
                <a:lumMod val="50000"/>
                <a:lumOff val="50000"/>
                <a:tint val="45000"/>
                <a:satMod val="400000"/>
              </a:schemeClr>
            </a:duotone>
            <a:extLst>
              <a:ext uri="{BEBA8EAE-BF5A-486C-A8C5-ECC9F3942E4B}">
                <a14:imgProps xmlns:a14="http://schemas.microsoft.com/office/drawing/2010/main">
                  <a14:imgLayer r:embed="rId4">
                    <a14:imgEffect>
                      <a14:backgroundRemoval t="9840" b="93822" l="7390" r="93533">
                        <a14:foregroundMark x1="33025" y1="22883" x2="50577" y2="56064"/>
                        <a14:foregroundMark x1="50577" y1="56064" x2="75289" y2="68421"/>
                        <a14:foregroundMark x1="75289" y1="68421" x2="84758" y2="44394"/>
                        <a14:foregroundMark x1="84758" y1="44394" x2="85450" y2="20824"/>
                        <a14:foregroundMark x1="85450" y1="20824" x2="70901" y2="10297"/>
                        <a14:foregroundMark x1="11085" y1="62700" x2="24942" y2="78261"/>
                        <a14:foregroundMark x1="24942" y1="78261" x2="50577" y2="78719"/>
                        <a14:foregroundMark x1="50577" y1="78719" x2="72748" y2="63616"/>
                        <a14:foregroundMark x1="72748" y1="63616" x2="76905" y2="50801"/>
                        <a14:foregroundMark x1="76905" y1="61098" x2="64203" y2="76888"/>
                        <a14:foregroundMark x1="64203" y1="76888" x2="44804" y2="86041"/>
                        <a14:foregroundMark x1="44804" y1="86041" x2="22171" y2="71854"/>
                        <a14:foregroundMark x1="22171" y1="71854" x2="22402" y2="65217"/>
                        <a14:foregroundMark x1="43187" y1="90847" x2="43187" y2="90847"/>
                        <a14:foregroundMark x1="39954" y1="91991" x2="39954" y2="91991"/>
                        <a14:foregroundMark x1="33025" y1="93135" x2="33025" y2="93135"/>
                        <a14:foregroundMark x1="19169" y1="61098" x2="33718" y2="77574"/>
                        <a14:foregroundMark x1="33718" y1="77574" x2="40647" y2="55835"/>
                        <a14:foregroundMark x1="40647" y1="55835" x2="66744" y2="54005"/>
                        <a14:foregroundMark x1="66744" y1="54005" x2="76674" y2="59954"/>
                        <a14:foregroundMark x1="76212" y1="36613" x2="44573" y2="41876"/>
                        <a14:foregroundMark x1="44573" y1="41876" x2="74365" y2="54462"/>
                        <a14:foregroundMark x1="74365" y1="54462" x2="83834" y2="32723"/>
                        <a14:foregroundMark x1="83834" y1="32723" x2="84988" y2="31350"/>
                        <a14:foregroundMark x1="93995" y1="40732" x2="93995" y2="40732"/>
                        <a14:foregroundMark x1="23788" y1="82380" x2="53580" y2="73227"/>
                        <a14:foregroundMark x1="53580" y1="73227" x2="53580" y2="73227"/>
                        <a14:foregroundMark x1="74596" y1="61785" x2="41109" y2="85812"/>
                        <a14:foregroundMark x1="41109" y1="85812" x2="30023" y2="86728"/>
                        <a14:foregroundMark x1="7621" y1="73227" x2="8776" y2="54920"/>
                        <a14:foregroundMark x1="11547" y1="55378" x2="18707" y2="74142"/>
                        <a14:foregroundMark x1="18707" y1="74142" x2="21940" y2="69794"/>
                        <a14:foregroundMark x1="35797" y1="48513" x2="55658" y2="32952"/>
                        <a14:foregroundMark x1="55658" y1="32952" x2="33949" y2="29062"/>
                        <a14:foregroundMark x1="33949" y1="29062" x2="53811" y2="12128"/>
                        <a14:foregroundMark x1="53811" y1="12128" x2="54734" y2="12128"/>
                        <a14:foregroundMark x1="74365" y1="27460" x2="85681" y2="44851"/>
                        <a14:foregroundMark x1="85681" y1="44851" x2="78291" y2="21510"/>
                        <a14:foregroundMark x1="78291" y1="21510" x2="49885" y2="35469"/>
                        <a14:foregroundMark x1="49885" y1="35469" x2="33949" y2="54462"/>
                        <a14:foregroundMark x1="33949" y1="54462" x2="48961" y2="70023"/>
                        <a14:foregroundMark x1="48961" y1="70023" x2="51270" y2="81236"/>
                        <a14:foregroundMark x1="62356" y1="18993" x2="33025" y2="49428"/>
                        <a14:foregroundMark x1="33025" y1="49428" x2="31640" y2="52403"/>
                        <a14:foregroundMark x1="29330" y1="43021" x2="39954" y2="31579"/>
                        <a14:foregroundMark x1="37413" y1="29291" x2="20323" y2="55378"/>
                        <a14:foregroundMark x1="20323" y1="55378" x2="20323" y2="56522"/>
                        <a14:foregroundMark x1="9238" y1="69565" x2="28637" y2="81922"/>
                        <a14:foregroundMark x1="28637" y1="81922" x2="51270" y2="72998"/>
                        <a14:foregroundMark x1="86143" y1="38215" x2="89376" y2="59268"/>
                        <a14:foregroundMark x1="89376" y1="59268" x2="73441" y2="76659"/>
                        <a14:foregroundMark x1="73441" y1="76659" x2="40416" y2="61785"/>
                        <a14:foregroundMark x1="40416" y1="61785" x2="28868" y2="38444"/>
                        <a14:foregroundMark x1="28868" y1="38444" x2="38799" y2="17391"/>
                        <a14:foregroundMark x1="38799" y1="17391" x2="61432" y2="24714"/>
                        <a14:foregroundMark x1="61432" y1="24714" x2="69284" y2="42334"/>
                        <a14:foregroundMark x1="88222" y1="31579" x2="87298" y2="30435"/>
                        <a14:foregroundMark x1="87298" y1="28604" x2="87298" y2="28604"/>
                        <a14:foregroundMark x1="47344" y1="93822" x2="47344" y2="93822"/>
                        <a14:backgroundMark x1="21247" y1="5721" x2="16166" y2="14874"/>
                        <a14:backgroundMark x1="83834" y1="6865" x2="98152" y2="17620"/>
                        <a14:backgroundMark x1="97921" y1="66819" x2="72055" y2="99314"/>
                        <a14:backgroundMark x1="3464" y1="72998" x2="9238" y2="97254"/>
                      </a14:backgroundRemoval>
                    </a14:imgEffect>
                  </a14:imgLayer>
                </a14:imgProps>
              </a:ext>
            </a:extLst>
          </a:blip>
          <a:stretch>
            <a:fillRect/>
          </a:stretch>
        </p:blipFill>
        <p:spPr>
          <a:xfrm>
            <a:off x="3045972" y="2858419"/>
            <a:ext cx="526620" cy="531485"/>
          </a:xfrm>
          <a:prstGeom prst="rect">
            <a:avLst/>
          </a:prstGeom>
        </p:spPr>
      </p:pic>
      <p:pic>
        <p:nvPicPr>
          <p:cNvPr id="37" name="Picture 36">
            <a:extLst>
              <a:ext uri="{FF2B5EF4-FFF2-40B4-BE49-F238E27FC236}">
                <a16:creationId xmlns:a16="http://schemas.microsoft.com/office/drawing/2014/main" id="{B74D5DCE-39BB-4479-9275-04832D52B6A8}"/>
              </a:ext>
            </a:extLst>
          </p:cNvPr>
          <p:cNvPicPr>
            <a:picLocks noChangeAspect="1"/>
          </p:cNvPicPr>
          <p:nvPr/>
        </p:nvPicPr>
        <p:blipFill>
          <a:blip r:embed="rId3">
            <a:duotone>
              <a:prstClr val="black"/>
              <a:schemeClr val="tx1">
                <a:lumMod val="50000"/>
                <a:lumOff val="50000"/>
                <a:tint val="45000"/>
                <a:satMod val="400000"/>
              </a:schemeClr>
            </a:duotone>
            <a:extLst>
              <a:ext uri="{BEBA8EAE-BF5A-486C-A8C5-ECC9F3942E4B}">
                <a14:imgProps xmlns:a14="http://schemas.microsoft.com/office/drawing/2010/main">
                  <a14:imgLayer r:embed="rId4">
                    <a14:imgEffect>
                      <a14:backgroundRemoval t="9840" b="93822" l="7390" r="93533">
                        <a14:foregroundMark x1="33025" y1="22883" x2="50577" y2="56064"/>
                        <a14:foregroundMark x1="50577" y1="56064" x2="75289" y2="68421"/>
                        <a14:foregroundMark x1="75289" y1="68421" x2="84758" y2="44394"/>
                        <a14:foregroundMark x1="84758" y1="44394" x2="85450" y2="20824"/>
                        <a14:foregroundMark x1="85450" y1="20824" x2="70901" y2="10297"/>
                        <a14:foregroundMark x1="11085" y1="62700" x2="24942" y2="78261"/>
                        <a14:foregroundMark x1="24942" y1="78261" x2="50577" y2="78719"/>
                        <a14:foregroundMark x1="50577" y1="78719" x2="72748" y2="63616"/>
                        <a14:foregroundMark x1="72748" y1="63616" x2="76905" y2="50801"/>
                        <a14:foregroundMark x1="76905" y1="61098" x2="64203" y2="76888"/>
                        <a14:foregroundMark x1="64203" y1="76888" x2="44804" y2="86041"/>
                        <a14:foregroundMark x1="44804" y1="86041" x2="22171" y2="71854"/>
                        <a14:foregroundMark x1="22171" y1="71854" x2="22402" y2="65217"/>
                        <a14:foregroundMark x1="43187" y1="90847" x2="43187" y2="90847"/>
                        <a14:foregroundMark x1="39954" y1="91991" x2="39954" y2="91991"/>
                        <a14:foregroundMark x1="33025" y1="93135" x2="33025" y2="93135"/>
                        <a14:foregroundMark x1="19169" y1="61098" x2="33718" y2="77574"/>
                        <a14:foregroundMark x1="33718" y1="77574" x2="40647" y2="55835"/>
                        <a14:foregroundMark x1="40647" y1="55835" x2="66744" y2="54005"/>
                        <a14:foregroundMark x1="66744" y1="54005" x2="76674" y2="59954"/>
                        <a14:foregroundMark x1="76212" y1="36613" x2="44573" y2="41876"/>
                        <a14:foregroundMark x1="44573" y1="41876" x2="74365" y2="54462"/>
                        <a14:foregroundMark x1="74365" y1="54462" x2="83834" y2="32723"/>
                        <a14:foregroundMark x1="83834" y1="32723" x2="84988" y2="31350"/>
                        <a14:foregroundMark x1="93995" y1="40732" x2="93995" y2="40732"/>
                        <a14:foregroundMark x1="23788" y1="82380" x2="53580" y2="73227"/>
                        <a14:foregroundMark x1="53580" y1="73227" x2="53580" y2="73227"/>
                        <a14:foregroundMark x1="74596" y1="61785" x2="41109" y2="85812"/>
                        <a14:foregroundMark x1="41109" y1="85812" x2="30023" y2="86728"/>
                        <a14:foregroundMark x1="7621" y1="73227" x2="8776" y2="54920"/>
                        <a14:foregroundMark x1="11547" y1="55378" x2="18707" y2="74142"/>
                        <a14:foregroundMark x1="18707" y1="74142" x2="21940" y2="69794"/>
                        <a14:foregroundMark x1="35797" y1="48513" x2="55658" y2="32952"/>
                        <a14:foregroundMark x1="55658" y1="32952" x2="33949" y2="29062"/>
                        <a14:foregroundMark x1="33949" y1="29062" x2="53811" y2="12128"/>
                        <a14:foregroundMark x1="53811" y1="12128" x2="54734" y2="12128"/>
                        <a14:foregroundMark x1="74365" y1="27460" x2="85681" y2="44851"/>
                        <a14:foregroundMark x1="85681" y1="44851" x2="78291" y2="21510"/>
                        <a14:foregroundMark x1="78291" y1="21510" x2="49885" y2="35469"/>
                        <a14:foregroundMark x1="49885" y1="35469" x2="33949" y2="54462"/>
                        <a14:foregroundMark x1="33949" y1="54462" x2="48961" y2="70023"/>
                        <a14:foregroundMark x1="48961" y1="70023" x2="51270" y2="81236"/>
                        <a14:foregroundMark x1="62356" y1="18993" x2="33025" y2="49428"/>
                        <a14:foregroundMark x1="33025" y1="49428" x2="31640" y2="52403"/>
                        <a14:foregroundMark x1="29330" y1="43021" x2="39954" y2="31579"/>
                        <a14:foregroundMark x1="37413" y1="29291" x2="20323" y2="55378"/>
                        <a14:foregroundMark x1="20323" y1="55378" x2="20323" y2="56522"/>
                        <a14:foregroundMark x1="9238" y1="69565" x2="28637" y2="81922"/>
                        <a14:foregroundMark x1="28637" y1="81922" x2="51270" y2="72998"/>
                        <a14:foregroundMark x1="86143" y1="38215" x2="89376" y2="59268"/>
                        <a14:foregroundMark x1="89376" y1="59268" x2="73441" y2="76659"/>
                        <a14:foregroundMark x1="73441" y1="76659" x2="40416" y2="61785"/>
                        <a14:foregroundMark x1="40416" y1="61785" x2="28868" y2="38444"/>
                        <a14:foregroundMark x1="28868" y1="38444" x2="38799" y2="17391"/>
                        <a14:foregroundMark x1="38799" y1="17391" x2="61432" y2="24714"/>
                        <a14:foregroundMark x1="61432" y1="24714" x2="69284" y2="42334"/>
                        <a14:foregroundMark x1="88222" y1="31579" x2="87298" y2="30435"/>
                        <a14:foregroundMark x1="87298" y1="28604" x2="87298" y2="28604"/>
                        <a14:foregroundMark x1="47344" y1="93822" x2="47344" y2="93822"/>
                        <a14:backgroundMark x1="21247" y1="5721" x2="16166" y2="14874"/>
                        <a14:backgroundMark x1="83834" y1="6865" x2="98152" y2="17620"/>
                        <a14:backgroundMark x1="97921" y1="66819" x2="72055" y2="99314"/>
                        <a14:backgroundMark x1="3464" y1="72998" x2="9238" y2="97254"/>
                      </a14:backgroundRemoval>
                    </a14:imgEffect>
                  </a14:imgLayer>
                </a14:imgProps>
              </a:ext>
            </a:extLst>
          </a:blip>
          <a:stretch>
            <a:fillRect/>
          </a:stretch>
        </p:blipFill>
        <p:spPr>
          <a:xfrm>
            <a:off x="3127100" y="2723236"/>
            <a:ext cx="526620" cy="531485"/>
          </a:xfrm>
          <a:prstGeom prst="rect">
            <a:avLst/>
          </a:prstGeom>
        </p:spPr>
      </p:pic>
      <p:pic>
        <p:nvPicPr>
          <p:cNvPr id="38" name="Picture 37">
            <a:extLst>
              <a:ext uri="{FF2B5EF4-FFF2-40B4-BE49-F238E27FC236}">
                <a16:creationId xmlns:a16="http://schemas.microsoft.com/office/drawing/2014/main" id="{1E1CFF3E-2A54-4D55-B4B8-2D8099464BAA}"/>
              </a:ext>
            </a:extLst>
          </p:cNvPr>
          <p:cNvPicPr>
            <a:picLocks noChangeAspect="1"/>
          </p:cNvPicPr>
          <p:nvPr/>
        </p:nvPicPr>
        <p:blipFill>
          <a:blip r:embed="rId3">
            <a:duotone>
              <a:prstClr val="black"/>
              <a:srgbClr val="7030A0">
                <a:tint val="45000"/>
                <a:satMod val="400000"/>
              </a:srgbClr>
            </a:duotone>
            <a:extLst>
              <a:ext uri="{BEBA8EAE-BF5A-486C-A8C5-ECC9F3942E4B}">
                <a14:imgProps xmlns:a14="http://schemas.microsoft.com/office/drawing/2010/main">
                  <a14:imgLayer r:embed="rId4">
                    <a14:imgEffect>
                      <a14:backgroundRemoval t="9840" b="93822" l="7390" r="93533">
                        <a14:foregroundMark x1="33025" y1="22883" x2="50577" y2="56064"/>
                        <a14:foregroundMark x1="50577" y1="56064" x2="75289" y2="68421"/>
                        <a14:foregroundMark x1="75289" y1="68421" x2="84758" y2="44394"/>
                        <a14:foregroundMark x1="84758" y1="44394" x2="85450" y2="20824"/>
                        <a14:foregroundMark x1="85450" y1="20824" x2="70901" y2="10297"/>
                        <a14:foregroundMark x1="11085" y1="62700" x2="24942" y2="78261"/>
                        <a14:foregroundMark x1="24942" y1="78261" x2="50577" y2="78719"/>
                        <a14:foregroundMark x1="50577" y1="78719" x2="72748" y2="63616"/>
                        <a14:foregroundMark x1="72748" y1="63616" x2="76905" y2="50801"/>
                        <a14:foregroundMark x1="76905" y1="61098" x2="64203" y2="76888"/>
                        <a14:foregroundMark x1="64203" y1="76888" x2="44804" y2="86041"/>
                        <a14:foregroundMark x1="44804" y1="86041" x2="22171" y2="71854"/>
                        <a14:foregroundMark x1="22171" y1="71854" x2="22402" y2="65217"/>
                        <a14:foregroundMark x1="43187" y1="90847" x2="43187" y2="90847"/>
                        <a14:foregroundMark x1="39954" y1="91991" x2="39954" y2="91991"/>
                        <a14:foregroundMark x1="33025" y1="93135" x2="33025" y2="93135"/>
                        <a14:foregroundMark x1="19169" y1="61098" x2="33718" y2="77574"/>
                        <a14:foregroundMark x1="33718" y1="77574" x2="40647" y2="55835"/>
                        <a14:foregroundMark x1="40647" y1="55835" x2="66744" y2="54005"/>
                        <a14:foregroundMark x1="66744" y1="54005" x2="76674" y2="59954"/>
                        <a14:foregroundMark x1="76212" y1="36613" x2="44573" y2="41876"/>
                        <a14:foregroundMark x1="44573" y1="41876" x2="74365" y2="54462"/>
                        <a14:foregroundMark x1="74365" y1="54462" x2="83834" y2="32723"/>
                        <a14:foregroundMark x1="83834" y1="32723" x2="84988" y2="31350"/>
                        <a14:foregroundMark x1="93995" y1="40732" x2="93995" y2="40732"/>
                        <a14:foregroundMark x1="23788" y1="82380" x2="53580" y2="73227"/>
                        <a14:foregroundMark x1="53580" y1="73227" x2="53580" y2="73227"/>
                        <a14:foregroundMark x1="74596" y1="61785" x2="41109" y2="85812"/>
                        <a14:foregroundMark x1="41109" y1="85812" x2="30023" y2="86728"/>
                        <a14:foregroundMark x1="7621" y1="73227" x2="8776" y2="54920"/>
                        <a14:foregroundMark x1="11547" y1="55378" x2="18707" y2="74142"/>
                        <a14:foregroundMark x1="18707" y1="74142" x2="21940" y2="69794"/>
                        <a14:foregroundMark x1="35797" y1="48513" x2="55658" y2="32952"/>
                        <a14:foregroundMark x1="55658" y1="32952" x2="33949" y2="29062"/>
                        <a14:foregroundMark x1="33949" y1="29062" x2="53811" y2="12128"/>
                        <a14:foregroundMark x1="53811" y1="12128" x2="54734" y2="12128"/>
                        <a14:foregroundMark x1="74365" y1="27460" x2="85681" y2="44851"/>
                        <a14:foregroundMark x1="85681" y1="44851" x2="78291" y2="21510"/>
                        <a14:foregroundMark x1="78291" y1="21510" x2="49885" y2="35469"/>
                        <a14:foregroundMark x1="49885" y1="35469" x2="33949" y2="54462"/>
                        <a14:foregroundMark x1="33949" y1="54462" x2="48961" y2="70023"/>
                        <a14:foregroundMark x1="48961" y1="70023" x2="51270" y2="81236"/>
                        <a14:foregroundMark x1="62356" y1="18993" x2="33025" y2="49428"/>
                        <a14:foregroundMark x1="33025" y1="49428" x2="31640" y2="52403"/>
                        <a14:foregroundMark x1="29330" y1="43021" x2="39954" y2="31579"/>
                        <a14:foregroundMark x1="37413" y1="29291" x2="20323" y2="55378"/>
                        <a14:foregroundMark x1="20323" y1="55378" x2="20323" y2="56522"/>
                        <a14:foregroundMark x1="9238" y1="69565" x2="28637" y2="81922"/>
                        <a14:foregroundMark x1="28637" y1="81922" x2="51270" y2="72998"/>
                        <a14:foregroundMark x1="86143" y1="38215" x2="89376" y2="59268"/>
                        <a14:foregroundMark x1="89376" y1="59268" x2="73441" y2="76659"/>
                        <a14:foregroundMark x1="73441" y1="76659" x2="40416" y2="61785"/>
                        <a14:foregroundMark x1="40416" y1="61785" x2="28868" y2="38444"/>
                        <a14:foregroundMark x1="28868" y1="38444" x2="38799" y2="17391"/>
                        <a14:foregroundMark x1="38799" y1="17391" x2="61432" y2="24714"/>
                        <a14:foregroundMark x1="61432" y1="24714" x2="69284" y2="42334"/>
                        <a14:foregroundMark x1="88222" y1="31579" x2="87298" y2="30435"/>
                        <a14:foregroundMark x1="87298" y1="28604" x2="87298" y2="28604"/>
                        <a14:foregroundMark x1="47344" y1="93822" x2="47344" y2="93822"/>
                        <a14:backgroundMark x1="21247" y1="5721" x2="16166" y2="14874"/>
                        <a14:backgroundMark x1="83834" y1="6865" x2="98152" y2="17620"/>
                        <a14:backgroundMark x1="97921" y1="66819" x2="72055" y2="99314"/>
                        <a14:backgroundMark x1="3464" y1="72998" x2="9238" y2="97254"/>
                      </a14:backgroundRemoval>
                    </a14:imgEffect>
                  </a14:imgLayer>
                </a14:imgProps>
              </a:ext>
            </a:extLst>
          </a:blip>
          <a:stretch>
            <a:fillRect/>
          </a:stretch>
        </p:blipFill>
        <p:spPr>
          <a:xfrm>
            <a:off x="4217770" y="3078423"/>
            <a:ext cx="526620" cy="531485"/>
          </a:xfrm>
          <a:prstGeom prst="rect">
            <a:avLst/>
          </a:prstGeom>
        </p:spPr>
      </p:pic>
      <p:pic>
        <p:nvPicPr>
          <p:cNvPr id="39" name="Picture 38">
            <a:extLst>
              <a:ext uri="{FF2B5EF4-FFF2-40B4-BE49-F238E27FC236}">
                <a16:creationId xmlns:a16="http://schemas.microsoft.com/office/drawing/2014/main" id="{BC96DA2B-5E45-4B28-A1CA-9313161D609E}"/>
              </a:ext>
            </a:extLst>
          </p:cNvPr>
          <p:cNvPicPr>
            <a:picLocks noChangeAspect="1"/>
          </p:cNvPicPr>
          <p:nvPr/>
        </p:nvPicPr>
        <p:blipFill>
          <a:blip r:embed="rId3">
            <a:duotone>
              <a:prstClr val="black"/>
              <a:srgbClr val="7030A0">
                <a:tint val="45000"/>
                <a:satMod val="400000"/>
              </a:srgbClr>
            </a:duotone>
            <a:extLst>
              <a:ext uri="{BEBA8EAE-BF5A-486C-A8C5-ECC9F3942E4B}">
                <a14:imgProps xmlns:a14="http://schemas.microsoft.com/office/drawing/2010/main">
                  <a14:imgLayer r:embed="rId4">
                    <a14:imgEffect>
                      <a14:backgroundRemoval t="9840" b="93822" l="7390" r="93533">
                        <a14:foregroundMark x1="33025" y1="22883" x2="50577" y2="56064"/>
                        <a14:foregroundMark x1="50577" y1="56064" x2="75289" y2="68421"/>
                        <a14:foregroundMark x1="75289" y1="68421" x2="84758" y2="44394"/>
                        <a14:foregroundMark x1="84758" y1="44394" x2="85450" y2="20824"/>
                        <a14:foregroundMark x1="85450" y1="20824" x2="70901" y2="10297"/>
                        <a14:foregroundMark x1="11085" y1="62700" x2="24942" y2="78261"/>
                        <a14:foregroundMark x1="24942" y1="78261" x2="50577" y2="78719"/>
                        <a14:foregroundMark x1="50577" y1="78719" x2="72748" y2="63616"/>
                        <a14:foregroundMark x1="72748" y1="63616" x2="76905" y2="50801"/>
                        <a14:foregroundMark x1="76905" y1="61098" x2="64203" y2="76888"/>
                        <a14:foregroundMark x1="64203" y1="76888" x2="44804" y2="86041"/>
                        <a14:foregroundMark x1="44804" y1="86041" x2="22171" y2="71854"/>
                        <a14:foregroundMark x1="22171" y1="71854" x2="22402" y2="65217"/>
                        <a14:foregroundMark x1="43187" y1="90847" x2="43187" y2="90847"/>
                        <a14:foregroundMark x1="39954" y1="91991" x2="39954" y2="91991"/>
                        <a14:foregroundMark x1="33025" y1="93135" x2="33025" y2="93135"/>
                        <a14:foregroundMark x1="19169" y1="61098" x2="33718" y2="77574"/>
                        <a14:foregroundMark x1="33718" y1="77574" x2="40647" y2="55835"/>
                        <a14:foregroundMark x1="40647" y1="55835" x2="66744" y2="54005"/>
                        <a14:foregroundMark x1="66744" y1="54005" x2="76674" y2="59954"/>
                        <a14:foregroundMark x1="76212" y1="36613" x2="44573" y2="41876"/>
                        <a14:foregroundMark x1="44573" y1="41876" x2="74365" y2="54462"/>
                        <a14:foregroundMark x1="74365" y1="54462" x2="83834" y2="32723"/>
                        <a14:foregroundMark x1="83834" y1="32723" x2="84988" y2="31350"/>
                        <a14:foregroundMark x1="93995" y1="40732" x2="93995" y2="40732"/>
                        <a14:foregroundMark x1="23788" y1="82380" x2="53580" y2="73227"/>
                        <a14:foregroundMark x1="53580" y1="73227" x2="53580" y2="73227"/>
                        <a14:foregroundMark x1="74596" y1="61785" x2="41109" y2="85812"/>
                        <a14:foregroundMark x1="41109" y1="85812" x2="30023" y2="86728"/>
                        <a14:foregroundMark x1="7621" y1="73227" x2="8776" y2="54920"/>
                        <a14:foregroundMark x1="11547" y1="55378" x2="18707" y2="74142"/>
                        <a14:foregroundMark x1="18707" y1="74142" x2="21940" y2="69794"/>
                        <a14:foregroundMark x1="35797" y1="48513" x2="55658" y2="32952"/>
                        <a14:foregroundMark x1="55658" y1="32952" x2="33949" y2="29062"/>
                        <a14:foregroundMark x1="33949" y1="29062" x2="53811" y2="12128"/>
                        <a14:foregroundMark x1="53811" y1="12128" x2="54734" y2="12128"/>
                        <a14:foregroundMark x1="74365" y1="27460" x2="85681" y2="44851"/>
                        <a14:foregroundMark x1="85681" y1="44851" x2="78291" y2="21510"/>
                        <a14:foregroundMark x1="78291" y1="21510" x2="49885" y2="35469"/>
                        <a14:foregroundMark x1="49885" y1="35469" x2="33949" y2="54462"/>
                        <a14:foregroundMark x1="33949" y1="54462" x2="48961" y2="70023"/>
                        <a14:foregroundMark x1="48961" y1="70023" x2="51270" y2="81236"/>
                        <a14:foregroundMark x1="62356" y1="18993" x2="33025" y2="49428"/>
                        <a14:foregroundMark x1="33025" y1="49428" x2="31640" y2="52403"/>
                        <a14:foregroundMark x1="29330" y1="43021" x2="39954" y2="31579"/>
                        <a14:foregroundMark x1="37413" y1="29291" x2="20323" y2="55378"/>
                        <a14:foregroundMark x1="20323" y1="55378" x2="20323" y2="56522"/>
                        <a14:foregroundMark x1="9238" y1="69565" x2="28637" y2="81922"/>
                        <a14:foregroundMark x1="28637" y1="81922" x2="51270" y2="72998"/>
                        <a14:foregroundMark x1="86143" y1="38215" x2="89376" y2="59268"/>
                        <a14:foregroundMark x1="89376" y1="59268" x2="73441" y2="76659"/>
                        <a14:foregroundMark x1="73441" y1="76659" x2="40416" y2="61785"/>
                        <a14:foregroundMark x1="40416" y1="61785" x2="28868" y2="38444"/>
                        <a14:foregroundMark x1="28868" y1="38444" x2="38799" y2="17391"/>
                        <a14:foregroundMark x1="38799" y1="17391" x2="61432" y2="24714"/>
                        <a14:foregroundMark x1="61432" y1="24714" x2="69284" y2="42334"/>
                        <a14:foregroundMark x1="88222" y1="31579" x2="87298" y2="30435"/>
                        <a14:foregroundMark x1="87298" y1="28604" x2="87298" y2="28604"/>
                        <a14:foregroundMark x1="47344" y1="93822" x2="47344" y2="93822"/>
                        <a14:backgroundMark x1="21247" y1="5721" x2="16166" y2="14874"/>
                        <a14:backgroundMark x1="83834" y1="6865" x2="98152" y2="17620"/>
                        <a14:backgroundMark x1="97921" y1="66819" x2="72055" y2="99314"/>
                        <a14:backgroundMark x1="3464" y1="72998" x2="9238" y2="97254"/>
                      </a14:backgroundRemoval>
                    </a14:imgEffect>
                  </a14:imgLayer>
                </a14:imgProps>
              </a:ext>
            </a:extLst>
          </a:blip>
          <a:stretch>
            <a:fillRect/>
          </a:stretch>
        </p:blipFill>
        <p:spPr>
          <a:xfrm>
            <a:off x="4037168" y="2958684"/>
            <a:ext cx="526620" cy="531485"/>
          </a:xfrm>
          <a:prstGeom prst="rect">
            <a:avLst/>
          </a:prstGeom>
        </p:spPr>
      </p:pic>
      <p:pic>
        <p:nvPicPr>
          <p:cNvPr id="40" name="Picture 39">
            <a:extLst>
              <a:ext uri="{FF2B5EF4-FFF2-40B4-BE49-F238E27FC236}">
                <a16:creationId xmlns:a16="http://schemas.microsoft.com/office/drawing/2014/main" id="{202C3DA3-56F0-42E7-9892-945D13EC2D7B}"/>
              </a:ext>
            </a:extLst>
          </p:cNvPr>
          <p:cNvPicPr>
            <a:picLocks noChangeAspect="1"/>
          </p:cNvPicPr>
          <p:nvPr/>
        </p:nvPicPr>
        <p:blipFill>
          <a:blip r:embed="rId3">
            <a:duotone>
              <a:prstClr val="black"/>
              <a:srgbClr val="7030A0">
                <a:tint val="45000"/>
                <a:satMod val="400000"/>
              </a:srgbClr>
            </a:duotone>
            <a:extLst>
              <a:ext uri="{BEBA8EAE-BF5A-486C-A8C5-ECC9F3942E4B}">
                <a14:imgProps xmlns:a14="http://schemas.microsoft.com/office/drawing/2010/main">
                  <a14:imgLayer r:embed="rId4">
                    <a14:imgEffect>
                      <a14:backgroundRemoval t="9840" b="93822" l="7390" r="93533">
                        <a14:foregroundMark x1="33025" y1="22883" x2="50577" y2="56064"/>
                        <a14:foregroundMark x1="50577" y1="56064" x2="75289" y2="68421"/>
                        <a14:foregroundMark x1="75289" y1="68421" x2="84758" y2="44394"/>
                        <a14:foregroundMark x1="84758" y1="44394" x2="85450" y2="20824"/>
                        <a14:foregroundMark x1="85450" y1="20824" x2="70901" y2="10297"/>
                        <a14:foregroundMark x1="11085" y1="62700" x2="24942" y2="78261"/>
                        <a14:foregroundMark x1="24942" y1="78261" x2="50577" y2="78719"/>
                        <a14:foregroundMark x1="50577" y1="78719" x2="72748" y2="63616"/>
                        <a14:foregroundMark x1="72748" y1="63616" x2="76905" y2="50801"/>
                        <a14:foregroundMark x1="76905" y1="61098" x2="64203" y2="76888"/>
                        <a14:foregroundMark x1="64203" y1="76888" x2="44804" y2="86041"/>
                        <a14:foregroundMark x1="44804" y1="86041" x2="22171" y2="71854"/>
                        <a14:foregroundMark x1="22171" y1="71854" x2="22402" y2="65217"/>
                        <a14:foregroundMark x1="43187" y1="90847" x2="43187" y2="90847"/>
                        <a14:foregroundMark x1="39954" y1="91991" x2="39954" y2="91991"/>
                        <a14:foregroundMark x1="33025" y1="93135" x2="33025" y2="93135"/>
                        <a14:foregroundMark x1="19169" y1="61098" x2="33718" y2="77574"/>
                        <a14:foregroundMark x1="33718" y1="77574" x2="40647" y2="55835"/>
                        <a14:foregroundMark x1="40647" y1="55835" x2="66744" y2="54005"/>
                        <a14:foregroundMark x1="66744" y1="54005" x2="76674" y2="59954"/>
                        <a14:foregroundMark x1="76212" y1="36613" x2="44573" y2="41876"/>
                        <a14:foregroundMark x1="44573" y1="41876" x2="74365" y2="54462"/>
                        <a14:foregroundMark x1="74365" y1="54462" x2="83834" y2="32723"/>
                        <a14:foregroundMark x1="83834" y1="32723" x2="84988" y2="31350"/>
                        <a14:foregroundMark x1="93995" y1="40732" x2="93995" y2="40732"/>
                        <a14:foregroundMark x1="23788" y1="82380" x2="53580" y2="73227"/>
                        <a14:foregroundMark x1="53580" y1="73227" x2="53580" y2="73227"/>
                        <a14:foregroundMark x1="74596" y1="61785" x2="41109" y2="85812"/>
                        <a14:foregroundMark x1="41109" y1="85812" x2="30023" y2="86728"/>
                        <a14:foregroundMark x1="7621" y1="73227" x2="8776" y2="54920"/>
                        <a14:foregroundMark x1="11547" y1="55378" x2="18707" y2="74142"/>
                        <a14:foregroundMark x1="18707" y1="74142" x2="21940" y2="69794"/>
                        <a14:foregroundMark x1="35797" y1="48513" x2="55658" y2="32952"/>
                        <a14:foregroundMark x1="55658" y1="32952" x2="33949" y2="29062"/>
                        <a14:foregroundMark x1="33949" y1="29062" x2="53811" y2="12128"/>
                        <a14:foregroundMark x1="53811" y1="12128" x2="54734" y2="12128"/>
                        <a14:foregroundMark x1="74365" y1="27460" x2="85681" y2="44851"/>
                        <a14:foregroundMark x1="85681" y1="44851" x2="78291" y2="21510"/>
                        <a14:foregroundMark x1="78291" y1="21510" x2="49885" y2="35469"/>
                        <a14:foregroundMark x1="49885" y1="35469" x2="33949" y2="54462"/>
                        <a14:foregroundMark x1="33949" y1="54462" x2="48961" y2="70023"/>
                        <a14:foregroundMark x1="48961" y1="70023" x2="51270" y2="81236"/>
                        <a14:foregroundMark x1="62356" y1="18993" x2="33025" y2="49428"/>
                        <a14:foregroundMark x1="33025" y1="49428" x2="31640" y2="52403"/>
                        <a14:foregroundMark x1="29330" y1="43021" x2="39954" y2="31579"/>
                        <a14:foregroundMark x1="37413" y1="29291" x2="20323" y2="55378"/>
                        <a14:foregroundMark x1="20323" y1="55378" x2="20323" y2="56522"/>
                        <a14:foregroundMark x1="9238" y1="69565" x2="28637" y2="81922"/>
                        <a14:foregroundMark x1="28637" y1="81922" x2="51270" y2="72998"/>
                        <a14:foregroundMark x1="86143" y1="38215" x2="89376" y2="59268"/>
                        <a14:foregroundMark x1="89376" y1="59268" x2="73441" y2="76659"/>
                        <a14:foregroundMark x1="73441" y1="76659" x2="40416" y2="61785"/>
                        <a14:foregroundMark x1="40416" y1="61785" x2="28868" y2="38444"/>
                        <a14:foregroundMark x1="28868" y1="38444" x2="38799" y2="17391"/>
                        <a14:foregroundMark x1="38799" y1="17391" x2="61432" y2="24714"/>
                        <a14:foregroundMark x1="61432" y1="24714" x2="69284" y2="42334"/>
                        <a14:foregroundMark x1="88222" y1="31579" x2="87298" y2="30435"/>
                        <a14:foregroundMark x1="87298" y1="28604" x2="87298" y2="28604"/>
                        <a14:foregroundMark x1="47344" y1="93822" x2="47344" y2="93822"/>
                        <a14:backgroundMark x1="21247" y1="5721" x2="16166" y2="14874"/>
                        <a14:backgroundMark x1="83834" y1="6865" x2="98152" y2="17620"/>
                        <a14:backgroundMark x1="97921" y1="66819" x2="72055" y2="99314"/>
                        <a14:backgroundMark x1="3464" y1="72998" x2="9238" y2="97254"/>
                      </a14:backgroundRemoval>
                    </a14:imgEffect>
                  </a14:imgLayer>
                </a14:imgProps>
              </a:ext>
            </a:extLst>
          </a:blip>
          <a:stretch>
            <a:fillRect/>
          </a:stretch>
        </p:blipFill>
        <p:spPr>
          <a:xfrm>
            <a:off x="4291554" y="2588343"/>
            <a:ext cx="526620" cy="531485"/>
          </a:xfrm>
          <a:prstGeom prst="rect">
            <a:avLst/>
          </a:prstGeom>
        </p:spPr>
      </p:pic>
      <p:pic>
        <p:nvPicPr>
          <p:cNvPr id="41" name="Picture 40">
            <a:extLst>
              <a:ext uri="{FF2B5EF4-FFF2-40B4-BE49-F238E27FC236}">
                <a16:creationId xmlns:a16="http://schemas.microsoft.com/office/drawing/2014/main" id="{A6EFADEB-E64B-4A00-81A9-E4AB3CC92A6A}"/>
              </a:ext>
            </a:extLst>
          </p:cNvPr>
          <p:cNvPicPr>
            <a:picLocks noChangeAspect="1"/>
          </p:cNvPicPr>
          <p:nvPr/>
        </p:nvPicPr>
        <p:blipFill>
          <a:blip r:embed="rId3">
            <a:duotone>
              <a:prstClr val="black"/>
              <a:srgbClr val="7030A0">
                <a:tint val="45000"/>
                <a:satMod val="400000"/>
              </a:srgbClr>
            </a:duotone>
            <a:extLst>
              <a:ext uri="{BEBA8EAE-BF5A-486C-A8C5-ECC9F3942E4B}">
                <a14:imgProps xmlns:a14="http://schemas.microsoft.com/office/drawing/2010/main">
                  <a14:imgLayer r:embed="rId4">
                    <a14:imgEffect>
                      <a14:backgroundRemoval t="9840" b="93822" l="7390" r="93533">
                        <a14:foregroundMark x1="33025" y1="22883" x2="50577" y2="56064"/>
                        <a14:foregroundMark x1="50577" y1="56064" x2="75289" y2="68421"/>
                        <a14:foregroundMark x1="75289" y1="68421" x2="84758" y2="44394"/>
                        <a14:foregroundMark x1="84758" y1="44394" x2="85450" y2="20824"/>
                        <a14:foregroundMark x1="85450" y1="20824" x2="70901" y2="10297"/>
                        <a14:foregroundMark x1="11085" y1="62700" x2="24942" y2="78261"/>
                        <a14:foregroundMark x1="24942" y1="78261" x2="50577" y2="78719"/>
                        <a14:foregroundMark x1="50577" y1="78719" x2="72748" y2="63616"/>
                        <a14:foregroundMark x1="72748" y1="63616" x2="76905" y2="50801"/>
                        <a14:foregroundMark x1="76905" y1="61098" x2="64203" y2="76888"/>
                        <a14:foregroundMark x1="64203" y1="76888" x2="44804" y2="86041"/>
                        <a14:foregroundMark x1="44804" y1="86041" x2="22171" y2="71854"/>
                        <a14:foregroundMark x1="22171" y1="71854" x2="22402" y2="65217"/>
                        <a14:foregroundMark x1="43187" y1="90847" x2="43187" y2="90847"/>
                        <a14:foregroundMark x1="39954" y1="91991" x2="39954" y2="91991"/>
                        <a14:foregroundMark x1="33025" y1="93135" x2="33025" y2="93135"/>
                        <a14:foregroundMark x1="19169" y1="61098" x2="33718" y2="77574"/>
                        <a14:foregroundMark x1="33718" y1="77574" x2="40647" y2="55835"/>
                        <a14:foregroundMark x1="40647" y1="55835" x2="66744" y2="54005"/>
                        <a14:foregroundMark x1="66744" y1="54005" x2="76674" y2="59954"/>
                        <a14:foregroundMark x1="76212" y1="36613" x2="44573" y2="41876"/>
                        <a14:foregroundMark x1="44573" y1="41876" x2="74365" y2="54462"/>
                        <a14:foregroundMark x1="74365" y1="54462" x2="83834" y2="32723"/>
                        <a14:foregroundMark x1="83834" y1="32723" x2="84988" y2="31350"/>
                        <a14:foregroundMark x1="93995" y1="40732" x2="93995" y2="40732"/>
                        <a14:foregroundMark x1="23788" y1="82380" x2="53580" y2="73227"/>
                        <a14:foregroundMark x1="53580" y1="73227" x2="53580" y2="73227"/>
                        <a14:foregroundMark x1="74596" y1="61785" x2="41109" y2="85812"/>
                        <a14:foregroundMark x1="41109" y1="85812" x2="30023" y2="86728"/>
                        <a14:foregroundMark x1="7621" y1="73227" x2="8776" y2="54920"/>
                        <a14:foregroundMark x1="11547" y1="55378" x2="18707" y2="74142"/>
                        <a14:foregroundMark x1="18707" y1="74142" x2="21940" y2="69794"/>
                        <a14:foregroundMark x1="35797" y1="48513" x2="55658" y2="32952"/>
                        <a14:foregroundMark x1="55658" y1="32952" x2="33949" y2="29062"/>
                        <a14:foregroundMark x1="33949" y1="29062" x2="53811" y2="12128"/>
                        <a14:foregroundMark x1="53811" y1="12128" x2="54734" y2="12128"/>
                        <a14:foregroundMark x1="74365" y1="27460" x2="85681" y2="44851"/>
                        <a14:foregroundMark x1="85681" y1="44851" x2="78291" y2="21510"/>
                        <a14:foregroundMark x1="78291" y1="21510" x2="49885" y2="35469"/>
                        <a14:foregroundMark x1="49885" y1="35469" x2="33949" y2="54462"/>
                        <a14:foregroundMark x1="33949" y1="54462" x2="48961" y2="70023"/>
                        <a14:foregroundMark x1="48961" y1="70023" x2="51270" y2="81236"/>
                        <a14:foregroundMark x1="62356" y1="18993" x2="33025" y2="49428"/>
                        <a14:foregroundMark x1="33025" y1="49428" x2="31640" y2="52403"/>
                        <a14:foregroundMark x1="29330" y1="43021" x2="39954" y2="31579"/>
                        <a14:foregroundMark x1="37413" y1="29291" x2="20323" y2="55378"/>
                        <a14:foregroundMark x1="20323" y1="55378" x2="20323" y2="56522"/>
                        <a14:foregroundMark x1="9238" y1="69565" x2="28637" y2="81922"/>
                        <a14:foregroundMark x1="28637" y1="81922" x2="51270" y2="72998"/>
                        <a14:foregroundMark x1="86143" y1="38215" x2="89376" y2="59268"/>
                        <a14:foregroundMark x1="89376" y1="59268" x2="73441" y2="76659"/>
                        <a14:foregroundMark x1="73441" y1="76659" x2="40416" y2="61785"/>
                        <a14:foregroundMark x1="40416" y1="61785" x2="28868" y2="38444"/>
                        <a14:foregroundMark x1="28868" y1="38444" x2="38799" y2="17391"/>
                        <a14:foregroundMark x1="38799" y1="17391" x2="61432" y2="24714"/>
                        <a14:foregroundMark x1="61432" y1="24714" x2="69284" y2="42334"/>
                        <a14:foregroundMark x1="88222" y1="31579" x2="87298" y2="30435"/>
                        <a14:foregroundMark x1="87298" y1="28604" x2="87298" y2="28604"/>
                        <a14:foregroundMark x1="47344" y1="93822" x2="47344" y2="93822"/>
                        <a14:backgroundMark x1="21247" y1="5721" x2="16166" y2="14874"/>
                        <a14:backgroundMark x1="83834" y1="6865" x2="98152" y2="17620"/>
                        <a14:backgroundMark x1="97921" y1="66819" x2="72055" y2="99314"/>
                        <a14:backgroundMark x1="3464" y1="72998" x2="9238" y2="97254"/>
                      </a14:backgroundRemoval>
                    </a14:imgEffect>
                  </a14:imgLayer>
                </a14:imgProps>
              </a:ext>
            </a:extLst>
          </a:blip>
          <a:stretch>
            <a:fillRect/>
          </a:stretch>
        </p:blipFill>
        <p:spPr>
          <a:xfrm>
            <a:off x="4685578" y="2826060"/>
            <a:ext cx="526620" cy="531485"/>
          </a:xfrm>
          <a:prstGeom prst="rect">
            <a:avLst/>
          </a:prstGeom>
        </p:spPr>
      </p:pic>
      <p:pic>
        <p:nvPicPr>
          <p:cNvPr id="42" name="Picture 41">
            <a:extLst>
              <a:ext uri="{FF2B5EF4-FFF2-40B4-BE49-F238E27FC236}">
                <a16:creationId xmlns:a16="http://schemas.microsoft.com/office/drawing/2014/main" id="{10A868A5-768C-4EB4-B780-47640AA8F1AA}"/>
              </a:ext>
            </a:extLst>
          </p:cNvPr>
          <p:cNvPicPr>
            <a:picLocks noChangeAspect="1"/>
          </p:cNvPicPr>
          <p:nvPr/>
        </p:nvPicPr>
        <p:blipFill>
          <a:blip r:embed="rId3">
            <a:duotone>
              <a:prstClr val="black"/>
              <a:srgbClr val="7030A0">
                <a:tint val="45000"/>
                <a:satMod val="400000"/>
              </a:srgbClr>
            </a:duotone>
            <a:extLst>
              <a:ext uri="{BEBA8EAE-BF5A-486C-A8C5-ECC9F3942E4B}">
                <a14:imgProps xmlns:a14="http://schemas.microsoft.com/office/drawing/2010/main">
                  <a14:imgLayer r:embed="rId4">
                    <a14:imgEffect>
                      <a14:backgroundRemoval t="9840" b="93822" l="7390" r="93533">
                        <a14:foregroundMark x1="33025" y1="22883" x2="50577" y2="56064"/>
                        <a14:foregroundMark x1="50577" y1="56064" x2="75289" y2="68421"/>
                        <a14:foregroundMark x1="75289" y1="68421" x2="84758" y2="44394"/>
                        <a14:foregroundMark x1="84758" y1="44394" x2="85450" y2="20824"/>
                        <a14:foregroundMark x1="85450" y1="20824" x2="70901" y2="10297"/>
                        <a14:foregroundMark x1="11085" y1="62700" x2="24942" y2="78261"/>
                        <a14:foregroundMark x1="24942" y1="78261" x2="50577" y2="78719"/>
                        <a14:foregroundMark x1="50577" y1="78719" x2="72748" y2="63616"/>
                        <a14:foregroundMark x1="72748" y1="63616" x2="76905" y2="50801"/>
                        <a14:foregroundMark x1="76905" y1="61098" x2="64203" y2="76888"/>
                        <a14:foregroundMark x1="64203" y1="76888" x2="44804" y2="86041"/>
                        <a14:foregroundMark x1="44804" y1="86041" x2="22171" y2="71854"/>
                        <a14:foregroundMark x1="22171" y1="71854" x2="22402" y2="65217"/>
                        <a14:foregroundMark x1="43187" y1="90847" x2="43187" y2="90847"/>
                        <a14:foregroundMark x1="39954" y1="91991" x2="39954" y2="91991"/>
                        <a14:foregroundMark x1="33025" y1="93135" x2="33025" y2="93135"/>
                        <a14:foregroundMark x1="19169" y1="61098" x2="33718" y2="77574"/>
                        <a14:foregroundMark x1="33718" y1="77574" x2="40647" y2="55835"/>
                        <a14:foregroundMark x1="40647" y1="55835" x2="66744" y2="54005"/>
                        <a14:foregroundMark x1="66744" y1="54005" x2="76674" y2="59954"/>
                        <a14:foregroundMark x1="76212" y1="36613" x2="44573" y2="41876"/>
                        <a14:foregroundMark x1="44573" y1="41876" x2="74365" y2="54462"/>
                        <a14:foregroundMark x1="74365" y1="54462" x2="83834" y2="32723"/>
                        <a14:foregroundMark x1="83834" y1="32723" x2="84988" y2="31350"/>
                        <a14:foregroundMark x1="93995" y1="40732" x2="93995" y2="40732"/>
                        <a14:foregroundMark x1="23788" y1="82380" x2="53580" y2="73227"/>
                        <a14:foregroundMark x1="53580" y1="73227" x2="53580" y2="73227"/>
                        <a14:foregroundMark x1="74596" y1="61785" x2="41109" y2="85812"/>
                        <a14:foregroundMark x1="41109" y1="85812" x2="30023" y2="86728"/>
                        <a14:foregroundMark x1="7621" y1="73227" x2="8776" y2="54920"/>
                        <a14:foregroundMark x1="11547" y1="55378" x2="18707" y2="74142"/>
                        <a14:foregroundMark x1="18707" y1="74142" x2="21940" y2="69794"/>
                        <a14:foregroundMark x1="35797" y1="48513" x2="55658" y2="32952"/>
                        <a14:foregroundMark x1="55658" y1="32952" x2="33949" y2="29062"/>
                        <a14:foregroundMark x1="33949" y1="29062" x2="53811" y2="12128"/>
                        <a14:foregroundMark x1="53811" y1="12128" x2="54734" y2="12128"/>
                        <a14:foregroundMark x1="74365" y1="27460" x2="85681" y2="44851"/>
                        <a14:foregroundMark x1="85681" y1="44851" x2="78291" y2="21510"/>
                        <a14:foregroundMark x1="78291" y1="21510" x2="49885" y2="35469"/>
                        <a14:foregroundMark x1="49885" y1="35469" x2="33949" y2="54462"/>
                        <a14:foregroundMark x1="33949" y1="54462" x2="48961" y2="70023"/>
                        <a14:foregroundMark x1="48961" y1="70023" x2="51270" y2="81236"/>
                        <a14:foregroundMark x1="62356" y1="18993" x2="33025" y2="49428"/>
                        <a14:foregroundMark x1="33025" y1="49428" x2="31640" y2="52403"/>
                        <a14:foregroundMark x1="29330" y1="43021" x2="39954" y2="31579"/>
                        <a14:foregroundMark x1="37413" y1="29291" x2="20323" y2="55378"/>
                        <a14:foregroundMark x1="20323" y1="55378" x2="20323" y2="56522"/>
                        <a14:foregroundMark x1="9238" y1="69565" x2="28637" y2="81922"/>
                        <a14:foregroundMark x1="28637" y1="81922" x2="51270" y2="72998"/>
                        <a14:foregroundMark x1="86143" y1="38215" x2="89376" y2="59268"/>
                        <a14:foregroundMark x1="89376" y1="59268" x2="73441" y2="76659"/>
                        <a14:foregroundMark x1="73441" y1="76659" x2="40416" y2="61785"/>
                        <a14:foregroundMark x1="40416" y1="61785" x2="28868" y2="38444"/>
                        <a14:foregroundMark x1="28868" y1="38444" x2="38799" y2="17391"/>
                        <a14:foregroundMark x1="38799" y1="17391" x2="61432" y2="24714"/>
                        <a14:foregroundMark x1="61432" y1="24714" x2="69284" y2="42334"/>
                        <a14:foregroundMark x1="88222" y1="31579" x2="87298" y2="30435"/>
                        <a14:foregroundMark x1="87298" y1="28604" x2="87298" y2="28604"/>
                        <a14:foregroundMark x1="47344" y1="93822" x2="47344" y2="93822"/>
                        <a14:backgroundMark x1="21247" y1="5721" x2="16166" y2="14874"/>
                        <a14:backgroundMark x1="83834" y1="6865" x2="98152" y2="17620"/>
                        <a14:backgroundMark x1="97921" y1="66819" x2="72055" y2="99314"/>
                        <a14:backgroundMark x1="3464" y1="72998" x2="9238" y2="97254"/>
                      </a14:backgroundRemoval>
                    </a14:imgEffect>
                  </a14:imgLayer>
                </a14:imgProps>
              </a:ext>
            </a:extLst>
          </a:blip>
          <a:stretch>
            <a:fillRect/>
          </a:stretch>
        </p:blipFill>
        <p:spPr>
          <a:xfrm>
            <a:off x="4766706" y="2690877"/>
            <a:ext cx="526620" cy="531485"/>
          </a:xfrm>
          <a:prstGeom prst="rect">
            <a:avLst/>
          </a:prstGeom>
        </p:spPr>
      </p:pic>
      <p:sp>
        <p:nvSpPr>
          <p:cNvPr id="43" name="Rectangle: Rounded Corners 42">
            <a:extLst>
              <a:ext uri="{FF2B5EF4-FFF2-40B4-BE49-F238E27FC236}">
                <a16:creationId xmlns:a16="http://schemas.microsoft.com/office/drawing/2014/main" id="{7D44EB4A-92DA-4BF4-8FA4-C1A450FB72CF}"/>
              </a:ext>
            </a:extLst>
          </p:cNvPr>
          <p:cNvSpPr/>
          <p:nvPr/>
        </p:nvSpPr>
        <p:spPr>
          <a:xfrm>
            <a:off x="5928159" y="1595120"/>
            <a:ext cx="6008979" cy="4735879"/>
          </a:xfrm>
          <a:prstGeom prst="roundRect">
            <a:avLst>
              <a:gd name="adj" fmla="val 9144"/>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a:t>
            </a:r>
          </a:p>
        </p:txBody>
      </p:sp>
      <p:sp>
        <p:nvSpPr>
          <p:cNvPr id="44" name="TextBox 43">
            <a:extLst>
              <a:ext uri="{FF2B5EF4-FFF2-40B4-BE49-F238E27FC236}">
                <a16:creationId xmlns:a16="http://schemas.microsoft.com/office/drawing/2014/main" id="{1EA1F3F3-7331-4438-8765-B1F908BDEF5E}"/>
              </a:ext>
            </a:extLst>
          </p:cNvPr>
          <p:cNvSpPr txBox="1"/>
          <p:nvPr/>
        </p:nvSpPr>
        <p:spPr>
          <a:xfrm>
            <a:off x="6425727" y="2017555"/>
            <a:ext cx="1112364" cy="461665"/>
          </a:xfrm>
          <a:prstGeom prst="rect">
            <a:avLst/>
          </a:prstGeom>
          <a:noFill/>
        </p:spPr>
        <p:txBody>
          <a:bodyPr wrap="square" rtlCol="0">
            <a:spAutoFit/>
          </a:bodyPr>
          <a:lstStyle/>
          <a:p>
            <a:pPr algn="ctr"/>
            <a:r>
              <a:rPr lang="en-US" sz="2400" b="1" dirty="0"/>
              <a:t>Bitcoin</a:t>
            </a:r>
          </a:p>
        </p:txBody>
      </p:sp>
      <p:sp>
        <p:nvSpPr>
          <p:cNvPr id="45" name="TextBox 44">
            <a:extLst>
              <a:ext uri="{FF2B5EF4-FFF2-40B4-BE49-F238E27FC236}">
                <a16:creationId xmlns:a16="http://schemas.microsoft.com/office/drawing/2014/main" id="{19AA911A-B747-4DB9-9BFE-0FB19CE6FD56}"/>
              </a:ext>
            </a:extLst>
          </p:cNvPr>
          <p:cNvSpPr txBox="1"/>
          <p:nvPr/>
        </p:nvSpPr>
        <p:spPr>
          <a:xfrm>
            <a:off x="7915236" y="1765474"/>
            <a:ext cx="1899495" cy="461665"/>
          </a:xfrm>
          <a:prstGeom prst="rect">
            <a:avLst/>
          </a:prstGeom>
          <a:noFill/>
        </p:spPr>
        <p:txBody>
          <a:bodyPr wrap="square" rtlCol="0">
            <a:spAutoFit/>
          </a:bodyPr>
          <a:lstStyle/>
          <a:p>
            <a:pPr algn="ctr"/>
            <a:r>
              <a:rPr lang="en-US" sz="2400" b="1" dirty="0"/>
              <a:t>Bit-Ethereum</a:t>
            </a:r>
          </a:p>
        </p:txBody>
      </p:sp>
      <p:sp>
        <p:nvSpPr>
          <p:cNvPr id="46" name="TextBox 45">
            <a:extLst>
              <a:ext uri="{FF2B5EF4-FFF2-40B4-BE49-F238E27FC236}">
                <a16:creationId xmlns:a16="http://schemas.microsoft.com/office/drawing/2014/main" id="{2250AEA6-4635-41B4-A76C-A065D3EA8637}"/>
              </a:ext>
            </a:extLst>
          </p:cNvPr>
          <p:cNvSpPr txBox="1"/>
          <p:nvPr/>
        </p:nvSpPr>
        <p:spPr>
          <a:xfrm>
            <a:off x="9895860" y="1762996"/>
            <a:ext cx="1742683" cy="461665"/>
          </a:xfrm>
          <a:prstGeom prst="rect">
            <a:avLst/>
          </a:prstGeom>
          <a:noFill/>
        </p:spPr>
        <p:txBody>
          <a:bodyPr wrap="square" rtlCol="0">
            <a:spAutoFit/>
          </a:bodyPr>
          <a:lstStyle/>
          <a:p>
            <a:pPr algn="ctr"/>
            <a:r>
              <a:rPr lang="en-US" sz="2400" b="1" dirty="0"/>
              <a:t>Bit-Monero</a:t>
            </a:r>
          </a:p>
        </p:txBody>
      </p:sp>
      <p:pic>
        <p:nvPicPr>
          <p:cNvPr id="47" name="Picture 46">
            <a:extLst>
              <a:ext uri="{FF2B5EF4-FFF2-40B4-BE49-F238E27FC236}">
                <a16:creationId xmlns:a16="http://schemas.microsoft.com/office/drawing/2014/main" id="{DEAE0F46-0152-47C5-84B7-D397B9B8BC8B}"/>
              </a:ext>
            </a:extLst>
          </p:cNvPr>
          <p:cNvPicPr>
            <a:picLocks noChangeAspect="1"/>
          </p:cNvPicPr>
          <p:nvPr/>
        </p:nvPicPr>
        <p:blipFill>
          <a:blip r:embed="rId3">
            <a:alphaModFix amt="30000"/>
            <a:duotone>
              <a:prstClr val="black"/>
              <a:srgbClr val="D24CD2">
                <a:tint val="45000"/>
                <a:satMod val="400000"/>
              </a:srgbClr>
            </a:duotone>
            <a:extLst>
              <a:ext uri="{BEBA8EAE-BF5A-486C-A8C5-ECC9F3942E4B}">
                <a14:imgProps xmlns:a14="http://schemas.microsoft.com/office/drawing/2010/main">
                  <a14:imgLayer r:embed="rId4">
                    <a14:imgEffect>
                      <a14:backgroundRemoval t="9840" b="93822" l="7390" r="93533">
                        <a14:foregroundMark x1="33025" y1="22883" x2="50577" y2="56064"/>
                        <a14:foregroundMark x1="50577" y1="56064" x2="75289" y2="68421"/>
                        <a14:foregroundMark x1="75289" y1="68421" x2="84758" y2="44394"/>
                        <a14:foregroundMark x1="84758" y1="44394" x2="85450" y2="20824"/>
                        <a14:foregroundMark x1="85450" y1="20824" x2="70901" y2="10297"/>
                        <a14:foregroundMark x1="11085" y1="62700" x2="24942" y2="78261"/>
                        <a14:foregroundMark x1="24942" y1="78261" x2="50577" y2="78719"/>
                        <a14:foregroundMark x1="50577" y1="78719" x2="72748" y2="63616"/>
                        <a14:foregroundMark x1="72748" y1="63616" x2="76905" y2="50801"/>
                        <a14:foregroundMark x1="76905" y1="61098" x2="64203" y2="76888"/>
                        <a14:foregroundMark x1="64203" y1="76888" x2="44804" y2="86041"/>
                        <a14:foregroundMark x1="44804" y1="86041" x2="22171" y2="71854"/>
                        <a14:foregroundMark x1="22171" y1="71854" x2="22402" y2="65217"/>
                        <a14:foregroundMark x1="43187" y1="90847" x2="43187" y2="90847"/>
                        <a14:foregroundMark x1="39954" y1="91991" x2="39954" y2="91991"/>
                        <a14:foregroundMark x1="33025" y1="93135" x2="33025" y2="93135"/>
                        <a14:foregroundMark x1="19169" y1="61098" x2="33718" y2="77574"/>
                        <a14:foregroundMark x1="33718" y1="77574" x2="40647" y2="55835"/>
                        <a14:foregroundMark x1="40647" y1="55835" x2="66744" y2="54005"/>
                        <a14:foregroundMark x1="66744" y1="54005" x2="76674" y2="59954"/>
                        <a14:foregroundMark x1="76212" y1="36613" x2="44573" y2="41876"/>
                        <a14:foregroundMark x1="44573" y1="41876" x2="74365" y2="54462"/>
                        <a14:foregroundMark x1="74365" y1="54462" x2="83834" y2="32723"/>
                        <a14:foregroundMark x1="83834" y1="32723" x2="84988" y2="31350"/>
                        <a14:foregroundMark x1="93995" y1="40732" x2="93995" y2="40732"/>
                        <a14:foregroundMark x1="23788" y1="82380" x2="53580" y2="73227"/>
                        <a14:foregroundMark x1="53580" y1="73227" x2="53580" y2="73227"/>
                        <a14:foregroundMark x1="74596" y1="61785" x2="41109" y2="85812"/>
                        <a14:foregroundMark x1="41109" y1="85812" x2="30023" y2="86728"/>
                        <a14:foregroundMark x1="7621" y1="73227" x2="8776" y2="54920"/>
                        <a14:foregroundMark x1="11547" y1="55378" x2="18707" y2="74142"/>
                        <a14:foregroundMark x1="18707" y1="74142" x2="21940" y2="69794"/>
                        <a14:foregroundMark x1="35797" y1="48513" x2="55658" y2="32952"/>
                        <a14:foregroundMark x1="55658" y1="32952" x2="33949" y2="29062"/>
                        <a14:foregroundMark x1="33949" y1="29062" x2="53811" y2="12128"/>
                        <a14:foregroundMark x1="53811" y1="12128" x2="54734" y2="12128"/>
                        <a14:foregroundMark x1="74365" y1="27460" x2="85681" y2="44851"/>
                        <a14:foregroundMark x1="85681" y1="44851" x2="78291" y2="21510"/>
                        <a14:foregroundMark x1="78291" y1="21510" x2="49885" y2="35469"/>
                        <a14:foregroundMark x1="49885" y1="35469" x2="33949" y2="54462"/>
                        <a14:foregroundMark x1="33949" y1="54462" x2="48961" y2="70023"/>
                        <a14:foregroundMark x1="48961" y1="70023" x2="51270" y2="81236"/>
                        <a14:foregroundMark x1="62356" y1="18993" x2="33025" y2="49428"/>
                        <a14:foregroundMark x1="33025" y1="49428" x2="31640" y2="52403"/>
                        <a14:foregroundMark x1="29330" y1="43021" x2="39954" y2="31579"/>
                        <a14:foregroundMark x1="37413" y1="29291" x2="20323" y2="55378"/>
                        <a14:foregroundMark x1="20323" y1="55378" x2="20323" y2="56522"/>
                        <a14:foregroundMark x1="9238" y1="69565" x2="28637" y2="81922"/>
                        <a14:foregroundMark x1="28637" y1="81922" x2="51270" y2="72998"/>
                        <a14:foregroundMark x1="86143" y1="38215" x2="89376" y2="59268"/>
                        <a14:foregroundMark x1="89376" y1="59268" x2="73441" y2="76659"/>
                        <a14:foregroundMark x1="73441" y1="76659" x2="40416" y2="61785"/>
                        <a14:foregroundMark x1="40416" y1="61785" x2="28868" y2="38444"/>
                        <a14:foregroundMark x1="28868" y1="38444" x2="38799" y2="17391"/>
                        <a14:foregroundMark x1="38799" y1="17391" x2="61432" y2="24714"/>
                        <a14:foregroundMark x1="61432" y1="24714" x2="69284" y2="42334"/>
                        <a14:foregroundMark x1="88222" y1="31579" x2="87298" y2="30435"/>
                        <a14:foregroundMark x1="87298" y1="28604" x2="87298" y2="28604"/>
                        <a14:foregroundMark x1="47344" y1="93822" x2="47344" y2="93822"/>
                        <a14:backgroundMark x1="21247" y1="5721" x2="16166" y2="14874"/>
                        <a14:backgroundMark x1="83834" y1="6865" x2="98152" y2="17620"/>
                        <a14:backgroundMark x1="97921" y1="66819" x2="72055" y2="99314"/>
                        <a14:backgroundMark x1="3464" y1="72998" x2="9238" y2="97254"/>
                      </a14:backgroundRemoval>
                    </a14:imgEffect>
                  </a14:imgLayer>
                </a14:imgProps>
              </a:ext>
            </a:extLst>
          </a:blip>
          <a:stretch>
            <a:fillRect/>
          </a:stretch>
        </p:blipFill>
        <p:spPr>
          <a:xfrm>
            <a:off x="6451150" y="3143141"/>
            <a:ext cx="526620" cy="531485"/>
          </a:xfrm>
          <a:prstGeom prst="rect">
            <a:avLst/>
          </a:prstGeom>
        </p:spPr>
      </p:pic>
      <p:pic>
        <p:nvPicPr>
          <p:cNvPr id="48" name="Picture 47">
            <a:extLst>
              <a:ext uri="{FF2B5EF4-FFF2-40B4-BE49-F238E27FC236}">
                <a16:creationId xmlns:a16="http://schemas.microsoft.com/office/drawing/2014/main" id="{337B98EF-AB57-4F1F-83D3-902D6071D540}"/>
              </a:ext>
            </a:extLst>
          </p:cNvPr>
          <p:cNvPicPr>
            <a:picLocks noChangeAspect="1"/>
          </p:cNvPicPr>
          <p:nvPr/>
        </p:nvPicPr>
        <p:blipFill>
          <a:blip r:embed="rId3">
            <a:alphaModFix amt="30000"/>
            <a:duotone>
              <a:prstClr val="black"/>
              <a:srgbClr val="D24CD2">
                <a:tint val="45000"/>
                <a:satMod val="400000"/>
              </a:srgbClr>
            </a:duotone>
            <a:extLst>
              <a:ext uri="{BEBA8EAE-BF5A-486C-A8C5-ECC9F3942E4B}">
                <a14:imgProps xmlns:a14="http://schemas.microsoft.com/office/drawing/2010/main">
                  <a14:imgLayer r:embed="rId4">
                    <a14:imgEffect>
                      <a14:backgroundRemoval t="9840" b="93822" l="7390" r="93533">
                        <a14:foregroundMark x1="33025" y1="22883" x2="50577" y2="56064"/>
                        <a14:foregroundMark x1="50577" y1="56064" x2="75289" y2="68421"/>
                        <a14:foregroundMark x1="75289" y1="68421" x2="84758" y2="44394"/>
                        <a14:foregroundMark x1="84758" y1="44394" x2="85450" y2="20824"/>
                        <a14:foregroundMark x1="85450" y1="20824" x2="70901" y2="10297"/>
                        <a14:foregroundMark x1="11085" y1="62700" x2="24942" y2="78261"/>
                        <a14:foregroundMark x1="24942" y1="78261" x2="50577" y2="78719"/>
                        <a14:foregroundMark x1="50577" y1="78719" x2="72748" y2="63616"/>
                        <a14:foregroundMark x1="72748" y1="63616" x2="76905" y2="50801"/>
                        <a14:foregroundMark x1="76905" y1="61098" x2="64203" y2="76888"/>
                        <a14:foregroundMark x1="64203" y1="76888" x2="44804" y2="86041"/>
                        <a14:foregroundMark x1="44804" y1="86041" x2="22171" y2="71854"/>
                        <a14:foregroundMark x1="22171" y1="71854" x2="22402" y2="65217"/>
                        <a14:foregroundMark x1="43187" y1="90847" x2="43187" y2="90847"/>
                        <a14:foregroundMark x1="39954" y1="91991" x2="39954" y2="91991"/>
                        <a14:foregroundMark x1="33025" y1="93135" x2="33025" y2="93135"/>
                        <a14:foregroundMark x1="19169" y1="61098" x2="33718" y2="77574"/>
                        <a14:foregroundMark x1="33718" y1="77574" x2="40647" y2="55835"/>
                        <a14:foregroundMark x1="40647" y1="55835" x2="66744" y2="54005"/>
                        <a14:foregroundMark x1="66744" y1="54005" x2="76674" y2="59954"/>
                        <a14:foregroundMark x1="76212" y1="36613" x2="44573" y2="41876"/>
                        <a14:foregroundMark x1="44573" y1="41876" x2="74365" y2="54462"/>
                        <a14:foregroundMark x1="74365" y1="54462" x2="83834" y2="32723"/>
                        <a14:foregroundMark x1="83834" y1="32723" x2="84988" y2="31350"/>
                        <a14:foregroundMark x1="93995" y1="40732" x2="93995" y2="40732"/>
                        <a14:foregroundMark x1="23788" y1="82380" x2="53580" y2="73227"/>
                        <a14:foregroundMark x1="53580" y1="73227" x2="53580" y2="73227"/>
                        <a14:foregroundMark x1="74596" y1="61785" x2="41109" y2="85812"/>
                        <a14:foregroundMark x1="41109" y1="85812" x2="30023" y2="86728"/>
                        <a14:foregroundMark x1="7621" y1="73227" x2="8776" y2="54920"/>
                        <a14:foregroundMark x1="11547" y1="55378" x2="18707" y2="74142"/>
                        <a14:foregroundMark x1="18707" y1="74142" x2="21940" y2="69794"/>
                        <a14:foregroundMark x1="35797" y1="48513" x2="55658" y2="32952"/>
                        <a14:foregroundMark x1="55658" y1="32952" x2="33949" y2="29062"/>
                        <a14:foregroundMark x1="33949" y1="29062" x2="53811" y2="12128"/>
                        <a14:foregroundMark x1="53811" y1="12128" x2="54734" y2="12128"/>
                        <a14:foregroundMark x1="74365" y1="27460" x2="85681" y2="44851"/>
                        <a14:foregroundMark x1="85681" y1="44851" x2="78291" y2="21510"/>
                        <a14:foregroundMark x1="78291" y1="21510" x2="49885" y2="35469"/>
                        <a14:foregroundMark x1="49885" y1="35469" x2="33949" y2="54462"/>
                        <a14:foregroundMark x1="33949" y1="54462" x2="48961" y2="70023"/>
                        <a14:foregroundMark x1="48961" y1="70023" x2="51270" y2="81236"/>
                        <a14:foregroundMark x1="62356" y1="18993" x2="33025" y2="49428"/>
                        <a14:foregroundMark x1="33025" y1="49428" x2="31640" y2="52403"/>
                        <a14:foregroundMark x1="29330" y1="43021" x2="39954" y2="31579"/>
                        <a14:foregroundMark x1="37413" y1="29291" x2="20323" y2="55378"/>
                        <a14:foregroundMark x1="20323" y1="55378" x2="20323" y2="56522"/>
                        <a14:foregroundMark x1="9238" y1="69565" x2="28637" y2="81922"/>
                        <a14:foregroundMark x1="28637" y1="81922" x2="51270" y2="72998"/>
                        <a14:foregroundMark x1="86143" y1="38215" x2="89376" y2="59268"/>
                        <a14:foregroundMark x1="89376" y1="59268" x2="73441" y2="76659"/>
                        <a14:foregroundMark x1="73441" y1="76659" x2="40416" y2="61785"/>
                        <a14:foregroundMark x1="40416" y1="61785" x2="28868" y2="38444"/>
                        <a14:foregroundMark x1="28868" y1="38444" x2="38799" y2="17391"/>
                        <a14:foregroundMark x1="38799" y1="17391" x2="61432" y2="24714"/>
                        <a14:foregroundMark x1="61432" y1="24714" x2="69284" y2="42334"/>
                        <a14:foregroundMark x1="88222" y1="31579" x2="87298" y2="30435"/>
                        <a14:foregroundMark x1="87298" y1="28604" x2="87298" y2="28604"/>
                        <a14:foregroundMark x1="47344" y1="93822" x2="47344" y2="93822"/>
                        <a14:backgroundMark x1="21247" y1="5721" x2="16166" y2="14874"/>
                        <a14:backgroundMark x1="83834" y1="6865" x2="98152" y2="17620"/>
                        <a14:backgroundMark x1="97921" y1="66819" x2="72055" y2="99314"/>
                        <a14:backgroundMark x1="3464" y1="72998" x2="9238" y2="97254"/>
                      </a14:backgroundRemoval>
                    </a14:imgEffect>
                  </a14:imgLayer>
                </a14:imgProps>
              </a:ext>
            </a:extLst>
          </a:blip>
          <a:stretch>
            <a:fillRect/>
          </a:stretch>
        </p:blipFill>
        <p:spPr>
          <a:xfrm>
            <a:off x="6271121" y="2988979"/>
            <a:ext cx="526620" cy="531485"/>
          </a:xfrm>
          <a:prstGeom prst="rect">
            <a:avLst/>
          </a:prstGeom>
        </p:spPr>
      </p:pic>
      <p:pic>
        <p:nvPicPr>
          <p:cNvPr id="49" name="Picture 48">
            <a:extLst>
              <a:ext uri="{FF2B5EF4-FFF2-40B4-BE49-F238E27FC236}">
                <a16:creationId xmlns:a16="http://schemas.microsoft.com/office/drawing/2014/main" id="{B91C5475-154B-4970-A090-15F5ADBF13CD}"/>
              </a:ext>
            </a:extLst>
          </p:cNvPr>
          <p:cNvPicPr>
            <a:picLocks noChangeAspect="1"/>
          </p:cNvPicPr>
          <p:nvPr/>
        </p:nvPicPr>
        <p:blipFill>
          <a:blip r:embed="rId3">
            <a:duotone>
              <a:prstClr val="black"/>
              <a:schemeClr val="accent2">
                <a:lumMod val="60000"/>
                <a:lumOff val="40000"/>
                <a:tint val="45000"/>
                <a:satMod val="400000"/>
              </a:schemeClr>
            </a:duotone>
            <a:extLst>
              <a:ext uri="{BEBA8EAE-BF5A-486C-A8C5-ECC9F3942E4B}">
                <a14:imgProps xmlns:a14="http://schemas.microsoft.com/office/drawing/2010/main">
                  <a14:imgLayer r:embed="rId4">
                    <a14:imgEffect>
                      <a14:backgroundRemoval t="9840" b="93822" l="7390" r="93533">
                        <a14:foregroundMark x1="33025" y1="22883" x2="50577" y2="56064"/>
                        <a14:foregroundMark x1="50577" y1="56064" x2="75289" y2="68421"/>
                        <a14:foregroundMark x1="75289" y1="68421" x2="84758" y2="44394"/>
                        <a14:foregroundMark x1="84758" y1="44394" x2="85450" y2="20824"/>
                        <a14:foregroundMark x1="85450" y1="20824" x2="70901" y2="10297"/>
                        <a14:foregroundMark x1="11085" y1="62700" x2="24942" y2="78261"/>
                        <a14:foregroundMark x1="24942" y1="78261" x2="50577" y2="78719"/>
                        <a14:foregroundMark x1="50577" y1="78719" x2="72748" y2="63616"/>
                        <a14:foregroundMark x1="72748" y1="63616" x2="76905" y2="50801"/>
                        <a14:foregroundMark x1="76905" y1="61098" x2="64203" y2="76888"/>
                        <a14:foregroundMark x1="64203" y1="76888" x2="44804" y2="86041"/>
                        <a14:foregroundMark x1="44804" y1="86041" x2="22171" y2="71854"/>
                        <a14:foregroundMark x1="22171" y1="71854" x2="22402" y2="65217"/>
                        <a14:foregroundMark x1="43187" y1="90847" x2="43187" y2="90847"/>
                        <a14:foregroundMark x1="39954" y1="91991" x2="39954" y2="91991"/>
                        <a14:foregroundMark x1="33025" y1="93135" x2="33025" y2="93135"/>
                        <a14:foregroundMark x1="19169" y1="61098" x2="33718" y2="77574"/>
                        <a14:foregroundMark x1="33718" y1="77574" x2="40647" y2="55835"/>
                        <a14:foregroundMark x1="40647" y1="55835" x2="66744" y2="54005"/>
                        <a14:foregroundMark x1="66744" y1="54005" x2="76674" y2="59954"/>
                        <a14:foregroundMark x1="76212" y1="36613" x2="44573" y2="41876"/>
                        <a14:foregroundMark x1="44573" y1="41876" x2="74365" y2="54462"/>
                        <a14:foregroundMark x1="74365" y1="54462" x2="83834" y2="32723"/>
                        <a14:foregroundMark x1="83834" y1="32723" x2="84988" y2="31350"/>
                        <a14:foregroundMark x1="93995" y1="40732" x2="93995" y2="40732"/>
                        <a14:foregroundMark x1="23788" y1="82380" x2="53580" y2="73227"/>
                        <a14:foregroundMark x1="53580" y1="73227" x2="53580" y2="73227"/>
                        <a14:foregroundMark x1="74596" y1="61785" x2="41109" y2="85812"/>
                        <a14:foregroundMark x1="41109" y1="85812" x2="30023" y2="86728"/>
                        <a14:foregroundMark x1="7621" y1="73227" x2="8776" y2="54920"/>
                        <a14:foregroundMark x1="11547" y1="55378" x2="18707" y2="74142"/>
                        <a14:foregroundMark x1="18707" y1="74142" x2="21940" y2="69794"/>
                        <a14:foregroundMark x1="35797" y1="48513" x2="55658" y2="32952"/>
                        <a14:foregroundMark x1="55658" y1="32952" x2="33949" y2="29062"/>
                        <a14:foregroundMark x1="33949" y1="29062" x2="53811" y2="12128"/>
                        <a14:foregroundMark x1="53811" y1="12128" x2="54734" y2="12128"/>
                        <a14:foregroundMark x1="74365" y1="27460" x2="85681" y2="44851"/>
                        <a14:foregroundMark x1="85681" y1="44851" x2="78291" y2="21510"/>
                        <a14:foregroundMark x1="78291" y1="21510" x2="49885" y2="35469"/>
                        <a14:foregroundMark x1="49885" y1="35469" x2="33949" y2="54462"/>
                        <a14:foregroundMark x1="33949" y1="54462" x2="48961" y2="70023"/>
                        <a14:foregroundMark x1="48961" y1="70023" x2="51270" y2="81236"/>
                        <a14:foregroundMark x1="62356" y1="18993" x2="33025" y2="49428"/>
                        <a14:foregroundMark x1="33025" y1="49428" x2="31640" y2="52403"/>
                        <a14:foregroundMark x1="29330" y1="43021" x2="39954" y2="31579"/>
                        <a14:foregroundMark x1="37413" y1="29291" x2="20323" y2="55378"/>
                        <a14:foregroundMark x1="20323" y1="55378" x2="20323" y2="56522"/>
                        <a14:foregroundMark x1="9238" y1="69565" x2="28637" y2="81922"/>
                        <a14:foregroundMark x1="28637" y1="81922" x2="51270" y2="72998"/>
                        <a14:foregroundMark x1="86143" y1="38215" x2="89376" y2="59268"/>
                        <a14:foregroundMark x1="89376" y1="59268" x2="73441" y2="76659"/>
                        <a14:foregroundMark x1="73441" y1="76659" x2="40416" y2="61785"/>
                        <a14:foregroundMark x1="40416" y1="61785" x2="28868" y2="38444"/>
                        <a14:foregroundMark x1="28868" y1="38444" x2="38799" y2="17391"/>
                        <a14:foregroundMark x1="38799" y1="17391" x2="61432" y2="24714"/>
                        <a14:foregroundMark x1="61432" y1="24714" x2="69284" y2="42334"/>
                        <a14:foregroundMark x1="88222" y1="31579" x2="87298" y2="30435"/>
                        <a14:foregroundMark x1="87298" y1="28604" x2="87298" y2="28604"/>
                        <a14:foregroundMark x1="47344" y1="93822" x2="47344" y2="93822"/>
                        <a14:backgroundMark x1="21247" y1="5721" x2="16166" y2="14874"/>
                        <a14:backgroundMark x1="83834" y1="6865" x2="98152" y2="17620"/>
                        <a14:backgroundMark x1="97921" y1="66819" x2="72055" y2="99314"/>
                        <a14:backgroundMark x1="3464" y1="72998" x2="9238" y2="97254"/>
                      </a14:backgroundRemoval>
                    </a14:imgEffect>
                  </a14:imgLayer>
                </a14:imgProps>
              </a:ext>
            </a:extLst>
          </a:blip>
          <a:stretch>
            <a:fillRect/>
          </a:stretch>
        </p:blipFill>
        <p:spPr>
          <a:xfrm>
            <a:off x="6524934" y="2653061"/>
            <a:ext cx="526620" cy="531485"/>
          </a:xfrm>
          <a:prstGeom prst="rect">
            <a:avLst/>
          </a:prstGeom>
        </p:spPr>
      </p:pic>
      <p:pic>
        <p:nvPicPr>
          <p:cNvPr id="50" name="Picture 49">
            <a:extLst>
              <a:ext uri="{FF2B5EF4-FFF2-40B4-BE49-F238E27FC236}">
                <a16:creationId xmlns:a16="http://schemas.microsoft.com/office/drawing/2014/main" id="{7FC540AB-DD29-4646-8A67-291B9BA6ECC1}"/>
              </a:ext>
            </a:extLst>
          </p:cNvPr>
          <p:cNvPicPr>
            <a:picLocks noChangeAspect="1"/>
          </p:cNvPicPr>
          <p:nvPr/>
        </p:nvPicPr>
        <p:blipFill>
          <a:blip r:embed="rId3">
            <a:duotone>
              <a:prstClr val="black"/>
              <a:schemeClr val="accent2">
                <a:lumMod val="60000"/>
                <a:lumOff val="40000"/>
                <a:tint val="45000"/>
                <a:satMod val="400000"/>
              </a:schemeClr>
            </a:duotone>
            <a:extLst>
              <a:ext uri="{BEBA8EAE-BF5A-486C-A8C5-ECC9F3942E4B}">
                <a14:imgProps xmlns:a14="http://schemas.microsoft.com/office/drawing/2010/main">
                  <a14:imgLayer r:embed="rId4">
                    <a14:imgEffect>
                      <a14:backgroundRemoval t="9840" b="93822" l="7390" r="93533">
                        <a14:foregroundMark x1="33025" y1="22883" x2="50577" y2="56064"/>
                        <a14:foregroundMark x1="50577" y1="56064" x2="75289" y2="68421"/>
                        <a14:foregroundMark x1="75289" y1="68421" x2="84758" y2="44394"/>
                        <a14:foregroundMark x1="84758" y1="44394" x2="85450" y2="20824"/>
                        <a14:foregroundMark x1="85450" y1="20824" x2="70901" y2="10297"/>
                        <a14:foregroundMark x1="11085" y1="62700" x2="24942" y2="78261"/>
                        <a14:foregroundMark x1="24942" y1="78261" x2="50577" y2="78719"/>
                        <a14:foregroundMark x1="50577" y1="78719" x2="72748" y2="63616"/>
                        <a14:foregroundMark x1="72748" y1="63616" x2="76905" y2="50801"/>
                        <a14:foregroundMark x1="76905" y1="61098" x2="64203" y2="76888"/>
                        <a14:foregroundMark x1="64203" y1="76888" x2="44804" y2="86041"/>
                        <a14:foregroundMark x1="44804" y1="86041" x2="22171" y2="71854"/>
                        <a14:foregroundMark x1="22171" y1="71854" x2="22402" y2="65217"/>
                        <a14:foregroundMark x1="43187" y1="90847" x2="43187" y2="90847"/>
                        <a14:foregroundMark x1="39954" y1="91991" x2="39954" y2="91991"/>
                        <a14:foregroundMark x1="33025" y1="93135" x2="33025" y2="93135"/>
                        <a14:foregroundMark x1="19169" y1="61098" x2="33718" y2="77574"/>
                        <a14:foregroundMark x1="33718" y1="77574" x2="40647" y2="55835"/>
                        <a14:foregroundMark x1="40647" y1="55835" x2="66744" y2="54005"/>
                        <a14:foregroundMark x1="66744" y1="54005" x2="76674" y2="59954"/>
                        <a14:foregroundMark x1="76212" y1="36613" x2="44573" y2="41876"/>
                        <a14:foregroundMark x1="44573" y1="41876" x2="74365" y2="54462"/>
                        <a14:foregroundMark x1="74365" y1="54462" x2="83834" y2="32723"/>
                        <a14:foregroundMark x1="83834" y1="32723" x2="84988" y2="31350"/>
                        <a14:foregroundMark x1="93995" y1="40732" x2="93995" y2="40732"/>
                        <a14:foregroundMark x1="23788" y1="82380" x2="53580" y2="73227"/>
                        <a14:foregroundMark x1="53580" y1="73227" x2="53580" y2="73227"/>
                        <a14:foregroundMark x1="74596" y1="61785" x2="41109" y2="85812"/>
                        <a14:foregroundMark x1="41109" y1="85812" x2="30023" y2="86728"/>
                        <a14:foregroundMark x1="7621" y1="73227" x2="8776" y2="54920"/>
                        <a14:foregroundMark x1="11547" y1="55378" x2="18707" y2="74142"/>
                        <a14:foregroundMark x1="18707" y1="74142" x2="21940" y2="69794"/>
                        <a14:foregroundMark x1="35797" y1="48513" x2="55658" y2="32952"/>
                        <a14:foregroundMark x1="55658" y1="32952" x2="33949" y2="29062"/>
                        <a14:foregroundMark x1="33949" y1="29062" x2="53811" y2="12128"/>
                        <a14:foregroundMark x1="53811" y1="12128" x2="54734" y2="12128"/>
                        <a14:foregroundMark x1="74365" y1="27460" x2="85681" y2="44851"/>
                        <a14:foregroundMark x1="85681" y1="44851" x2="78291" y2="21510"/>
                        <a14:foregroundMark x1="78291" y1="21510" x2="49885" y2="35469"/>
                        <a14:foregroundMark x1="49885" y1="35469" x2="33949" y2="54462"/>
                        <a14:foregroundMark x1="33949" y1="54462" x2="48961" y2="70023"/>
                        <a14:foregroundMark x1="48961" y1="70023" x2="51270" y2="81236"/>
                        <a14:foregroundMark x1="62356" y1="18993" x2="33025" y2="49428"/>
                        <a14:foregroundMark x1="33025" y1="49428" x2="31640" y2="52403"/>
                        <a14:foregroundMark x1="29330" y1="43021" x2="39954" y2="31579"/>
                        <a14:foregroundMark x1="37413" y1="29291" x2="20323" y2="55378"/>
                        <a14:foregroundMark x1="20323" y1="55378" x2="20323" y2="56522"/>
                        <a14:foregroundMark x1="9238" y1="69565" x2="28637" y2="81922"/>
                        <a14:foregroundMark x1="28637" y1="81922" x2="51270" y2="72998"/>
                        <a14:foregroundMark x1="86143" y1="38215" x2="89376" y2="59268"/>
                        <a14:foregroundMark x1="89376" y1="59268" x2="73441" y2="76659"/>
                        <a14:foregroundMark x1="73441" y1="76659" x2="40416" y2="61785"/>
                        <a14:foregroundMark x1="40416" y1="61785" x2="28868" y2="38444"/>
                        <a14:foregroundMark x1="28868" y1="38444" x2="38799" y2="17391"/>
                        <a14:foregroundMark x1="38799" y1="17391" x2="61432" y2="24714"/>
                        <a14:foregroundMark x1="61432" y1="24714" x2="69284" y2="42334"/>
                        <a14:foregroundMark x1="88222" y1="31579" x2="87298" y2="30435"/>
                        <a14:foregroundMark x1="87298" y1="28604" x2="87298" y2="28604"/>
                        <a14:foregroundMark x1="47344" y1="93822" x2="47344" y2="93822"/>
                        <a14:backgroundMark x1="21247" y1="5721" x2="16166" y2="14874"/>
                        <a14:backgroundMark x1="83834" y1="6865" x2="98152" y2="17620"/>
                        <a14:backgroundMark x1="97921" y1="66819" x2="72055" y2="99314"/>
                        <a14:backgroundMark x1="3464" y1="72998" x2="9238" y2="97254"/>
                      </a14:backgroundRemoval>
                    </a14:imgEffect>
                  </a14:imgLayer>
                </a14:imgProps>
              </a:ext>
            </a:extLst>
          </a:blip>
          <a:stretch>
            <a:fillRect/>
          </a:stretch>
        </p:blipFill>
        <p:spPr>
          <a:xfrm>
            <a:off x="6918958" y="2890778"/>
            <a:ext cx="526620" cy="531485"/>
          </a:xfrm>
          <a:prstGeom prst="rect">
            <a:avLst/>
          </a:prstGeom>
        </p:spPr>
      </p:pic>
      <p:pic>
        <p:nvPicPr>
          <p:cNvPr id="51" name="Picture 50">
            <a:extLst>
              <a:ext uri="{FF2B5EF4-FFF2-40B4-BE49-F238E27FC236}">
                <a16:creationId xmlns:a16="http://schemas.microsoft.com/office/drawing/2014/main" id="{7414ECC0-EBE3-4D58-ABDB-B07067BFEBFB}"/>
              </a:ext>
            </a:extLst>
          </p:cNvPr>
          <p:cNvPicPr>
            <a:picLocks noChangeAspect="1"/>
          </p:cNvPicPr>
          <p:nvPr/>
        </p:nvPicPr>
        <p:blipFill>
          <a:blip r:embed="rId3">
            <a:alphaModFix amt="30000"/>
            <a:duotone>
              <a:prstClr val="black"/>
              <a:schemeClr val="accent3">
                <a:tint val="45000"/>
                <a:satMod val="400000"/>
              </a:schemeClr>
            </a:duotone>
            <a:extLst>
              <a:ext uri="{BEBA8EAE-BF5A-486C-A8C5-ECC9F3942E4B}">
                <a14:imgProps xmlns:a14="http://schemas.microsoft.com/office/drawing/2010/main">
                  <a14:imgLayer r:embed="rId4">
                    <a14:imgEffect>
                      <a14:backgroundRemoval t="9840" b="93822" l="7390" r="93533">
                        <a14:foregroundMark x1="33025" y1="22883" x2="50577" y2="56064"/>
                        <a14:foregroundMark x1="50577" y1="56064" x2="75289" y2="68421"/>
                        <a14:foregroundMark x1="75289" y1="68421" x2="84758" y2="44394"/>
                        <a14:foregroundMark x1="84758" y1="44394" x2="85450" y2="20824"/>
                        <a14:foregroundMark x1="85450" y1="20824" x2="70901" y2="10297"/>
                        <a14:foregroundMark x1="11085" y1="62700" x2="24942" y2="78261"/>
                        <a14:foregroundMark x1="24942" y1="78261" x2="50577" y2="78719"/>
                        <a14:foregroundMark x1="50577" y1="78719" x2="72748" y2="63616"/>
                        <a14:foregroundMark x1="72748" y1="63616" x2="76905" y2="50801"/>
                        <a14:foregroundMark x1="76905" y1="61098" x2="64203" y2="76888"/>
                        <a14:foregroundMark x1="64203" y1="76888" x2="44804" y2="86041"/>
                        <a14:foregroundMark x1="44804" y1="86041" x2="22171" y2="71854"/>
                        <a14:foregroundMark x1="22171" y1="71854" x2="22402" y2="65217"/>
                        <a14:foregroundMark x1="43187" y1="90847" x2="43187" y2="90847"/>
                        <a14:foregroundMark x1="39954" y1="91991" x2="39954" y2="91991"/>
                        <a14:foregroundMark x1="33025" y1="93135" x2="33025" y2="93135"/>
                        <a14:foregroundMark x1="19169" y1="61098" x2="33718" y2="77574"/>
                        <a14:foregroundMark x1="33718" y1="77574" x2="40647" y2="55835"/>
                        <a14:foregroundMark x1="40647" y1="55835" x2="66744" y2="54005"/>
                        <a14:foregroundMark x1="66744" y1="54005" x2="76674" y2="59954"/>
                        <a14:foregroundMark x1="76212" y1="36613" x2="44573" y2="41876"/>
                        <a14:foregroundMark x1="44573" y1="41876" x2="74365" y2="54462"/>
                        <a14:foregroundMark x1="74365" y1="54462" x2="83834" y2="32723"/>
                        <a14:foregroundMark x1="83834" y1="32723" x2="84988" y2="31350"/>
                        <a14:foregroundMark x1="93995" y1="40732" x2="93995" y2="40732"/>
                        <a14:foregroundMark x1="23788" y1="82380" x2="53580" y2="73227"/>
                        <a14:foregroundMark x1="53580" y1="73227" x2="53580" y2="73227"/>
                        <a14:foregroundMark x1="74596" y1="61785" x2="41109" y2="85812"/>
                        <a14:foregroundMark x1="41109" y1="85812" x2="30023" y2="86728"/>
                        <a14:foregroundMark x1="7621" y1="73227" x2="8776" y2="54920"/>
                        <a14:foregroundMark x1="11547" y1="55378" x2="18707" y2="74142"/>
                        <a14:foregroundMark x1="18707" y1="74142" x2="21940" y2="69794"/>
                        <a14:foregroundMark x1="35797" y1="48513" x2="55658" y2="32952"/>
                        <a14:foregroundMark x1="55658" y1="32952" x2="33949" y2="29062"/>
                        <a14:foregroundMark x1="33949" y1="29062" x2="53811" y2="12128"/>
                        <a14:foregroundMark x1="53811" y1="12128" x2="54734" y2="12128"/>
                        <a14:foregroundMark x1="74365" y1="27460" x2="85681" y2="44851"/>
                        <a14:foregroundMark x1="85681" y1="44851" x2="78291" y2="21510"/>
                        <a14:foregroundMark x1="78291" y1="21510" x2="49885" y2="35469"/>
                        <a14:foregroundMark x1="49885" y1="35469" x2="33949" y2="54462"/>
                        <a14:foregroundMark x1="33949" y1="54462" x2="48961" y2="70023"/>
                        <a14:foregroundMark x1="48961" y1="70023" x2="51270" y2="81236"/>
                        <a14:foregroundMark x1="62356" y1="18993" x2="33025" y2="49428"/>
                        <a14:foregroundMark x1="33025" y1="49428" x2="31640" y2="52403"/>
                        <a14:foregroundMark x1="29330" y1="43021" x2="39954" y2="31579"/>
                        <a14:foregroundMark x1="37413" y1="29291" x2="20323" y2="55378"/>
                        <a14:foregroundMark x1="20323" y1="55378" x2="20323" y2="56522"/>
                        <a14:foregroundMark x1="9238" y1="69565" x2="28637" y2="81922"/>
                        <a14:foregroundMark x1="28637" y1="81922" x2="51270" y2="72998"/>
                        <a14:foregroundMark x1="86143" y1="38215" x2="89376" y2="59268"/>
                        <a14:foregroundMark x1="89376" y1="59268" x2="73441" y2="76659"/>
                        <a14:foregroundMark x1="73441" y1="76659" x2="40416" y2="61785"/>
                        <a14:foregroundMark x1="40416" y1="61785" x2="28868" y2="38444"/>
                        <a14:foregroundMark x1="28868" y1="38444" x2="38799" y2="17391"/>
                        <a14:foregroundMark x1="38799" y1="17391" x2="61432" y2="24714"/>
                        <a14:foregroundMark x1="61432" y1="24714" x2="69284" y2="42334"/>
                        <a14:foregroundMark x1="88222" y1="31579" x2="87298" y2="30435"/>
                        <a14:foregroundMark x1="87298" y1="28604" x2="87298" y2="28604"/>
                        <a14:foregroundMark x1="47344" y1="93822" x2="47344" y2="93822"/>
                        <a14:backgroundMark x1="21247" y1="5721" x2="16166" y2="14874"/>
                        <a14:backgroundMark x1="83834" y1="6865" x2="98152" y2="17620"/>
                        <a14:backgroundMark x1="97921" y1="66819" x2="72055" y2="99314"/>
                        <a14:backgroundMark x1="3464" y1="72998" x2="9238" y2="97254"/>
                      </a14:backgroundRemoval>
                    </a14:imgEffect>
                  </a14:imgLayer>
                </a14:imgProps>
              </a:ext>
            </a:extLst>
          </a:blip>
          <a:stretch>
            <a:fillRect/>
          </a:stretch>
        </p:blipFill>
        <p:spPr>
          <a:xfrm>
            <a:off x="7000086" y="2755595"/>
            <a:ext cx="526620" cy="531485"/>
          </a:xfrm>
          <a:prstGeom prst="rect">
            <a:avLst/>
          </a:prstGeom>
        </p:spPr>
      </p:pic>
      <p:sp>
        <p:nvSpPr>
          <p:cNvPr id="52" name="Rectangle: Rounded Corners 51">
            <a:extLst>
              <a:ext uri="{FF2B5EF4-FFF2-40B4-BE49-F238E27FC236}">
                <a16:creationId xmlns:a16="http://schemas.microsoft.com/office/drawing/2014/main" id="{B58195E1-2215-4B4D-8E82-F09F5A5CADCB}"/>
              </a:ext>
            </a:extLst>
          </p:cNvPr>
          <p:cNvSpPr/>
          <p:nvPr/>
        </p:nvSpPr>
        <p:spPr>
          <a:xfrm>
            <a:off x="6163348" y="2026952"/>
            <a:ext cx="1561508" cy="1979440"/>
          </a:xfrm>
          <a:prstGeom prst="round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832BECD3-0340-46E4-8799-1D2DE393359B}"/>
              </a:ext>
            </a:extLst>
          </p:cNvPr>
          <p:cNvSpPr/>
          <p:nvPr/>
        </p:nvSpPr>
        <p:spPr>
          <a:xfrm>
            <a:off x="7843692" y="1731239"/>
            <a:ext cx="2001744" cy="1979440"/>
          </a:xfrm>
          <a:prstGeom prst="round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BD38DF1C-62C7-482A-9899-F9AC68B54F52}"/>
              </a:ext>
            </a:extLst>
          </p:cNvPr>
          <p:cNvSpPr/>
          <p:nvPr/>
        </p:nvSpPr>
        <p:spPr>
          <a:xfrm>
            <a:off x="9895861" y="1731239"/>
            <a:ext cx="1795734" cy="1979440"/>
          </a:xfrm>
          <a:prstGeom prst="round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5" name="Picture 54">
            <a:extLst>
              <a:ext uri="{FF2B5EF4-FFF2-40B4-BE49-F238E27FC236}">
                <a16:creationId xmlns:a16="http://schemas.microsoft.com/office/drawing/2014/main" id="{C7DDBA1B-8625-47EF-80AF-591B6D6A1BF0}"/>
              </a:ext>
            </a:extLst>
          </p:cNvPr>
          <p:cNvPicPr>
            <a:picLocks noChangeAspect="1"/>
          </p:cNvPicPr>
          <p:nvPr/>
        </p:nvPicPr>
        <p:blipFill>
          <a:blip r:embed="rId3">
            <a:alphaModFix amt="30000"/>
            <a:duotone>
              <a:prstClr val="black"/>
              <a:schemeClr val="accent2">
                <a:lumMod val="60000"/>
                <a:lumOff val="40000"/>
                <a:tint val="45000"/>
                <a:satMod val="400000"/>
              </a:schemeClr>
            </a:duotone>
            <a:extLst>
              <a:ext uri="{BEBA8EAE-BF5A-486C-A8C5-ECC9F3942E4B}">
                <a14:imgProps xmlns:a14="http://schemas.microsoft.com/office/drawing/2010/main">
                  <a14:imgLayer r:embed="rId4">
                    <a14:imgEffect>
                      <a14:backgroundRemoval t="9840" b="93822" l="7390" r="93533">
                        <a14:foregroundMark x1="33025" y1="22883" x2="50577" y2="56064"/>
                        <a14:foregroundMark x1="50577" y1="56064" x2="75289" y2="68421"/>
                        <a14:foregroundMark x1="75289" y1="68421" x2="84758" y2="44394"/>
                        <a14:foregroundMark x1="84758" y1="44394" x2="85450" y2="20824"/>
                        <a14:foregroundMark x1="85450" y1="20824" x2="70901" y2="10297"/>
                        <a14:foregroundMark x1="11085" y1="62700" x2="24942" y2="78261"/>
                        <a14:foregroundMark x1="24942" y1="78261" x2="50577" y2="78719"/>
                        <a14:foregroundMark x1="50577" y1="78719" x2="72748" y2="63616"/>
                        <a14:foregroundMark x1="72748" y1="63616" x2="76905" y2="50801"/>
                        <a14:foregroundMark x1="76905" y1="61098" x2="64203" y2="76888"/>
                        <a14:foregroundMark x1="64203" y1="76888" x2="44804" y2="86041"/>
                        <a14:foregroundMark x1="44804" y1="86041" x2="22171" y2="71854"/>
                        <a14:foregroundMark x1="22171" y1="71854" x2="22402" y2="65217"/>
                        <a14:foregroundMark x1="43187" y1="90847" x2="43187" y2="90847"/>
                        <a14:foregroundMark x1="39954" y1="91991" x2="39954" y2="91991"/>
                        <a14:foregroundMark x1="33025" y1="93135" x2="33025" y2="93135"/>
                        <a14:foregroundMark x1="19169" y1="61098" x2="33718" y2="77574"/>
                        <a14:foregroundMark x1="33718" y1="77574" x2="40647" y2="55835"/>
                        <a14:foregroundMark x1="40647" y1="55835" x2="66744" y2="54005"/>
                        <a14:foregroundMark x1="66744" y1="54005" x2="76674" y2="59954"/>
                        <a14:foregroundMark x1="76212" y1="36613" x2="44573" y2="41876"/>
                        <a14:foregroundMark x1="44573" y1="41876" x2="74365" y2="54462"/>
                        <a14:foregroundMark x1="74365" y1="54462" x2="83834" y2="32723"/>
                        <a14:foregroundMark x1="83834" y1="32723" x2="84988" y2="31350"/>
                        <a14:foregroundMark x1="93995" y1="40732" x2="93995" y2="40732"/>
                        <a14:foregroundMark x1="23788" y1="82380" x2="53580" y2="73227"/>
                        <a14:foregroundMark x1="53580" y1="73227" x2="53580" y2="73227"/>
                        <a14:foregroundMark x1="74596" y1="61785" x2="41109" y2="85812"/>
                        <a14:foregroundMark x1="41109" y1="85812" x2="30023" y2="86728"/>
                        <a14:foregroundMark x1="7621" y1="73227" x2="8776" y2="54920"/>
                        <a14:foregroundMark x1="11547" y1="55378" x2="18707" y2="74142"/>
                        <a14:foregroundMark x1="18707" y1="74142" x2="21940" y2="69794"/>
                        <a14:foregroundMark x1="35797" y1="48513" x2="55658" y2="32952"/>
                        <a14:foregroundMark x1="55658" y1="32952" x2="33949" y2="29062"/>
                        <a14:foregroundMark x1="33949" y1="29062" x2="53811" y2="12128"/>
                        <a14:foregroundMark x1="53811" y1="12128" x2="54734" y2="12128"/>
                        <a14:foregroundMark x1="74365" y1="27460" x2="85681" y2="44851"/>
                        <a14:foregroundMark x1="85681" y1="44851" x2="78291" y2="21510"/>
                        <a14:foregroundMark x1="78291" y1="21510" x2="49885" y2="35469"/>
                        <a14:foregroundMark x1="49885" y1="35469" x2="33949" y2="54462"/>
                        <a14:foregroundMark x1="33949" y1="54462" x2="48961" y2="70023"/>
                        <a14:foregroundMark x1="48961" y1="70023" x2="51270" y2="81236"/>
                        <a14:foregroundMark x1="62356" y1="18993" x2="33025" y2="49428"/>
                        <a14:foregroundMark x1="33025" y1="49428" x2="31640" y2="52403"/>
                        <a14:foregroundMark x1="29330" y1="43021" x2="39954" y2="31579"/>
                        <a14:foregroundMark x1="37413" y1="29291" x2="20323" y2="55378"/>
                        <a14:foregroundMark x1="20323" y1="55378" x2="20323" y2="56522"/>
                        <a14:foregroundMark x1="9238" y1="69565" x2="28637" y2="81922"/>
                        <a14:foregroundMark x1="28637" y1="81922" x2="51270" y2="72998"/>
                        <a14:foregroundMark x1="86143" y1="38215" x2="89376" y2="59268"/>
                        <a14:foregroundMark x1="89376" y1="59268" x2="73441" y2="76659"/>
                        <a14:foregroundMark x1="73441" y1="76659" x2="40416" y2="61785"/>
                        <a14:foregroundMark x1="40416" y1="61785" x2="28868" y2="38444"/>
                        <a14:foregroundMark x1="28868" y1="38444" x2="38799" y2="17391"/>
                        <a14:foregroundMark x1="38799" y1="17391" x2="61432" y2="24714"/>
                        <a14:foregroundMark x1="61432" y1="24714" x2="69284" y2="42334"/>
                        <a14:foregroundMark x1="88222" y1="31579" x2="87298" y2="30435"/>
                        <a14:foregroundMark x1="87298" y1="28604" x2="87298" y2="28604"/>
                        <a14:foregroundMark x1="47344" y1="93822" x2="47344" y2="93822"/>
                        <a14:backgroundMark x1="21247" y1="5721" x2="16166" y2="14874"/>
                        <a14:backgroundMark x1="83834" y1="6865" x2="98152" y2="17620"/>
                        <a14:backgroundMark x1="97921" y1="66819" x2="72055" y2="99314"/>
                        <a14:backgroundMark x1="3464" y1="72998" x2="9238" y2="97254"/>
                      </a14:backgroundRemoval>
                    </a14:imgEffect>
                  </a14:imgLayer>
                </a14:imgProps>
              </a:ext>
            </a:extLst>
          </a:blip>
          <a:stretch>
            <a:fillRect/>
          </a:stretch>
        </p:blipFill>
        <p:spPr>
          <a:xfrm>
            <a:off x="8429646" y="2846826"/>
            <a:ext cx="526620" cy="531485"/>
          </a:xfrm>
          <a:prstGeom prst="rect">
            <a:avLst/>
          </a:prstGeom>
        </p:spPr>
      </p:pic>
      <p:pic>
        <p:nvPicPr>
          <p:cNvPr id="56" name="Picture 55">
            <a:extLst>
              <a:ext uri="{FF2B5EF4-FFF2-40B4-BE49-F238E27FC236}">
                <a16:creationId xmlns:a16="http://schemas.microsoft.com/office/drawing/2014/main" id="{C8133902-AA73-410C-9359-3D62182BC867}"/>
              </a:ext>
            </a:extLst>
          </p:cNvPr>
          <p:cNvPicPr>
            <a:picLocks noChangeAspect="1"/>
          </p:cNvPicPr>
          <p:nvPr/>
        </p:nvPicPr>
        <p:blipFill>
          <a:blip r:embed="rId3">
            <a:alphaModFix amt="30000"/>
            <a:duotone>
              <a:prstClr val="black"/>
              <a:schemeClr val="accent2">
                <a:lumMod val="60000"/>
                <a:lumOff val="40000"/>
                <a:tint val="45000"/>
                <a:satMod val="400000"/>
              </a:schemeClr>
            </a:duotone>
            <a:extLst>
              <a:ext uri="{BEBA8EAE-BF5A-486C-A8C5-ECC9F3942E4B}">
                <a14:imgProps xmlns:a14="http://schemas.microsoft.com/office/drawing/2010/main">
                  <a14:imgLayer r:embed="rId4">
                    <a14:imgEffect>
                      <a14:backgroundRemoval t="9840" b="93822" l="7390" r="93533">
                        <a14:foregroundMark x1="33025" y1="22883" x2="50577" y2="56064"/>
                        <a14:foregroundMark x1="50577" y1="56064" x2="75289" y2="68421"/>
                        <a14:foregroundMark x1="75289" y1="68421" x2="84758" y2="44394"/>
                        <a14:foregroundMark x1="84758" y1="44394" x2="85450" y2="20824"/>
                        <a14:foregroundMark x1="85450" y1="20824" x2="70901" y2="10297"/>
                        <a14:foregroundMark x1="11085" y1="62700" x2="24942" y2="78261"/>
                        <a14:foregroundMark x1="24942" y1="78261" x2="50577" y2="78719"/>
                        <a14:foregroundMark x1="50577" y1="78719" x2="72748" y2="63616"/>
                        <a14:foregroundMark x1="72748" y1="63616" x2="76905" y2="50801"/>
                        <a14:foregroundMark x1="76905" y1="61098" x2="64203" y2="76888"/>
                        <a14:foregroundMark x1="64203" y1="76888" x2="44804" y2="86041"/>
                        <a14:foregroundMark x1="44804" y1="86041" x2="22171" y2="71854"/>
                        <a14:foregroundMark x1="22171" y1="71854" x2="22402" y2="65217"/>
                        <a14:foregroundMark x1="43187" y1="90847" x2="43187" y2="90847"/>
                        <a14:foregroundMark x1="39954" y1="91991" x2="39954" y2="91991"/>
                        <a14:foregroundMark x1="33025" y1="93135" x2="33025" y2="93135"/>
                        <a14:foregroundMark x1="19169" y1="61098" x2="33718" y2="77574"/>
                        <a14:foregroundMark x1="33718" y1="77574" x2="40647" y2="55835"/>
                        <a14:foregroundMark x1="40647" y1="55835" x2="66744" y2="54005"/>
                        <a14:foregroundMark x1="66744" y1="54005" x2="76674" y2="59954"/>
                        <a14:foregroundMark x1="76212" y1="36613" x2="44573" y2="41876"/>
                        <a14:foregroundMark x1="44573" y1="41876" x2="74365" y2="54462"/>
                        <a14:foregroundMark x1="74365" y1="54462" x2="83834" y2="32723"/>
                        <a14:foregroundMark x1="83834" y1="32723" x2="84988" y2="31350"/>
                        <a14:foregroundMark x1="93995" y1="40732" x2="93995" y2="40732"/>
                        <a14:foregroundMark x1="23788" y1="82380" x2="53580" y2="73227"/>
                        <a14:foregroundMark x1="53580" y1="73227" x2="53580" y2="73227"/>
                        <a14:foregroundMark x1="74596" y1="61785" x2="41109" y2="85812"/>
                        <a14:foregroundMark x1="41109" y1="85812" x2="30023" y2="86728"/>
                        <a14:foregroundMark x1="7621" y1="73227" x2="8776" y2="54920"/>
                        <a14:foregroundMark x1="11547" y1="55378" x2="18707" y2="74142"/>
                        <a14:foregroundMark x1="18707" y1="74142" x2="21940" y2="69794"/>
                        <a14:foregroundMark x1="35797" y1="48513" x2="55658" y2="32952"/>
                        <a14:foregroundMark x1="55658" y1="32952" x2="33949" y2="29062"/>
                        <a14:foregroundMark x1="33949" y1="29062" x2="53811" y2="12128"/>
                        <a14:foregroundMark x1="53811" y1="12128" x2="54734" y2="12128"/>
                        <a14:foregroundMark x1="74365" y1="27460" x2="85681" y2="44851"/>
                        <a14:foregroundMark x1="85681" y1="44851" x2="78291" y2="21510"/>
                        <a14:foregroundMark x1="78291" y1="21510" x2="49885" y2="35469"/>
                        <a14:foregroundMark x1="49885" y1="35469" x2="33949" y2="54462"/>
                        <a14:foregroundMark x1="33949" y1="54462" x2="48961" y2="70023"/>
                        <a14:foregroundMark x1="48961" y1="70023" x2="51270" y2="81236"/>
                        <a14:foregroundMark x1="62356" y1="18993" x2="33025" y2="49428"/>
                        <a14:foregroundMark x1="33025" y1="49428" x2="31640" y2="52403"/>
                        <a14:foregroundMark x1="29330" y1="43021" x2="39954" y2="31579"/>
                        <a14:foregroundMark x1="37413" y1="29291" x2="20323" y2="55378"/>
                        <a14:foregroundMark x1="20323" y1="55378" x2="20323" y2="56522"/>
                        <a14:foregroundMark x1="9238" y1="69565" x2="28637" y2="81922"/>
                        <a14:foregroundMark x1="28637" y1="81922" x2="51270" y2="72998"/>
                        <a14:foregroundMark x1="86143" y1="38215" x2="89376" y2="59268"/>
                        <a14:foregroundMark x1="89376" y1="59268" x2="73441" y2="76659"/>
                        <a14:foregroundMark x1="73441" y1="76659" x2="40416" y2="61785"/>
                        <a14:foregroundMark x1="40416" y1="61785" x2="28868" y2="38444"/>
                        <a14:foregroundMark x1="28868" y1="38444" x2="38799" y2="17391"/>
                        <a14:foregroundMark x1="38799" y1="17391" x2="61432" y2="24714"/>
                        <a14:foregroundMark x1="61432" y1="24714" x2="69284" y2="42334"/>
                        <a14:foregroundMark x1="88222" y1="31579" x2="87298" y2="30435"/>
                        <a14:foregroundMark x1="87298" y1="28604" x2="87298" y2="28604"/>
                        <a14:foregroundMark x1="47344" y1="93822" x2="47344" y2="93822"/>
                        <a14:backgroundMark x1="21247" y1="5721" x2="16166" y2="14874"/>
                        <a14:backgroundMark x1="83834" y1="6865" x2="98152" y2="17620"/>
                        <a14:backgroundMark x1="97921" y1="66819" x2="72055" y2="99314"/>
                        <a14:backgroundMark x1="3464" y1="72998" x2="9238" y2="97254"/>
                      </a14:backgroundRemoval>
                    </a14:imgEffect>
                  </a14:imgLayer>
                </a14:imgProps>
              </a:ext>
            </a:extLst>
          </a:blip>
          <a:stretch>
            <a:fillRect/>
          </a:stretch>
        </p:blipFill>
        <p:spPr>
          <a:xfrm>
            <a:off x="8249617" y="2692664"/>
            <a:ext cx="526620" cy="531485"/>
          </a:xfrm>
          <a:prstGeom prst="rect">
            <a:avLst/>
          </a:prstGeom>
        </p:spPr>
      </p:pic>
      <p:pic>
        <p:nvPicPr>
          <p:cNvPr id="57" name="Picture 56">
            <a:extLst>
              <a:ext uri="{FF2B5EF4-FFF2-40B4-BE49-F238E27FC236}">
                <a16:creationId xmlns:a16="http://schemas.microsoft.com/office/drawing/2014/main" id="{2533FA3B-EE79-4A6B-9C0E-FBFC7EF0C6EC}"/>
              </a:ext>
            </a:extLst>
          </p:cNvPr>
          <p:cNvPicPr>
            <a:picLocks noChangeAspect="1"/>
          </p:cNvPicPr>
          <p:nvPr/>
        </p:nvPicPr>
        <p:blipFill>
          <a:blip r:embed="rId3">
            <a:alphaModFix amt="30000"/>
            <a:duotone>
              <a:prstClr val="black"/>
              <a:schemeClr val="accent2">
                <a:lumMod val="60000"/>
                <a:lumOff val="40000"/>
                <a:tint val="45000"/>
                <a:satMod val="400000"/>
              </a:schemeClr>
            </a:duotone>
            <a:extLst>
              <a:ext uri="{BEBA8EAE-BF5A-486C-A8C5-ECC9F3942E4B}">
                <a14:imgProps xmlns:a14="http://schemas.microsoft.com/office/drawing/2010/main">
                  <a14:imgLayer r:embed="rId4">
                    <a14:imgEffect>
                      <a14:backgroundRemoval t="9840" b="93822" l="7390" r="93533">
                        <a14:foregroundMark x1="33025" y1="22883" x2="50577" y2="56064"/>
                        <a14:foregroundMark x1="50577" y1="56064" x2="75289" y2="68421"/>
                        <a14:foregroundMark x1="75289" y1="68421" x2="84758" y2="44394"/>
                        <a14:foregroundMark x1="84758" y1="44394" x2="85450" y2="20824"/>
                        <a14:foregroundMark x1="85450" y1="20824" x2="70901" y2="10297"/>
                        <a14:foregroundMark x1="11085" y1="62700" x2="24942" y2="78261"/>
                        <a14:foregroundMark x1="24942" y1="78261" x2="50577" y2="78719"/>
                        <a14:foregroundMark x1="50577" y1="78719" x2="72748" y2="63616"/>
                        <a14:foregroundMark x1="72748" y1="63616" x2="76905" y2="50801"/>
                        <a14:foregroundMark x1="76905" y1="61098" x2="64203" y2="76888"/>
                        <a14:foregroundMark x1="64203" y1="76888" x2="44804" y2="86041"/>
                        <a14:foregroundMark x1="44804" y1="86041" x2="22171" y2="71854"/>
                        <a14:foregroundMark x1="22171" y1="71854" x2="22402" y2="65217"/>
                        <a14:foregroundMark x1="43187" y1="90847" x2="43187" y2="90847"/>
                        <a14:foregroundMark x1="39954" y1="91991" x2="39954" y2="91991"/>
                        <a14:foregroundMark x1="33025" y1="93135" x2="33025" y2="93135"/>
                        <a14:foregroundMark x1="19169" y1="61098" x2="33718" y2="77574"/>
                        <a14:foregroundMark x1="33718" y1="77574" x2="40647" y2="55835"/>
                        <a14:foregroundMark x1="40647" y1="55835" x2="66744" y2="54005"/>
                        <a14:foregroundMark x1="66744" y1="54005" x2="76674" y2="59954"/>
                        <a14:foregroundMark x1="76212" y1="36613" x2="44573" y2="41876"/>
                        <a14:foregroundMark x1="44573" y1="41876" x2="74365" y2="54462"/>
                        <a14:foregroundMark x1="74365" y1="54462" x2="83834" y2="32723"/>
                        <a14:foregroundMark x1="83834" y1="32723" x2="84988" y2="31350"/>
                        <a14:foregroundMark x1="93995" y1="40732" x2="93995" y2="40732"/>
                        <a14:foregroundMark x1="23788" y1="82380" x2="53580" y2="73227"/>
                        <a14:foregroundMark x1="53580" y1="73227" x2="53580" y2="73227"/>
                        <a14:foregroundMark x1="74596" y1="61785" x2="41109" y2="85812"/>
                        <a14:foregroundMark x1="41109" y1="85812" x2="30023" y2="86728"/>
                        <a14:foregroundMark x1="7621" y1="73227" x2="8776" y2="54920"/>
                        <a14:foregroundMark x1="11547" y1="55378" x2="18707" y2="74142"/>
                        <a14:foregroundMark x1="18707" y1="74142" x2="21940" y2="69794"/>
                        <a14:foregroundMark x1="35797" y1="48513" x2="55658" y2="32952"/>
                        <a14:foregroundMark x1="55658" y1="32952" x2="33949" y2="29062"/>
                        <a14:foregroundMark x1="33949" y1="29062" x2="53811" y2="12128"/>
                        <a14:foregroundMark x1="53811" y1="12128" x2="54734" y2="12128"/>
                        <a14:foregroundMark x1="74365" y1="27460" x2="85681" y2="44851"/>
                        <a14:foregroundMark x1="85681" y1="44851" x2="78291" y2="21510"/>
                        <a14:foregroundMark x1="78291" y1="21510" x2="49885" y2="35469"/>
                        <a14:foregroundMark x1="49885" y1="35469" x2="33949" y2="54462"/>
                        <a14:foregroundMark x1="33949" y1="54462" x2="48961" y2="70023"/>
                        <a14:foregroundMark x1="48961" y1="70023" x2="51270" y2="81236"/>
                        <a14:foregroundMark x1="62356" y1="18993" x2="33025" y2="49428"/>
                        <a14:foregroundMark x1="33025" y1="49428" x2="31640" y2="52403"/>
                        <a14:foregroundMark x1="29330" y1="43021" x2="39954" y2="31579"/>
                        <a14:foregroundMark x1="37413" y1="29291" x2="20323" y2="55378"/>
                        <a14:foregroundMark x1="20323" y1="55378" x2="20323" y2="56522"/>
                        <a14:foregroundMark x1="9238" y1="69565" x2="28637" y2="81922"/>
                        <a14:foregroundMark x1="28637" y1="81922" x2="51270" y2="72998"/>
                        <a14:foregroundMark x1="86143" y1="38215" x2="89376" y2="59268"/>
                        <a14:foregroundMark x1="89376" y1="59268" x2="73441" y2="76659"/>
                        <a14:foregroundMark x1="73441" y1="76659" x2="40416" y2="61785"/>
                        <a14:foregroundMark x1="40416" y1="61785" x2="28868" y2="38444"/>
                        <a14:foregroundMark x1="28868" y1="38444" x2="38799" y2="17391"/>
                        <a14:foregroundMark x1="38799" y1="17391" x2="61432" y2="24714"/>
                        <a14:foregroundMark x1="61432" y1="24714" x2="69284" y2="42334"/>
                        <a14:foregroundMark x1="88222" y1="31579" x2="87298" y2="30435"/>
                        <a14:foregroundMark x1="87298" y1="28604" x2="87298" y2="28604"/>
                        <a14:foregroundMark x1="47344" y1="93822" x2="47344" y2="93822"/>
                        <a14:backgroundMark x1="21247" y1="5721" x2="16166" y2="14874"/>
                        <a14:backgroundMark x1="83834" y1="6865" x2="98152" y2="17620"/>
                        <a14:backgroundMark x1="97921" y1="66819" x2="72055" y2="99314"/>
                        <a14:backgroundMark x1="3464" y1="72998" x2="9238" y2="97254"/>
                      </a14:backgroundRemoval>
                    </a14:imgEffect>
                  </a14:imgLayer>
                </a14:imgProps>
              </a:ext>
            </a:extLst>
          </a:blip>
          <a:stretch>
            <a:fillRect/>
          </a:stretch>
        </p:blipFill>
        <p:spPr>
          <a:xfrm>
            <a:off x="8503430" y="2356746"/>
            <a:ext cx="526620" cy="531485"/>
          </a:xfrm>
          <a:prstGeom prst="rect">
            <a:avLst/>
          </a:prstGeom>
        </p:spPr>
      </p:pic>
      <p:pic>
        <p:nvPicPr>
          <p:cNvPr id="58" name="Picture 57">
            <a:extLst>
              <a:ext uri="{FF2B5EF4-FFF2-40B4-BE49-F238E27FC236}">
                <a16:creationId xmlns:a16="http://schemas.microsoft.com/office/drawing/2014/main" id="{A79A00A4-0AA8-4132-B59D-8ADED7E88DF0}"/>
              </a:ext>
            </a:extLst>
          </p:cNvPr>
          <p:cNvPicPr>
            <a:picLocks noChangeAspect="1"/>
          </p:cNvPicPr>
          <p:nvPr/>
        </p:nvPicPr>
        <p:blipFill>
          <a:blip r:embed="rId3">
            <a:alphaModFix amt="30000"/>
            <a:duotone>
              <a:prstClr val="black"/>
              <a:schemeClr val="accent2">
                <a:lumMod val="60000"/>
                <a:lumOff val="40000"/>
                <a:tint val="45000"/>
                <a:satMod val="400000"/>
              </a:schemeClr>
            </a:duotone>
            <a:extLst>
              <a:ext uri="{BEBA8EAE-BF5A-486C-A8C5-ECC9F3942E4B}">
                <a14:imgProps xmlns:a14="http://schemas.microsoft.com/office/drawing/2010/main">
                  <a14:imgLayer r:embed="rId4">
                    <a14:imgEffect>
                      <a14:backgroundRemoval t="9840" b="93822" l="7390" r="93533">
                        <a14:foregroundMark x1="33025" y1="22883" x2="50577" y2="56064"/>
                        <a14:foregroundMark x1="50577" y1="56064" x2="75289" y2="68421"/>
                        <a14:foregroundMark x1="75289" y1="68421" x2="84758" y2="44394"/>
                        <a14:foregroundMark x1="84758" y1="44394" x2="85450" y2="20824"/>
                        <a14:foregroundMark x1="85450" y1="20824" x2="70901" y2="10297"/>
                        <a14:foregroundMark x1="11085" y1="62700" x2="24942" y2="78261"/>
                        <a14:foregroundMark x1="24942" y1="78261" x2="50577" y2="78719"/>
                        <a14:foregroundMark x1="50577" y1="78719" x2="72748" y2="63616"/>
                        <a14:foregroundMark x1="72748" y1="63616" x2="76905" y2="50801"/>
                        <a14:foregroundMark x1="76905" y1="61098" x2="64203" y2="76888"/>
                        <a14:foregroundMark x1="64203" y1="76888" x2="44804" y2="86041"/>
                        <a14:foregroundMark x1="44804" y1="86041" x2="22171" y2="71854"/>
                        <a14:foregroundMark x1="22171" y1="71854" x2="22402" y2="65217"/>
                        <a14:foregroundMark x1="43187" y1="90847" x2="43187" y2="90847"/>
                        <a14:foregroundMark x1="39954" y1="91991" x2="39954" y2="91991"/>
                        <a14:foregroundMark x1="33025" y1="93135" x2="33025" y2="93135"/>
                        <a14:foregroundMark x1="19169" y1="61098" x2="33718" y2="77574"/>
                        <a14:foregroundMark x1="33718" y1="77574" x2="40647" y2="55835"/>
                        <a14:foregroundMark x1="40647" y1="55835" x2="66744" y2="54005"/>
                        <a14:foregroundMark x1="66744" y1="54005" x2="76674" y2="59954"/>
                        <a14:foregroundMark x1="76212" y1="36613" x2="44573" y2="41876"/>
                        <a14:foregroundMark x1="44573" y1="41876" x2="74365" y2="54462"/>
                        <a14:foregroundMark x1="74365" y1="54462" x2="83834" y2="32723"/>
                        <a14:foregroundMark x1="83834" y1="32723" x2="84988" y2="31350"/>
                        <a14:foregroundMark x1="93995" y1="40732" x2="93995" y2="40732"/>
                        <a14:foregroundMark x1="23788" y1="82380" x2="53580" y2="73227"/>
                        <a14:foregroundMark x1="53580" y1="73227" x2="53580" y2="73227"/>
                        <a14:foregroundMark x1="74596" y1="61785" x2="41109" y2="85812"/>
                        <a14:foregroundMark x1="41109" y1="85812" x2="30023" y2="86728"/>
                        <a14:foregroundMark x1="7621" y1="73227" x2="8776" y2="54920"/>
                        <a14:foregroundMark x1="11547" y1="55378" x2="18707" y2="74142"/>
                        <a14:foregroundMark x1="18707" y1="74142" x2="21940" y2="69794"/>
                        <a14:foregroundMark x1="35797" y1="48513" x2="55658" y2="32952"/>
                        <a14:foregroundMark x1="55658" y1="32952" x2="33949" y2="29062"/>
                        <a14:foregroundMark x1="33949" y1="29062" x2="53811" y2="12128"/>
                        <a14:foregroundMark x1="53811" y1="12128" x2="54734" y2="12128"/>
                        <a14:foregroundMark x1="74365" y1="27460" x2="85681" y2="44851"/>
                        <a14:foregroundMark x1="85681" y1="44851" x2="78291" y2="21510"/>
                        <a14:foregroundMark x1="78291" y1="21510" x2="49885" y2="35469"/>
                        <a14:foregroundMark x1="49885" y1="35469" x2="33949" y2="54462"/>
                        <a14:foregroundMark x1="33949" y1="54462" x2="48961" y2="70023"/>
                        <a14:foregroundMark x1="48961" y1="70023" x2="51270" y2="81236"/>
                        <a14:foregroundMark x1="62356" y1="18993" x2="33025" y2="49428"/>
                        <a14:foregroundMark x1="33025" y1="49428" x2="31640" y2="52403"/>
                        <a14:foregroundMark x1="29330" y1="43021" x2="39954" y2="31579"/>
                        <a14:foregroundMark x1="37413" y1="29291" x2="20323" y2="55378"/>
                        <a14:foregroundMark x1="20323" y1="55378" x2="20323" y2="56522"/>
                        <a14:foregroundMark x1="9238" y1="69565" x2="28637" y2="81922"/>
                        <a14:foregroundMark x1="28637" y1="81922" x2="51270" y2="72998"/>
                        <a14:foregroundMark x1="86143" y1="38215" x2="89376" y2="59268"/>
                        <a14:foregroundMark x1="89376" y1="59268" x2="73441" y2="76659"/>
                        <a14:foregroundMark x1="73441" y1="76659" x2="40416" y2="61785"/>
                        <a14:foregroundMark x1="40416" y1="61785" x2="28868" y2="38444"/>
                        <a14:foregroundMark x1="28868" y1="38444" x2="38799" y2="17391"/>
                        <a14:foregroundMark x1="38799" y1="17391" x2="61432" y2="24714"/>
                        <a14:foregroundMark x1="61432" y1="24714" x2="69284" y2="42334"/>
                        <a14:foregroundMark x1="88222" y1="31579" x2="87298" y2="30435"/>
                        <a14:foregroundMark x1="87298" y1="28604" x2="87298" y2="28604"/>
                        <a14:foregroundMark x1="47344" y1="93822" x2="47344" y2="93822"/>
                        <a14:backgroundMark x1="21247" y1="5721" x2="16166" y2="14874"/>
                        <a14:backgroundMark x1="83834" y1="6865" x2="98152" y2="17620"/>
                        <a14:backgroundMark x1="97921" y1="66819" x2="72055" y2="99314"/>
                        <a14:backgroundMark x1="3464" y1="72998" x2="9238" y2="97254"/>
                      </a14:backgroundRemoval>
                    </a14:imgEffect>
                  </a14:imgLayer>
                </a14:imgProps>
              </a:ext>
            </a:extLst>
          </a:blip>
          <a:stretch>
            <a:fillRect/>
          </a:stretch>
        </p:blipFill>
        <p:spPr>
          <a:xfrm>
            <a:off x="8897454" y="2594463"/>
            <a:ext cx="526620" cy="531485"/>
          </a:xfrm>
          <a:prstGeom prst="rect">
            <a:avLst/>
          </a:prstGeom>
        </p:spPr>
      </p:pic>
      <p:pic>
        <p:nvPicPr>
          <p:cNvPr id="59" name="Picture 58">
            <a:extLst>
              <a:ext uri="{FF2B5EF4-FFF2-40B4-BE49-F238E27FC236}">
                <a16:creationId xmlns:a16="http://schemas.microsoft.com/office/drawing/2014/main" id="{5BCD3106-D98F-44FF-89E1-EE13659D121C}"/>
              </a:ext>
            </a:extLst>
          </p:cNvPr>
          <p:cNvPicPr>
            <a:picLocks noChangeAspect="1"/>
          </p:cNvPicPr>
          <p:nvPr/>
        </p:nvPicPr>
        <p:blipFill>
          <a:blip r:embed="rId3">
            <a:duotone>
              <a:prstClr val="black"/>
              <a:schemeClr val="accent2">
                <a:lumMod val="60000"/>
                <a:lumOff val="40000"/>
                <a:tint val="45000"/>
                <a:satMod val="400000"/>
              </a:schemeClr>
            </a:duotone>
            <a:extLst>
              <a:ext uri="{BEBA8EAE-BF5A-486C-A8C5-ECC9F3942E4B}">
                <a14:imgProps xmlns:a14="http://schemas.microsoft.com/office/drawing/2010/main">
                  <a14:imgLayer r:embed="rId4">
                    <a14:imgEffect>
                      <a14:backgroundRemoval t="9840" b="93822" l="7390" r="93533">
                        <a14:foregroundMark x1="33025" y1="22883" x2="50577" y2="56064"/>
                        <a14:foregroundMark x1="50577" y1="56064" x2="75289" y2="68421"/>
                        <a14:foregroundMark x1="75289" y1="68421" x2="84758" y2="44394"/>
                        <a14:foregroundMark x1="84758" y1="44394" x2="85450" y2="20824"/>
                        <a14:foregroundMark x1="85450" y1="20824" x2="70901" y2="10297"/>
                        <a14:foregroundMark x1="11085" y1="62700" x2="24942" y2="78261"/>
                        <a14:foregroundMark x1="24942" y1="78261" x2="50577" y2="78719"/>
                        <a14:foregroundMark x1="50577" y1="78719" x2="72748" y2="63616"/>
                        <a14:foregroundMark x1="72748" y1="63616" x2="76905" y2="50801"/>
                        <a14:foregroundMark x1="76905" y1="61098" x2="64203" y2="76888"/>
                        <a14:foregroundMark x1="64203" y1="76888" x2="44804" y2="86041"/>
                        <a14:foregroundMark x1="44804" y1="86041" x2="22171" y2="71854"/>
                        <a14:foregroundMark x1="22171" y1="71854" x2="22402" y2="65217"/>
                        <a14:foregroundMark x1="43187" y1="90847" x2="43187" y2="90847"/>
                        <a14:foregroundMark x1="39954" y1="91991" x2="39954" y2="91991"/>
                        <a14:foregroundMark x1="33025" y1="93135" x2="33025" y2="93135"/>
                        <a14:foregroundMark x1="19169" y1="61098" x2="33718" y2="77574"/>
                        <a14:foregroundMark x1="33718" y1="77574" x2="40647" y2="55835"/>
                        <a14:foregroundMark x1="40647" y1="55835" x2="66744" y2="54005"/>
                        <a14:foregroundMark x1="66744" y1="54005" x2="76674" y2="59954"/>
                        <a14:foregroundMark x1="76212" y1="36613" x2="44573" y2="41876"/>
                        <a14:foregroundMark x1="44573" y1="41876" x2="74365" y2="54462"/>
                        <a14:foregroundMark x1="74365" y1="54462" x2="83834" y2="32723"/>
                        <a14:foregroundMark x1="83834" y1="32723" x2="84988" y2="31350"/>
                        <a14:foregroundMark x1="93995" y1="40732" x2="93995" y2="40732"/>
                        <a14:foregroundMark x1="23788" y1="82380" x2="53580" y2="73227"/>
                        <a14:foregroundMark x1="53580" y1="73227" x2="53580" y2="73227"/>
                        <a14:foregroundMark x1="74596" y1="61785" x2="41109" y2="85812"/>
                        <a14:foregroundMark x1="41109" y1="85812" x2="30023" y2="86728"/>
                        <a14:foregroundMark x1="7621" y1="73227" x2="8776" y2="54920"/>
                        <a14:foregroundMark x1="11547" y1="55378" x2="18707" y2="74142"/>
                        <a14:foregroundMark x1="18707" y1="74142" x2="21940" y2="69794"/>
                        <a14:foregroundMark x1="35797" y1="48513" x2="55658" y2="32952"/>
                        <a14:foregroundMark x1="55658" y1="32952" x2="33949" y2="29062"/>
                        <a14:foregroundMark x1="33949" y1="29062" x2="53811" y2="12128"/>
                        <a14:foregroundMark x1="53811" y1="12128" x2="54734" y2="12128"/>
                        <a14:foregroundMark x1="74365" y1="27460" x2="85681" y2="44851"/>
                        <a14:foregroundMark x1="85681" y1="44851" x2="78291" y2="21510"/>
                        <a14:foregroundMark x1="78291" y1="21510" x2="49885" y2="35469"/>
                        <a14:foregroundMark x1="49885" y1="35469" x2="33949" y2="54462"/>
                        <a14:foregroundMark x1="33949" y1="54462" x2="48961" y2="70023"/>
                        <a14:foregroundMark x1="48961" y1="70023" x2="51270" y2="81236"/>
                        <a14:foregroundMark x1="62356" y1="18993" x2="33025" y2="49428"/>
                        <a14:foregroundMark x1="33025" y1="49428" x2="31640" y2="52403"/>
                        <a14:foregroundMark x1="29330" y1="43021" x2="39954" y2="31579"/>
                        <a14:foregroundMark x1="37413" y1="29291" x2="20323" y2="55378"/>
                        <a14:foregroundMark x1="20323" y1="55378" x2="20323" y2="56522"/>
                        <a14:foregroundMark x1="9238" y1="69565" x2="28637" y2="81922"/>
                        <a14:foregroundMark x1="28637" y1="81922" x2="51270" y2="72998"/>
                        <a14:foregroundMark x1="86143" y1="38215" x2="89376" y2="59268"/>
                        <a14:foregroundMark x1="89376" y1="59268" x2="73441" y2="76659"/>
                        <a14:foregroundMark x1="73441" y1="76659" x2="40416" y2="61785"/>
                        <a14:foregroundMark x1="40416" y1="61785" x2="28868" y2="38444"/>
                        <a14:foregroundMark x1="28868" y1="38444" x2="38799" y2="17391"/>
                        <a14:foregroundMark x1="38799" y1="17391" x2="61432" y2="24714"/>
                        <a14:foregroundMark x1="61432" y1="24714" x2="69284" y2="42334"/>
                        <a14:foregroundMark x1="88222" y1="31579" x2="87298" y2="30435"/>
                        <a14:foregroundMark x1="87298" y1="28604" x2="87298" y2="28604"/>
                        <a14:foregroundMark x1="47344" y1="93822" x2="47344" y2="93822"/>
                        <a14:backgroundMark x1="21247" y1="5721" x2="16166" y2="14874"/>
                        <a14:backgroundMark x1="83834" y1="6865" x2="98152" y2="17620"/>
                        <a14:backgroundMark x1="97921" y1="66819" x2="72055" y2="99314"/>
                        <a14:backgroundMark x1="3464" y1="72998" x2="9238" y2="97254"/>
                      </a14:backgroundRemoval>
                    </a14:imgEffect>
                  </a14:imgLayer>
                </a14:imgProps>
              </a:ext>
            </a:extLst>
          </a:blip>
          <a:stretch>
            <a:fillRect/>
          </a:stretch>
        </p:blipFill>
        <p:spPr>
          <a:xfrm>
            <a:off x="8978582" y="2459280"/>
            <a:ext cx="526620" cy="531485"/>
          </a:xfrm>
          <a:prstGeom prst="rect">
            <a:avLst/>
          </a:prstGeom>
        </p:spPr>
      </p:pic>
      <p:pic>
        <p:nvPicPr>
          <p:cNvPr id="60" name="Picture 59">
            <a:extLst>
              <a:ext uri="{FF2B5EF4-FFF2-40B4-BE49-F238E27FC236}">
                <a16:creationId xmlns:a16="http://schemas.microsoft.com/office/drawing/2014/main" id="{6C414304-C8FF-474B-BDE9-9B5930A26707}"/>
              </a:ext>
            </a:extLst>
          </p:cNvPr>
          <p:cNvPicPr>
            <a:picLocks noChangeAspect="1"/>
          </p:cNvPicPr>
          <p:nvPr/>
        </p:nvPicPr>
        <p:blipFill>
          <a:blip r:embed="rId3">
            <a:duotone>
              <a:prstClr val="black"/>
              <a:schemeClr val="accent2">
                <a:lumMod val="60000"/>
                <a:lumOff val="40000"/>
                <a:tint val="45000"/>
                <a:satMod val="400000"/>
              </a:schemeClr>
            </a:duotone>
            <a:extLst>
              <a:ext uri="{BEBA8EAE-BF5A-486C-A8C5-ECC9F3942E4B}">
                <a14:imgProps xmlns:a14="http://schemas.microsoft.com/office/drawing/2010/main">
                  <a14:imgLayer r:embed="rId4">
                    <a14:imgEffect>
                      <a14:backgroundRemoval t="9840" b="93822" l="7390" r="93533">
                        <a14:foregroundMark x1="33025" y1="22883" x2="50577" y2="56064"/>
                        <a14:foregroundMark x1="50577" y1="56064" x2="75289" y2="68421"/>
                        <a14:foregroundMark x1="75289" y1="68421" x2="84758" y2="44394"/>
                        <a14:foregroundMark x1="84758" y1="44394" x2="85450" y2="20824"/>
                        <a14:foregroundMark x1="85450" y1="20824" x2="70901" y2="10297"/>
                        <a14:foregroundMark x1="11085" y1="62700" x2="24942" y2="78261"/>
                        <a14:foregroundMark x1="24942" y1="78261" x2="50577" y2="78719"/>
                        <a14:foregroundMark x1="50577" y1="78719" x2="72748" y2="63616"/>
                        <a14:foregroundMark x1="72748" y1="63616" x2="76905" y2="50801"/>
                        <a14:foregroundMark x1="76905" y1="61098" x2="64203" y2="76888"/>
                        <a14:foregroundMark x1="64203" y1="76888" x2="44804" y2="86041"/>
                        <a14:foregroundMark x1="44804" y1="86041" x2="22171" y2="71854"/>
                        <a14:foregroundMark x1="22171" y1="71854" x2="22402" y2="65217"/>
                        <a14:foregroundMark x1="43187" y1="90847" x2="43187" y2="90847"/>
                        <a14:foregroundMark x1="39954" y1="91991" x2="39954" y2="91991"/>
                        <a14:foregroundMark x1="33025" y1="93135" x2="33025" y2="93135"/>
                        <a14:foregroundMark x1="19169" y1="61098" x2="33718" y2="77574"/>
                        <a14:foregroundMark x1="33718" y1="77574" x2="40647" y2="55835"/>
                        <a14:foregroundMark x1="40647" y1="55835" x2="66744" y2="54005"/>
                        <a14:foregroundMark x1="66744" y1="54005" x2="76674" y2="59954"/>
                        <a14:foregroundMark x1="76212" y1="36613" x2="44573" y2="41876"/>
                        <a14:foregroundMark x1="44573" y1="41876" x2="74365" y2="54462"/>
                        <a14:foregroundMark x1="74365" y1="54462" x2="83834" y2="32723"/>
                        <a14:foregroundMark x1="83834" y1="32723" x2="84988" y2="31350"/>
                        <a14:foregroundMark x1="93995" y1="40732" x2="93995" y2="40732"/>
                        <a14:foregroundMark x1="23788" y1="82380" x2="53580" y2="73227"/>
                        <a14:foregroundMark x1="53580" y1="73227" x2="53580" y2="73227"/>
                        <a14:foregroundMark x1="74596" y1="61785" x2="41109" y2="85812"/>
                        <a14:foregroundMark x1="41109" y1="85812" x2="30023" y2="86728"/>
                        <a14:foregroundMark x1="7621" y1="73227" x2="8776" y2="54920"/>
                        <a14:foregroundMark x1="11547" y1="55378" x2="18707" y2="74142"/>
                        <a14:foregroundMark x1="18707" y1="74142" x2="21940" y2="69794"/>
                        <a14:foregroundMark x1="35797" y1="48513" x2="55658" y2="32952"/>
                        <a14:foregroundMark x1="55658" y1="32952" x2="33949" y2="29062"/>
                        <a14:foregroundMark x1="33949" y1="29062" x2="53811" y2="12128"/>
                        <a14:foregroundMark x1="53811" y1="12128" x2="54734" y2="12128"/>
                        <a14:foregroundMark x1="74365" y1="27460" x2="85681" y2="44851"/>
                        <a14:foregroundMark x1="85681" y1="44851" x2="78291" y2="21510"/>
                        <a14:foregroundMark x1="78291" y1="21510" x2="49885" y2="35469"/>
                        <a14:foregroundMark x1="49885" y1="35469" x2="33949" y2="54462"/>
                        <a14:foregroundMark x1="33949" y1="54462" x2="48961" y2="70023"/>
                        <a14:foregroundMark x1="48961" y1="70023" x2="51270" y2="81236"/>
                        <a14:foregroundMark x1="62356" y1="18993" x2="33025" y2="49428"/>
                        <a14:foregroundMark x1="33025" y1="49428" x2="31640" y2="52403"/>
                        <a14:foregroundMark x1="29330" y1="43021" x2="39954" y2="31579"/>
                        <a14:foregroundMark x1="37413" y1="29291" x2="20323" y2="55378"/>
                        <a14:foregroundMark x1="20323" y1="55378" x2="20323" y2="56522"/>
                        <a14:foregroundMark x1="9238" y1="69565" x2="28637" y2="81922"/>
                        <a14:foregroundMark x1="28637" y1="81922" x2="51270" y2="72998"/>
                        <a14:foregroundMark x1="86143" y1="38215" x2="89376" y2="59268"/>
                        <a14:foregroundMark x1="89376" y1="59268" x2="73441" y2="76659"/>
                        <a14:foregroundMark x1="73441" y1="76659" x2="40416" y2="61785"/>
                        <a14:foregroundMark x1="40416" y1="61785" x2="28868" y2="38444"/>
                        <a14:foregroundMark x1="28868" y1="38444" x2="38799" y2="17391"/>
                        <a14:foregroundMark x1="38799" y1="17391" x2="61432" y2="24714"/>
                        <a14:foregroundMark x1="61432" y1="24714" x2="69284" y2="42334"/>
                        <a14:foregroundMark x1="88222" y1="31579" x2="87298" y2="30435"/>
                        <a14:foregroundMark x1="87298" y1="28604" x2="87298" y2="28604"/>
                        <a14:foregroundMark x1="47344" y1="93822" x2="47344" y2="93822"/>
                        <a14:backgroundMark x1="21247" y1="5721" x2="16166" y2="14874"/>
                        <a14:backgroundMark x1="83834" y1="6865" x2="98152" y2="17620"/>
                        <a14:backgroundMark x1="97921" y1="66819" x2="72055" y2="99314"/>
                        <a14:backgroundMark x1="3464" y1="72998" x2="9238" y2="97254"/>
                      </a14:backgroundRemoval>
                    </a14:imgEffect>
                  </a14:imgLayer>
                </a14:imgProps>
              </a:ext>
            </a:extLst>
          </a:blip>
          <a:stretch>
            <a:fillRect/>
          </a:stretch>
        </p:blipFill>
        <p:spPr>
          <a:xfrm>
            <a:off x="10304926" y="2814467"/>
            <a:ext cx="526620" cy="531485"/>
          </a:xfrm>
          <a:prstGeom prst="rect">
            <a:avLst/>
          </a:prstGeom>
        </p:spPr>
      </p:pic>
      <p:pic>
        <p:nvPicPr>
          <p:cNvPr id="61" name="Picture 60">
            <a:extLst>
              <a:ext uri="{FF2B5EF4-FFF2-40B4-BE49-F238E27FC236}">
                <a16:creationId xmlns:a16="http://schemas.microsoft.com/office/drawing/2014/main" id="{1EFCAB7E-23A2-43E5-A817-C46B187D4B05}"/>
              </a:ext>
            </a:extLst>
          </p:cNvPr>
          <p:cNvPicPr>
            <a:picLocks noChangeAspect="1"/>
          </p:cNvPicPr>
          <p:nvPr/>
        </p:nvPicPr>
        <p:blipFill>
          <a:blip r:embed="rId3">
            <a:duotone>
              <a:prstClr val="black"/>
              <a:schemeClr val="accent2">
                <a:lumMod val="60000"/>
                <a:lumOff val="40000"/>
                <a:tint val="45000"/>
                <a:satMod val="400000"/>
              </a:schemeClr>
            </a:duotone>
            <a:extLst>
              <a:ext uri="{BEBA8EAE-BF5A-486C-A8C5-ECC9F3942E4B}">
                <a14:imgProps xmlns:a14="http://schemas.microsoft.com/office/drawing/2010/main">
                  <a14:imgLayer r:embed="rId4">
                    <a14:imgEffect>
                      <a14:backgroundRemoval t="9840" b="93822" l="7390" r="93533">
                        <a14:foregroundMark x1="33025" y1="22883" x2="50577" y2="56064"/>
                        <a14:foregroundMark x1="50577" y1="56064" x2="75289" y2="68421"/>
                        <a14:foregroundMark x1="75289" y1="68421" x2="84758" y2="44394"/>
                        <a14:foregroundMark x1="84758" y1="44394" x2="85450" y2="20824"/>
                        <a14:foregroundMark x1="85450" y1="20824" x2="70901" y2="10297"/>
                        <a14:foregroundMark x1="11085" y1="62700" x2="24942" y2="78261"/>
                        <a14:foregroundMark x1="24942" y1="78261" x2="50577" y2="78719"/>
                        <a14:foregroundMark x1="50577" y1="78719" x2="72748" y2="63616"/>
                        <a14:foregroundMark x1="72748" y1="63616" x2="76905" y2="50801"/>
                        <a14:foregroundMark x1="76905" y1="61098" x2="64203" y2="76888"/>
                        <a14:foregroundMark x1="64203" y1="76888" x2="44804" y2="86041"/>
                        <a14:foregroundMark x1="44804" y1="86041" x2="22171" y2="71854"/>
                        <a14:foregroundMark x1="22171" y1="71854" x2="22402" y2="65217"/>
                        <a14:foregroundMark x1="43187" y1="90847" x2="43187" y2="90847"/>
                        <a14:foregroundMark x1="39954" y1="91991" x2="39954" y2="91991"/>
                        <a14:foregroundMark x1="33025" y1="93135" x2="33025" y2="93135"/>
                        <a14:foregroundMark x1="19169" y1="61098" x2="33718" y2="77574"/>
                        <a14:foregroundMark x1="33718" y1="77574" x2="40647" y2="55835"/>
                        <a14:foregroundMark x1="40647" y1="55835" x2="66744" y2="54005"/>
                        <a14:foregroundMark x1="66744" y1="54005" x2="76674" y2="59954"/>
                        <a14:foregroundMark x1="76212" y1="36613" x2="44573" y2="41876"/>
                        <a14:foregroundMark x1="44573" y1="41876" x2="74365" y2="54462"/>
                        <a14:foregroundMark x1="74365" y1="54462" x2="83834" y2="32723"/>
                        <a14:foregroundMark x1="83834" y1="32723" x2="84988" y2="31350"/>
                        <a14:foregroundMark x1="93995" y1="40732" x2="93995" y2="40732"/>
                        <a14:foregroundMark x1="23788" y1="82380" x2="53580" y2="73227"/>
                        <a14:foregroundMark x1="53580" y1="73227" x2="53580" y2="73227"/>
                        <a14:foregroundMark x1="74596" y1="61785" x2="41109" y2="85812"/>
                        <a14:foregroundMark x1="41109" y1="85812" x2="30023" y2="86728"/>
                        <a14:foregroundMark x1="7621" y1="73227" x2="8776" y2="54920"/>
                        <a14:foregroundMark x1="11547" y1="55378" x2="18707" y2="74142"/>
                        <a14:foregroundMark x1="18707" y1="74142" x2="21940" y2="69794"/>
                        <a14:foregroundMark x1="35797" y1="48513" x2="55658" y2="32952"/>
                        <a14:foregroundMark x1="55658" y1="32952" x2="33949" y2="29062"/>
                        <a14:foregroundMark x1="33949" y1="29062" x2="53811" y2="12128"/>
                        <a14:foregroundMark x1="53811" y1="12128" x2="54734" y2="12128"/>
                        <a14:foregroundMark x1="74365" y1="27460" x2="85681" y2="44851"/>
                        <a14:foregroundMark x1="85681" y1="44851" x2="78291" y2="21510"/>
                        <a14:foregroundMark x1="78291" y1="21510" x2="49885" y2="35469"/>
                        <a14:foregroundMark x1="49885" y1="35469" x2="33949" y2="54462"/>
                        <a14:foregroundMark x1="33949" y1="54462" x2="48961" y2="70023"/>
                        <a14:foregroundMark x1="48961" y1="70023" x2="51270" y2="81236"/>
                        <a14:foregroundMark x1="62356" y1="18993" x2="33025" y2="49428"/>
                        <a14:foregroundMark x1="33025" y1="49428" x2="31640" y2="52403"/>
                        <a14:foregroundMark x1="29330" y1="43021" x2="39954" y2="31579"/>
                        <a14:foregroundMark x1="37413" y1="29291" x2="20323" y2="55378"/>
                        <a14:foregroundMark x1="20323" y1="55378" x2="20323" y2="56522"/>
                        <a14:foregroundMark x1="9238" y1="69565" x2="28637" y2="81922"/>
                        <a14:foregroundMark x1="28637" y1="81922" x2="51270" y2="72998"/>
                        <a14:foregroundMark x1="86143" y1="38215" x2="89376" y2="59268"/>
                        <a14:foregroundMark x1="89376" y1="59268" x2="73441" y2="76659"/>
                        <a14:foregroundMark x1="73441" y1="76659" x2="40416" y2="61785"/>
                        <a14:foregroundMark x1="40416" y1="61785" x2="28868" y2="38444"/>
                        <a14:foregroundMark x1="28868" y1="38444" x2="38799" y2="17391"/>
                        <a14:foregroundMark x1="38799" y1="17391" x2="61432" y2="24714"/>
                        <a14:foregroundMark x1="61432" y1="24714" x2="69284" y2="42334"/>
                        <a14:foregroundMark x1="88222" y1="31579" x2="87298" y2="30435"/>
                        <a14:foregroundMark x1="87298" y1="28604" x2="87298" y2="28604"/>
                        <a14:foregroundMark x1="47344" y1="93822" x2="47344" y2="93822"/>
                        <a14:backgroundMark x1="21247" y1="5721" x2="16166" y2="14874"/>
                        <a14:backgroundMark x1="83834" y1="6865" x2="98152" y2="17620"/>
                        <a14:backgroundMark x1="97921" y1="66819" x2="72055" y2="99314"/>
                        <a14:backgroundMark x1="3464" y1="72998" x2="9238" y2="97254"/>
                      </a14:backgroundRemoval>
                    </a14:imgEffect>
                  </a14:imgLayer>
                </a14:imgProps>
              </a:ext>
            </a:extLst>
          </a:blip>
          <a:stretch>
            <a:fillRect/>
          </a:stretch>
        </p:blipFill>
        <p:spPr>
          <a:xfrm>
            <a:off x="10124897" y="2660305"/>
            <a:ext cx="526620" cy="531485"/>
          </a:xfrm>
          <a:prstGeom prst="rect">
            <a:avLst/>
          </a:prstGeom>
        </p:spPr>
      </p:pic>
      <p:pic>
        <p:nvPicPr>
          <p:cNvPr id="62" name="Picture 61">
            <a:extLst>
              <a:ext uri="{FF2B5EF4-FFF2-40B4-BE49-F238E27FC236}">
                <a16:creationId xmlns:a16="http://schemas.microsoft.com/office/drawing/2014/main" id="{D90267FB-B08A-4C34-BDF6-BED55F78A151}"/>
              </a:ext>
            </a:extLst>
          </p:cNvPr>
          <p:cNvPicPr>
            <a:picLocks noChangeAspect="1"/>
          </p:cNvPicPr>
          <p:nvPr/>
        </p:nvPicPr>
        <p:blipFill>
          <a:blip r:embed="rId3">
            <a:alphaModFix amt="30000"/>
            <a:duotone>
              <a:prstClr val="black"/>
              <a:schemeClr val="accent2">
                <a:lumMod val="60000"/>
                <a:lumOff val="40000"/>
                <a:tint val="45000"/>
                <a:satMod val="400000"/>
              </a:schemeClr>
            </a:duotone>
            <a:extLst>
              <a:ext uri="{BEBA8EAE-BF5A-486C-A8C5-ECC9F3942E4B}">
                <a14:imgProps xmlns:a14="http://schemas.microsoft.com/office/drawing/2010/main">
                  <a14:imgLayer r:embed="rId4">
                    <a14:imgEffect>
                      <a14:backgroundRemoval t="9840" b="93822" l="7390" r="93533">
                        <a14:foregroundMark x1="33025" y1="22883" x2="50577" y2="56064"/>
                        <a14:foregroundMark x1="50577" y1="56064" x2="75289" y2="68421"/>
                        <a14:foregroundMark x1="75289" y1="68421" x2="84758" y2="44394"/>
                        <a14:foregroundMark x1="84758" y1="44394" x2="85450" y2="20824"/>
                        <a14:foregroundMark x1="85450" y1="20824" x2="70901" y2="10297"/>
                        <a14:foregroundMark x1="11085" y1="62700" x2="24942" y2="78261"/>
                        <a14:foregroundMark x1="24942" y1="78261" x2="50577" y2="78719"/>
                        <a14:foregroundMark x1="50577" y1="78719" x2="72748" y2="63616"/>
                        <a14:foregroundMark x1="72748" y1="63616" x2="76905" y2="50801"/>
                        <a14:foregroundMark x1="76905" y1="61098" x2="64203" y2="76888"/>
                        <a14:foregroundMark x1="64203" y1="76888" x2="44804" y2="86041"/>
                        <a14:foregroundMark x1="44804" y1="86041" x2="22171" y2="71854"/>
                        <a14:foregroundMark x1="22171" y1="71854" x2="22402" y2="65217"/>
                        <a14:foregroundMark x1="43187" y1="90847" x2="43187" y2="90847"/>
                        <a14:foregroundMark x1="39954" y1="91991" x2="39954" y2="91991"/>
                        <a14:foregroundMark x1="33025" y1="93135" x2="33025" y2="93135"/>
                        <a14:foregroundMark x1="19169" y1="61098" x2="33718" y2="77574"/>
                        <a14:foregroundMark x1="33718" y1="77574" x2="40647" y2="55835"/>
                        <a14:foregroundMark x1="40647" y1="55835" x2="66744" y2="54005"/>
                        <a14:foregroundMark x1="66744" y1="54005" x2="76674" y2="59954"/>
                        <a14:foregroundMark x1="76212" y1="36613" x2="44573" y2="41876"/>
                        <a14:foregroundMark x1="44573" y1="41876" x2="74365" y2="54462"/>
                        <a14:foregroundMark x1="74365" y1="54462" x2="83834" y2="32723"/>
                        <a14:foregroundMark x1="83834" y1="32723" x2="84988" y2="31350"/>
                        <a14:foregroundMark x1="93995" y1="40732" x2="93995" y2="40732"/>
                        <a14:foregroundMark x1="23788" y1="82380" x2="53580" y2="73227"/>
                        <a14:foregroundMark x1="53580" y1="73227" x2="53580" y2="73227"/>
                        <a14:foregroundMark x1="74596" y1="61785" x2="41109" y2="85812"/>
                        <a14:foregroundMark x1="41109" y1="85812" x2="30023" y2="86728"/>
                        <a14:foregroundMark x1="7621" y1="73227" x2="8776" y2="54920"/>
                        <a14:foregroundMark x1="11547" y1="55378" x2="18707" y2="74142"/>
                        <a14:foregroundMark x1="18707" y1="74142" x2="21940" y2="69794"/>
                        <a14:foregroundMark x1="35797" y1="48513" x2="55658" y2="32952"/>
                        <a14:foregroundMark x1="55658" y1="32952" x2="33949" y2="29062"/>
                        <a14:foregroundMark x1="33949" y1="29062" x2="53811" y2="12128"/>
                        <a14:foregroundMark x1="53811" y1="12128" x2="54734" y2="12128"/>
                        <a14:foregroundMark x1="74365" y1="27460" x2="85681" y2="44851"/>
                        <a14:foregroundMark x1="85681" y1="44851" x2="78291" y2="21510"/>
                        <a14:foregroundMark x1="78291" y1="21510" x2="49885" y2="35469"/>
                        <a14:foregroundMark x1="49885" y1="35469" x2="33949" y2="54462"/>
                        <a14:foregroundMark x1="33949" y1="54462" x2="48961" y2="70023"/>
                        <a14:foregroundMark x1="48961" y1="70023" x2="51270" y2="81236"/>
                        <a14:foregroundMark x1="62356" y1="18993" x2="33025" y2="49428"/>
                        <a14:foregroundMark x1="33025" y1="49428" x2="31640" y2="52403"/>
                        <a14:foregroundMark x1="29330" y1="43021" x2="39954" y2="31579"/>
                        <a14:foregroundMark x1="37413" y1="29291" x2="20323" y2="55378"/>
                        <a14:foregroundMark x1="20323" y1="55378" x2="20323" y2="56522"/>
                        <a14:foregroundMark x1="9238" y1="69565" x2="28637" y2="81922"/>
                        <a14:foregroundMark x1="28637" y1="81922" x2="51270" y2="72998"/>
                        <a14:foregroundMark x1="86143" y1="38215" x2="89376" y2="59268"/>
                        <a14:foregroundMark x1="89376" y1="59268" x2="73441" y2="76659"/>
                        <a14:foregroundMark x1="73441" y1="76659" x2="40416" y2="61785"/>
                        <a14:foregroundMark x1="40416" y1="61785" x2="28868" y2="38444"/>
                        <a14:foregroundMark x1="28868" y1="38444" x2="38799" y2="17391"/>
                        <a14:foregroundMark x1="38799" y1="17391" x2="61432" y2="24714"/>
                        <a14:foregroundMark x1="61432" y1="24714" x2="69284" y2="42334"/>
                        <a14:foregroundMark x1="88222" y1="31579" x2="87298" y2="30435"/>
                        <a14:foregroundMark x1="87298" y1="28604" x2="87298" y2="28604"/>
                        <a14:foregroundMark x1="47344" y1="93822" x2="47344" y2="93822"/>
                        <a14:backgroundMark x1="21247" y1="5721" x2="16166" y2="14874"/>
                        <a14:backgroundMark x1="83834" y1="6865" x2="98152" y2="17620"/>
                        <a14:backgroundMark x1="97921" y1="66819" x2="72055" y2="99314"/>
                        <a14:backgroundMark x1="3464" y1="72998" x2="9238" y2="97254"/>
                      </a14:backgroundRemoval>
                    </a14:imgEffect>
                  </a14:imgLayer>
                </a14:imgProps>
              </a:ext>
            </a:extLst>
          </a:blip>
          <a:stretch>
            <a:fillRect/>
          </a:stretch>
        </p:blipFill>
        <p:spPr>
          <a:xfrm>
            <a:off x="10378710" y="2324387"/>
            <a:ext cx="526620" cy="531485"/>
          </a:xfrm>
          <a:prstGeom prst="rect">
            <a:avLst/>
          </a:prstGeom>
        </p:spPr>
      </p:pic>
      <p:pic>
        <p:nvPicPr>
          <p:cNvPr id="63" name="Picture 62">
            <a:extLst>
              <a:ext uri="{FF2B5EF4-FFF2-40B4-BE49-F238E27FC236}">
                <a16:creationId xmlns:a16="http://schemas.microsoft.com/office/drawing/2014/main" id="{1ABD8F44-2322-46F3-820D-E3640EAB5777}"/>
              </a:ext>
            </a:extLst>
          </p:cNvPr>
          <p:cNvPicPr>
            <a:picLocks noChangeAspect="1"/>
          </p:cNvPicPr>
          <p:nvPr/>
        </p:nvPicPr>
        <p:blipFill>
          <a:blip r:embed="rId3">
            <a:alphaModFix amt="30000"/>
            <a:duotone>
              <a:prstClr val="black"/>
              <a:schemeClr val="accent2">
                <a:lumMod val="60000"/>
                <a:lumOff val="40000"/>
                <a:tint val="45000"/>
                <a:satMod val="400000"/>
              </a:schemeClr>
            </a:duotone>
            <a:extLst>
              <a:ext uri="{BEBA8EAE-BF5A-486C-A8C5-ECC9F3942E4B}">
                <a14:imgProps xmlns:a14="http://schemas.microsoft.com/office/drawing/2010/main">
                  <a14:imgLayer r:embed="rId4">
                    <a14:imgEffect>
                      <a14:backgroundRemoval t="9840" b="93822" l="7390" r="93533">
                        <a14:foregroundMark x1="33025" y1="22883" x2="50577" y2="56064"/>
                        <a14:foregroundMark x1="50577" y1="56064" x2="75289" y2="68421"/>
                        <a14:foregroundMark x1="75289" y1="68421" x2="84758" y2="44394"/>
                        <a14:foregroundMark x1="84758" y1="44394" x2="85450" y2="20824"/>
                        <a14:foregroundMark x1="85450" y1="20824" x2="70901" y2="10297"/>
                        <a14:foregroundMark x1="11085" y1="62700" x2="24942" y2="78261"/>
                        <a14:foregroundMark x1="24942" y1="78261" x2="50577" y2="78719"/>
                        <a14:foregroundMark x1="50577" y1="78719" x2="72748" y2="63616"/>
                        <a14:foregroundMark x1="72748" y1="63616" x2="76905" y2="50801"/>
                        <a14:foregroundMark x1="76905" y1="61098" x2="64203" y2="76888"/>
                        <a14:foregroundMark x1="64203" y1="76888" x2="44804" y2="86041"/>
                        <a14:foregroundMark x1="44804" y1="86041" x2="22171" y2="71854"/>
                        <a14:foregroundMark x1="22171" y1="71854" x2="22402" y2="65217"/>
                        <a14:foregroundMark x1="43187" y1="90847" x2="43187" y2="90847"/>
                        <a14:foregroundMark x1="39954" y1="91991" x2="39954" y2="91991"/>
                        <a14:foregroundMark x1="33025" y1="93135" x2="33025" y2="93135"/>
                        <a14:foregroundMark x1="19169" y1="61098" x2="33718" y2="77574"/>
                        <a14:foregroundMark x1="33718" y1="77574" x2="40647" y2="55835"/>
                        <a14:foregroundMark x1="40647" y1="55835" x2="66744" y2="54005"/>
                        <a14:foregroundMark x1="66744" y1="54005" x2="76674" y2="59954"/>
                        <a14:foregroundMark x1="76212" y1="36613" x2="44573" y2="41876"/>
                        <a14:foregroundMark x1="44573" y1="41876" x2="74365" y2="54462"/>
                        <a14:foregroundMark x1="74365" y1="54462" x2="83834" y2="32723"/>
                        <a14:foregroundMark x1="83834" y1="32723" x2="84988" y2="31350"/>
                        <a14:foregroundMark x1="93995" y1="40732" x2="93995" y2="40732"/>
                        <a14:foregroundMark x1="23788" y1="82380" x2="53580" y2="73227"/>
                        <a14:foregroundMark x1="53580" y1="73227" x2="53580" y2="73227"/>
                        <a14:foregroundMark x1="74596" y1="61785" x2="41109" y2="85812"/>
                        <a14:foregroundMark x1="41109" y1="85812" x2="30023" y2="86728"/>
                        <a14:foregroundMark x1="7621" y1="73227" x2="8776" y2="54920"/>
                        <a14:foregroundMark x1="11547" y1="55378" x2="18707" y2="74142"/>
                        <a14:foregroundMark x1="18707" y1="74142" x2="21940" y2="69794"/>
                        <a14:foregroundMark x1="35797" y1="48513" x2="55658" y2="32952"/>
                        <a14:foregroundMark x1="55658" y1="32952" x2="33949" y2="29062"/>
                        <a14:foregroundMark x1="33949" y1="29062" x2="53811" y2="12128"/>
                        <a14:foregroundMark x1="53811" y1="12128" x2="54734" y2="12128"/>
                        <a14:foregroundMark x1="74365" y1="27460" x2="85681" y2="44851"/>
                        <a14:foregroundMark x1="85681" y1="44851" x2="78291" y2="21510"/>
                        <a14:foregroundMark x1="78291" y1="21510" x2="49885" y2="35469"/>
                        <a14:foregroundMark x1="49885" y1="35469" x2="33949" y2="54462"/>
                        <a14:foregroundMark x1="33949" y1="54462" x2="48961" y2="70023"/>
                        <a14:foregroundMark x1="48961" y1="70023" x2="51270" y2="81236"/>
                        <a14:foregroundMark x1="62356" y1="18993" x2="33025" y2="49428"/>
                        <a14:foregroundMark x1="33025" y1="49428" x2="31640" y2="52403"/>
                        <a14:foregroundMark x1="29330" y1="43021" x2="39954" y2="31579"/>
                        <a14:foregroundMark x1="37413" y1="29291" x2="20323" y2="55378"/>
                        <a14:foregroundMark x1="20323" y1="55378" x2="20323" y2="56522"/>
                        <a14:foregroundMark x1="9238" y1="69565" x2="28637" y2="81922"/>
                        <a14:foregroundMark x1="28637" y1="81922" x2="51270" y2="72998"/>
                        <a14:foregroundMark x1="86143" y1="38215" x2="89376" y2="59268"/>
                        <a14:foregroundMark x1="89376" y1="59268" x2="73441" y2="76659"/>
                        <a14:foregroundMark x1="73441" y1="76659" x2="40416" y2="61785"/>
                        <a14:foregroundMark x1="40416" y1="61785" x2="28868" y2="38444"/>
                        <a14:foregroundMark x1="28868" y1="38444" x2="38799" y2="17391"/>
                        <a14:foregroundMark x1="38799" y1="17391" x2="61432" y2="24714"/>
                        <a14:foregroundMark x1="61432" y1="24714" x2="69284" y2="42334"/>
                        <a14:foregroundMark x1="88222" y1="31579" x2="87298" y2="30435"/>
                        <a14:foregroundMark x1="87298" y1="28604" x2="87298" y2="28604"/>
                        <a14:foregroundMark x1="47344" y1="93822" x2="47344" y2="93822"/>
                        <a14:backgroundMark x1="21247" y1="5721" x2="16166" y2="14874"/>
                        <a14:backgroundMark x1="83834" y1="6865" x2="98152" y2="17620"/>
                        <a14:backgroundMark x1="97921" y1="66819" x2="72055" y2="99314"/>
                        <a14:backgroundMark x1="3464" y1="72998" x2="9238" y2="97254"/>
                      </a14:backgroundRemoval>
                    </a14:imgEffect>
                  </a14:imgLayer>
                </a14:imgProps>
              </a:ext>
            </a:extLst>
          </a:blip>
          <a:stretch>
            <a:fillRect/>
          </a:stretch>
        </p:blipFill>
        <p:spPr>
          <a:xfrm>
            <a:off x="10772734" y="2562104"/>
            <a:ext cx="526620" cy="531485"/>
          </a:xfrm>
          <a:prstGeom prst="rect">
            <a:avLst/>
          </a:prstGeom>
        </p:spPr>
      </p:pic>
      <p:pic>
        <p:nvPicPr>
          <p:cNvPr id="64" name="Picture 63">
            <a:extLst>
              <a:ext uri="{FF2B5EF4-FFF2-40B4-BE49-F238E27FC236}">
                <a16:creationId xmlns:a16="http://schemas.microsoft.com/office/drawing/2014/main" id="{D45734F5-F840-4250-ABC2-8369160F5E60}"/>
              </a:ext>
            </a:extLst>
          </p:cNvPr>
          <p:cNvPicPr>
            <a:picLocks noChangeAspect="1"/>
          </p:cNvPicPr>
          <p:nvPr/>
        </p:nvPicPr>
        <p:blipFill>
          <a:blip r:embed="rId3">
            <a:alphaModFix amt="30000"/>
            <a:duotone>
              <a:prstClr val="black"/>
              <a:schemeClr val="accent2">
                <a:lumMod val="60000"/>
                <a:lumOff val="40000"/>
                <a:tint val="45000"/>
                <a:satMod val="400000"/>
              </a:schemeClr>
            </a:duotone>
            <a:extLst>
              <a:ext uri="{BEBA8EAE-BF5A-486C-A8C5-ECC9F3942E4B}">
                <a14:imgProps xmlns:a14="http://schemas.microsoft.com/office/drawing/2010/main">
                  <a14:imgLayer r:embed="rId4">
                    <a14:imgEffect>
                      <a14:backgroundRemoval t="9840" b="93822" l="7390" r="93533">
                        <a14:foregroundMark x1="33025" y1="22883" x2="50577" y2="56064"/>
                        <a14:foregroundMark x1="50577" y1="56064" x2="75289" y2="68421"/>
                        <a14:foregroundMark x1="75289" y1="68421" x2="84758" y2="44394"/>
                        <a14:foregroundMark x1="84758" y1="44394" x2="85450" y2="20824"/>
                        <a14:foregroundMark x1="85450" y1="20824" x2="70901" y2="10297"/>
                        <a14:foregroundMark x1="11085" y1="62700" x2="24942" y2="78261"/>
                        <a14:foregroundMark x1="24942" y1="78261" x2="50577" y2="78719"/>
                        <a14:foregroundMark x1="50577" y1="78719" x2="72748" y2="63616"/>
                        <a14:foregroundMark x1="72748" y1="63616" x2="76905" y2="50801"/>
                        <a14:foregroundMark x1="76905" y1="61098" x2="64203" y2="76888"/>
                        <a14:foregroundMark x1="64203" y1="76888" x2="44804" y2="86041"/>
                        <a14:foregroundMark x1="44804" y1="86041" x2="22171" y2="71854"/>
                        <a14:foregroundMark x1="22171" y1="71854" x2="22402" y2="65217"/>
                        <a14:foregroundMark x1="43187" y1="90847" x2="43187" y2="90847"/>
                        <a14:foregroundMark x1="39954" y1="91991" x2="39954" y2="91991"/>
                        <a14:foregroundMark x1="33025" y1="93135" x2="33025" y2="93135"/>
                        <a14:foregroundMark x1="19169" y1="61098" x2="33718" y2="77574"/>
                        <a14:foregroundMark x1="33718" y1="77574" x2="40647" y2="55835"/>
                        <a14:foregroundMark x1="40647" y1="55835" x2="66744" y2="54005"/>
                        <a14:foregroundMark x1="66744" y1="54005" x2="76674" y2="59954"/>
                        <a14:foregroundMark x1="76212" y1="36613" x2="44573" y2="41876"/>
                        <a14:foregroundMark x1="44573" y1="41876" x2="74365" y2="54462"/>
                        <a14:foregroundMark x1="74365" y1="54462" x2="83834" y2="32723"/>
                        <a14:foregroundMark x1="83834" y1="32723" x2="84988" y2="31350"/>
                        <a14:foregroundMark x1="93995" y1="40732" x2="93995" y2="40732"/>
                        <a14:foregroundMark x1="23788" y1="82380" x2="53580" y2="73227"/>
                        <a14:foregroundMark x1="53580" y1="73227" x2="53580" y2="73227"/>
                        <a14:foregroundMark x1="74596" y1="61785" x2="41109" y2="85812"/>
                        <a14:foregroundMark x1="41109" y1="85812" x2="30023" y2="86728"/>
                        <a14:foregroundMark x1="7621" y1="73227" x2="8776" y2="54920"/>
                        <a14:foregroundMark x1="11547" y1="55378" x2="18707" y2="74142"/>
                        <a14:foregroundMark x1="18707" y1="74142" x2="21940" y2="69794"/>
                        <a14:foregroundMark x1="35797" y1="48513" x2="55658" y2="32952"/>
                        <a14:foregroundMark x1="55658" y1="32952" x2="33949" y2="29062"/>
                        <a14:foregroundMark x1="33949" y1="29062" x2="53811" y2="12128"/>
                        <a14:foregroundMark x1="53811" y1="12128" x2="54734" y2="12128"/>
                        <a14:foregroundMark x1="74365" y1="27460" x2="85681" y2="44851"/>
                        <a14:foregroundMark x1="85681" y1="44851" x2="78291" y2="21510"/>
                        <a14:foregroundMark x1="78291" y1="21510" x2="49885" y2="35469"/>
                        <a14:foregroundMark x1="49885" y1="35469" x2="33949" y2="54462"/>
                        <a14:foregroundMark x1="33949" y1="54462" x2="48961" y2="70023"/>
                        <a14:foregroundMark x1="48961" y1="70023" x2="51270" y2="81236"/>
                        <a14:foregroundMark x1="62356" y1="18993" x2="33025" y2="49428"/>
                        <a14:foregroundMark x1="33025" y1="49428" x2="31640" y2="52403"/>
                        <a14:foregroundMark x1="29330" y1="43021" x2="39954" y2="31579"/>
                        <a14:foregroundMark x1="37413" y1="29291" x2="20323" y2="55378"/>
                        <a14:foregroundMark x1="20323" y1="55378" x2="20323" y2="56522"/>
                        <a14:foregroundMark x1="9238" y1="69565" x2="28637" y2="81922"/>
                        <a14:foregroundMark x1="28637" y1="81922" x2="51270" y2="72998"/>
                        <a14:foregroundMark x1="86143" y1="38215" x2="89376" y2="59268"/>
                        <a14:foregroundMark x1="89376" y1="59268" x2="73441" y2="76659"/>
                        <a14:foregroundMark x1="73441" y1="76659" x2="40416" y2="61785"/>
                        <a14:foregroundMark x1="40416" y1="61785" x2="28868" y2="38444"/>
                        <a14:foregroundMark x1="28868" y1="38444" x2="38799" y2="17391"/>
                        <a14:foregroundMark x1="38799" y1="17391" x2="61432" y2="24714"/>
                        <a14:foregroundMark x1="61432" y1="24714" x2="69284" y2="42334"/>
                        <a14:foregroundMark x1="88222" y1="31579" x2="87298" y2="30435"/>
                        <a14:foregroundMark x1="87298" y1="28604" x2="87298" y2="28604"/>
                        <a14:foregroundMark x1="47344" y1="93822" x2="47344" y2="93822"/>
                        <a14:backgroundMark x1="21247" y1="5721" x2="16166" y2="14874"/>
                        <a14:backgroundMark x1="83834" y1="6865" x2="98152" y2="17620"/>
                        <a14:backgroundMark x1="97921" y1="66819" x2="72055" y2="99314"/>
                        <a14:backgroundMark x1="3464" y1="72998" x2="9238" y2="97254"/>
                      </a14:backgroundRemoval>
                    </a14:imgEffect>
                  </a14:imgLayer>
                </a14:imgProps>
              </a:ext>
            </a:extLst>
          </a:blip>
          <a:stretch>
            <a:fillRect/>
          </a:stretch>
        </p:blipFill>
        <p:spPr>
          <a:xfrm>
            <a:off x="10853862" y="2426921"/>
            <a:ext cx="526620" cy="531485"/>
          </a:xfrm>
          <a:prstGeom prst="rect">
            <a:avLst/>
          </a:prstGeom>
        </p:spPr>
      </p:pic>
      <p:sp>
        <p:nvSpPr>
          <p:cNvPr id="65" name="Arrow: Curved Up 64">
            <a:extLst>
              <a:ext uri="{FF2B5EF4-FFF2-40B4-BE49-F238E27FC236}">
                <a16:creationId xmlns:a16="http://schemas.microsoft.com/office/drawing/2014/main" id="{1F7A5FBA-6F21-40E6-BB2E-1A0F4016596C}"/>
              </a:ext>
            </a:extLst>
          </p:cNvPr>
          <p:cNvSpPr/>
          <p:nvPr/>
        </p:nvSpPr>
        <p:spPr>
          <a:xfrm rot="21172627" flipV="1">
            <a:off x="7256516" y="2246156"/>
            <a:ext cx="1995919" cy="376020"/>
          </a:xfrm>
          <a:prstGeom prst="curvedUpArrow">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7" name="Picture 66">
            <a:extLst>
              <a:ext uri="{FF2B5EF4-FFF2-40B4-BE49-F238E27FC236}">
                <a16:creationId xmlns:a16="http://schemas.microsoft.com/office/drawing/2014/main" id="{1D40972A-31C2-4E6E-BBD7-A3E4A3DEEFE6}"/>
              </a:ext>
            </a:extLst>
          </p:cNvPr>
          <p:cNvPicPr>
            <a:picLocks noChangeAspect="1"/>
          </p:cNvPicPr>
          <p:nvPr/>
        </p:nvPicPr>
        <p:blipFill>
          <a:blip r:embed="rId3">
            <a:duotone>
              <a:prstClr val="black"/>
              <a:schemeClr val="tx1">
                <a:lumMod val="50000"/>
                <a:lumOff val="50000"/>
                <a:tint val="45000"/>
                <a:satMod val="400000"/>
              </a:schemeClr>
            </a:duotone>
            <a:extLst>
              <a:ext uri="{BEBA8EAE-BF5A-486C-A8C5-ECC9F3942E4B}">
                <a14:imgProps xmlns:a14="http://schemas.microsoft.com/office/drawing/2010/main">
                  <a14:imgLayer r:embed="rId4">
                    <a14:imgEffect>
                      <a14:backgroundRemoval t="9840" b="93822" l="7390" r="93533">
                        <a14:foregroundMark x1="33025" y1="22883" x2="50577" y2="56064"/>
                        <a14:foregroundMark x1="50577" y1="56064" x2="75289" y2="68421"/>
                        <a14:foregroundMark x1="75289" y1="68421" x2="84758" y2="44394"/>
                        <a14:foregroundMark x1="84758" y1="44394" x2="85450" y2="20824"/>
                        <a14:foregroundMark x1="85450" y1="20824" x2="70901" y2="10297"/>
                        <a14:foregroundMark x1="11085" y1="62700" x2="24942" y2="78261"/>
                        <a14:foregroundMark x1="24942" y1="78261" x2="50577" y2="78719"/>
                        <a14:foregroundMark x1="50577" y1="78719" x2="72748" y2="63616"/>
                        <a14:foregroundMark x1="72748" y1="63616" x2="76905" y2="50801"/>
                        <a14:foregroundMark x1="76905" y1="61098" x2="64203" y2="76888"/>
                        <a14:foregroundMark x1="64203" y1="76888" x2="44804" y2="86041"/>
                        <a14:foregroundMark x1="44804" y1="86041" x2="22171" y2="71854"/>
                        <a14:foregroundMark x1="22171" y1="71854" x2="22402" y2="65217"/>
                        <a14:foregroundMark x1="43187" y1="90847" x2="43187" y2="90847"/>
                        <a14:foregroundMark x1="39954" y1="91991" x2="39954" y2="91991"/>
                        <a14:foregroundMark x1="33025" y1="93135" x2="33025" y2="93135"/>
                        <a14:foregroundMark x1="19169" y1="61098" x2="33718" y2="77574"/>
                        <a14:foregroundMark x1="33718" y1="77574" x2="40647" y2="55835"/>
                        <a14:foregroundMark x1="40647" y1="55835" x2="66744" y2="54005"/>
                        <a14:foregroundMark x1="66744" y1="54005" x2="76674" y2="59954"/>
                        <a14:foregroundMark x1="76212" y1="36613" x2="44573" y2="41876"/>
                        <a14:foregroundMark x1="44573" y1="41876" x2="74365" y2="54462"/>
                        <a14:foregroundMark x1="74365" y1="54462" x2="83834" y2="32723"/>
                        <a14:foregroundMark x1="83834" y1="32723" x2="84988" y2="31350"/>
                        <a14:foregroundMark x1="93995" y1="40732" x2="93995" y2="40732"/>
                        <a14:foregroundMark x1="23788" y1="82380" x2="53580" y2="73227"/>
                        <a14:foregroundMark x1="53580" y1="73227" x2="53580" y2="73227"/>
                        <a14:foregroundMark x1="74596" y1="61785" x2="41109" y2="85812"/>
                        <a14:foregroundMark x1="41109" y1="85812" x2="30023" y2="86728"/>
                        <a14:foregroundMark x1="7621" y1="73227" x2="8776" y2="54920"/>
                        <a14:foregroundMark x1="11547" y1="55378" x2="18707" y2="74142"/>
                        <a14:foregroundMark x1="18707" y1="74142" x2="21940" y2="69794"/>
                        <a14:foregroundMark x1="35797" y1="48513" x2="55658" y2="32952"/>
                        <a14:foregroundMark x1="55658" y1="32952" x2="33949" y2="29062"/>
                        <a14:foregroundMark x1="33949" y1="29062" x2="53811" y2="12128"/>
                        <a14:foregroundMark x1="53811" y1="12128" x2="54734" y2="12128"/>
                        <a14:foregroundMark x1="74365" y1="27460" x2="85681" y2="44851"/>
                        <a14:foregroundMark x1="85681" y1="44851" x2="78291" y2="21510"/>
                        <a14:foregroundMark x1="78291" y1="21510" x2="49885" y2="35469"/>
                        <a14:foregroundMark x1="49885" y1="35469" x2="33949" y2="54462"/>
                        <a14:foregroundMark x1="33949" y1="54462" x2="48961" y2="70023"/>
                        <a14:foregroundMark x1="48961" y1="70023" x2="51270" y2="81236"/>
                        <a14:foregroundMark x1="62356" y1="18993" x2="33025" y2="49428"/>
                        <a14:foregroundMark x1="33025" y1="49428" x2="31640" y2="52403"/>
                        <a14:foregroundMark x1="29330" y1="43021" x2="39954" y2="31579"/>
                        <a14:foregroundMark x1="37413" y1="29291" x2="20323" y2="55378"/>
                        <a14:foregroundMark x1="20323" y1="55378" x2="20323" y2="56522"/>
                        <a14:foregroundMark x1="9238" y1="69565" x2="28637" y2="81922"/>
                        <a14:foregroundMark x1="28637" y1="81922" x2="51270" y2="72998"/>
                        <a14:foregroundMark x1="86143" y1="38215" x2="89376" y2="59268"/>
                        <a14:foregroundMark x1="89376" y1="59268" x2="73441" y2="76659"/>
                        <a14:foregroundMark x1="73441" y1="76659" x2="40416" y2="61785"/>
                        <a14:foregroundMark x1="40416" y1="61785" x2="28868" y2="38444"/>
                        <a14:foregroundMark x1="28868" y1="38444" x2="38799" y2="17391"/>
                        <a14:foregroundMark x1="38799" y1="17391" x2="61432" y2="24714"/>
                        <a14:foregroundMark x1="61432" y1="24714" x2="69284" y2="42334"/>
                        <a14:foregroundMark x1="88222" y1="31579" x2="87298" y2="30435"/>
                        <a14:foregroundMark x1="87298" y1="28604" x2="87298" y2="28604"/>
                        <a14:foregroundMark x1="47344" y1="93822" x2="47344" y2="93822"/>
                        <a14:backgroundMark x1="21247" y1="5721" x2="16166" y2="14874"/>
                        <a14:backgroundMark x1="83834" y1="6865" x2="98152" y2="17620"/>
                        <a14:backgroundMark x1="97921" y1="66819" x2="72055" y2="99314"/>
                        <a14:backgroundMark x1="3464" y1="72998" x2="9238" y2="97254"/>
                      </a14:backgroundRemoval>
                    </a14:imgEffect>
                  </a14:imgLayer>
                </a14:imgProps>
              </a:ext>
            </a:extLst>
          </a:blip>
          <a:stretch>
            <a:fillRect/>
          </a:stretch>
        </p:blipFill>
        <p:spPr>
          <a:xfrm>
            <a:off x="2882038" y="3404550"/>
            <a:ext cx="526620" cy="531485"/>
          </a:xfrm>
          <a:prstGeom prst="rect">
            <a:avLst/>
          </a:prstGeom>
        </p:spPr>
      </p:pic>
      <p:pic>
        <p:nvPicPr>
          <p:cNvPr id="68" name="Picture 67">
            <a:extLst>
              <a:ext uri="{FF2B5EF4-FFF2-40B4-BE49-F238E27FC236}">
                <a16:creationId xmlns:a16="http://schemas.microsoft.com/office/drawing/2014/main" id="{8B0A6033-7EE7-4636-B7A9-03950DA521B3}"/>
              </a:ext>
            </a:extLst>
          </p:cNvPr>
          <p:cNvPicPr>
            <a:picLocks noChangeAspect="1"/>
          </p:cNvPicPr>
          <p:nvPr/>
        </p:nvPicPr>
        <p:blipFill>
          <a:blip r:embed="rId3">
            <a:duotone>
              <a:prstClr val="black"/>
              <a:schemeClr val="tx1">
                <a:lumMod val="50000"/>
                <a:lumOff val="50000"/>
                <a:tint val="45000"/>
                <a:satMod val="400000"/>
              </a:schemeClr>
            </a:duotone>
            <a:extLst>
              <a:ext uri="{BEBA8EAE-BF5A-486C-A8C5-ECC9F3942E4B}">
                <a14:imgProps xmlns:a14="http://schemas.microsoft.com/office/drawing/2010/main">
                  <a14:imgLayer r:embed="rId4">
                    <a14:imgEffect>
                      <a14:backgroundRemoval t="9840" b="93822" l="7390" r="93533">
                        <a14:foregroundMark x1="33025" y1="22883" x2="50577" y2="56064"/>
                        <a14:foregroundMark x1="50577" y1="56064" x2="75289" y2="68421"/>
                        <a14:foregroundMark x1="75289" y1="68421" x2="84758" y2="44394"/>
                        <a14:foregroundMark x1="84758" y1="44394" x2="85450" y2="20824"/>
                        <a14:foregroundMark x1="85450" y1="20824" x2="70901" y2="10297"/>
                        <a14:foregroundMark x1="11085" y1="62700" x2="24942" y2="78261"/>
                        <a14:foregroundMark x1="24942" y1="78261" x2="50577" y2="78719"/>
                        <a14:foregroundMark x1="50577" y1="78719" x2="72748" y2="63616"/>
                        <a14:foregroundMark x1="72748" y1="63616" x2="76905" y2="50801"/>
                        <a14:foregroundMark x1="76905" y1="61098" x2="64203" y2="76888"/>
                        <a14:foregroundMark x1="64203" y1="76888" x2="44804" y2="86041"/>
                        <a14:foregroundMark x1="44804" y1="86041" x2="22171" y2="71854"/>
                        <a14:foregroundMark x1="22171" y1="71854" x2="22402" y2="65217"/>
                        <a14:foregroundMark x1="43187" y1="90847" x2="43187" y2="90847"/>
                        <a14:foregroundMark x1="39954" y1="91991" x2="39954" y2="91991"/>
                        <a14:foregroundMark x1="33025" y1="93135" x2="33025" y2="93135"/>
                        <a14:foregroundMark x1="19169" y1="61098" x2="33718" y2="77574"/>
                        <a14:foregroundMark x1="33718" y1="77574" x2="40647" y2="55835"/>
                        <a14:foregroundMark x1="40647" y1="55835" x2="66744" y2="54005"/>
                        <a14:foregroundMark x1="66744" y1="54005" x2="76674" y2="59954"/>
                        <a14:foregroundMark x1="76212" y1="36613" x2="44573" y2="41876"/>
                        <a14:foregroundMark x1="44573" y1="41876" x2="74365" y2="54462"/>
                        <a14:foregroundMark x1="74365" y1="54462" x2="83834" y2="32723"/>
                        <a14:foregroundMark x1="83834" y1="32723" x2="84988" y2="31350"/>
                        <a14:foregroundMark x1="93995" y1="40732" x2="93995" y2="40732"/>
                        <a14:foregroundMark x1="23788" y1="82380" x2="53580" y2="73227"/>
                        <a14:foregroundMark x1="53580" y1="73227" x2="53580" y2="73227"/>
                        <a14:foregroundMark x1="74596" y1="61785" x2="41109" y2="85812"/>
                        <a14:foregroundMark x1="41109" y1="85812" x2="30023" y2="86728"/>
                        <a14:foregroundMark x1="7621" y1="73227" x2="8776" y2="54920"/>
                        <a14:foregroundMark x1="11547" y1="55378" x2="18707" y2="74142"/>
                        <a14:foregroundMark x1="18707" y1="74142" x2="21940" y2="69794"/>
                        <a14:foregroundMark x1="35797" y1="48513" x2="55658" y2="32952"/>
                        <a14:foregroundMark x1="55658" y1="32952" x2="33949" y2="29062"/>
                        <a14:foregroundMark x1="33949" y1="29062" x2="53811" y2="12128"/>
                        <a14:foregroundMark x1="53811" y1="12128" x2="54734" y2="12128"/>
                        <a14:foregroundMark x1="74365" y1="27460" x2="85681" y2="44851"/>
                        <a14:foregroundMark x1="85681" y1="44851" x2="78291" y2="21510"/>
                        <a14:foregroundMark x1="78291" y1="21510" x2="49885" y2="35469"/>
                        <a14:foregroundMark x1="49885" y1="35469" x2="33949" y2="54462"/>
                        <a14:foregroundMark x1="33949" y1="54462" x2="48961" y2="70023"/>
                        <a14:foregroundMark x1="48961" y1="70023" x2="51270" y2="81236"/>
                        <a14:foregroundMark x1="62356" y1="18993" x2="33025" y2="49428"/>
                        <a14:foregroundMark x1="33025" y1="49428" x2="31640" y2="52403"/>
                        <a14:foregroundMark x1="29330" y1="43021" x2="39954" y2="31579"/>
                        <a14:foregroundMark x1="37413" y1="29291" x2="20323" y2="55378"/>
                        <a14:foregroundMark x1="20323" y1="55378" x2="20323" y2="56522"/>
                        <a14:foregroundMark x1="9238" y1="69565" x2="28637" y2="81922"/>
                        <a14:foregroundMark x1="28637" y1="81922" x2="51270" y2="72998"/>
                        <a14:foregroundMark x1="86143" y1="38215" x2="89376" y2="59268"/>
                        <a14:foregroundMark x1="89376" y1="59268" x2="73441" y2="76659"/>
                        <a14:foregroundMark x1="73441" y1="76659" x2="40416" y2="61785"/>
                        <a14:foregroundMark x1="40416" y1="61785" x2="28868" y2="38444"/>
                        <a14:foregroundMark x1="28868" y1="38444" x2="38799" y2="17391"/>
                        <a14:foregroundMark x1="38799" y1="17391" x2="61432" y2="24714"/>
                        <a14:foregroundMark x1="61432" y1="24714" x2="69284" y2="42334"/>
                        <a14:foregroundMark x1="88222" y1="31579" x2="87298" y2="30435"/>
                        <a14:foregroundMark x1="87298" y1="28604" x2="87298" y2="28604"/>
                        <a14:foregroundMark x1="47344" y1="93822" x2="47344" y2="93822"/>
                        <a14:backgroundMark x1="21247" y1="5721" x2="16166" y2="14874"/>
                        <a14:backgroundMark x1="83834" y1="6865" x2="98152" y2="17620"/>
                        <a14:backgroundMark x1="97921" y1="66819" x2="72055" y2="99314"/>
                        <a14:backgroundMark x1="3464" y1="72998" x2="9238" y2="97254"/>
                      </a14:backgroundRemoval>
                    </a14:imgEffect>
                  </a14:imgLayer>
                </a14:imgProps>
              </a:ext>
            </a:extLst>
          </a:blip>
          <a:stretch>
            <a:fillRect/>
          </a:stretch>
        </p:blipFill>
        <p:spPr>
          <a:xfrm>
            <a:off x="3153802" y="3385540"/>
            <a:ext cx="526620" cy="531485"/>
          </a:xfrm>
          <a:prstGeom prst="rect">
            <a:avLst/>
          </a:prstGeom>
        </p:spPr>
      </p:pic>
      <p:pic>
        <p:nvPicPr>
          <p:cNvPr id="69" name="Picture 68">
            <a:extLst>
              <a:ext uri="{FF2B5EF4-FFF2-40B4-BE49-F238E27FC236}">
                <a16:creationId xmlns:a16="http://schemas.microsoft.com/office/drawing/2014/main" id="{EB9789C5-4C8A-459D-B795-DDBB812494B3}"/>
              </a:ext>
            </a:extLst>
          </p:cNvPr>
          <p:cNvPicPr>
            <a:picLocks noChangeAspect="1"/>
          </p:cNvPicPr>
          <p:nvPr/>
        </p:nvPicPr>
        <p:blipFill>
          <a:blip r:embed="rId3">
            <a:duotone>
              <a:prstClr val="black"/>
              <a:schemeClr val="tx1">
                <a:lumMod val="50000"/>
                <a:lumOff val="50000"/>
                <a:tint val="45000"/>
                <a:satMod val="400000"/>
              </a:schemeClr>
            </a:duotone>
            <a:extLst>
              <a:ext uri="{BEBA8EAE-BF5A-486C-A8C5-ECC9F3942E4B}">
                <a14:imgProps xmlns:a14="http://schemas.microsoft.com/office/drawing/2010/main">
                  <a14:imgLayer r:embed="rId4">
                    <a14:imgEffect>
                      <a14:backgroundRemoval t="9840" b="93822" l="7390" r="93533">
                        <a14:foregroundMark x1="33025" y1="22883" x2="50577" y2="56064"/>
                        <a14:foregroundMark x1="50577" y1="56064" x2="75289" y2="68421"/>
                        <a14:foregroundMark x1="75289" y1="68421" x2="84758" y2="44394"/>
                        <a14:foregroundMark x1="84758" y1="44394" x2="85450" y2="20824"/>
                        <a14:foregroundMark x1="85450" y1="20824" x2="70901" y2="10297"/>
                        <a14:foregroundMark x1="11085" y1="62700" x2="24942" y2="78261"/>
                        <a14:foregroundMark x1="24942" y1="78261" x2="50577" y2="78719"/>
                        <a14:foregroundMark x1="50577" y1="78719" x2="72748" y2="63616"/>
                        <a14:foregroundMark x1="72748" y1="63616" x2="76905" y2="50801"/>
                        <a14:foregroundMark x1="76905" y1="61098" x2="64203" y2="76888"/>
                        <a14:foregroundMark x1="64203" y1="76888" x2="44804" y2="86041"/>
                        <a14:foregroundMark x1="44804" y1="86041" x2="22171" y2="71854"/>
                        <a14:foregroundMark x1="22171" y1="71854" x2="22402" y2="65217"/>
                        <a14:foregroundMark x1="43187" y1="90847" x2="43187" y2="90847"/>
                        <a14:foregroundMark x1="39954" y1="91991" x2="39954" y2="91991"/>
                        <a14:foregroundMark x1="33025" y1="93135" x2="33025" y2="93135"/>
                        <a14:foregroundMark x1="19169" y1="61098" x2="33718" y2="77574"/>
                        <a14:foregroundMark x1="33718" y1="77574" x2="40647" y2="55835"/>
                        <a14:foregroundMark x1="40647" y1="55835" x2="66744" y2="54005"/>
                        <a14:foregroundMark x1="66744" y1="54005" x2="76674" y2="59954"/>
                        <a14:foregroundMark x1="76212" y1="36613" x2="44573" y2="41876"/>
                        <a14:foregroundMark x1="44573" y1="41876" x2="74365" y2="54462"/>
                        <a14:foregroundMark x1="74365" y1="54462" x2="83834" y2="32723"/>
                        <a14:foregroundMark x1="83834" y1="32723" x2="84988" y2="31350"/>
                        <a14:foregroundMark x1="93995" y1="40732" x2="93995" y2="40732"/>
                        <a14:foregroundMark x1="23788" y1="82380" x2="53580" y2="73227"/>
                        <a14:foregroundMark x1="53580" y1="73227" x2="53580" y2="73227"/>
                        <a14:foregroundMark x1="74596" y1="61785" x2="41109" y2="85812"/>
                        <a14:foregroundMark x1="41109" y1="85812" x2="30023" y2="86728"/>
                        <a14:foregroundMark x1="7621" y1="73227" x2="8776" y2="54920"/>
                        <a14:foregroundMark x1="11547" y1="55378" x2="18707" y2="74142"/>
                        <a14:foregroundMark x1="18707" y1="74142" x2="21940" y2="69794"/>
                        <a14:foregroundMark x1="35797" y1="48513" x2="55658" y2="32952"/>
                        <a14:foregroundMark x1="55658" y1="32952" x2="33949" y2="29062"/>
                        <a14:foregroundMark x1="33949" y1="29062" x2="53811" y2="12128"/>
                        <a14:foregroundMark x1="53811" y1="12128" x2="54734" y2="12128"/>
                        <a14:foregroundMark x1="74365" y1="27460" x2="85681" y2="44851"/>
                        <a14:foregroundMark x1="85681" y1="44851" x2="78291" y2="21510"/>
                        <a14:foregroundMark x1="78291" y1="21510" x2="49885" y2="35469"/>
                        <a14:foregroundMark x1="49885" y1="35469" x2="33949" y2="54462"/>
                        <a14:foregroundMark x1="33949" y1="54462" x2="48961" y2="70023"/>
                        <a14:foregroundMark x1="48961" y1="70023" x2="51270" y2="81236"/>
                        <a14:foregroundMark x1="62356" y1="18993" x2="33025" y2="49428"/>
                        <a14:foregroundMark x1="33025" y1="49428" x2="31640" y2="52403"/>
                        <a14:foregroundMark x1="29330" y1="43021" x2="39954" y2="31579"/>
                        <a14:foregroundMark x1="37413" y1="29291" x2="20323" y2="55378"/>
                        <a14:foregroundMark x1="20323" y1="55378" x2="20323" y2="56522"/>
                        <a14:foregroundMark x1="9238" y1="69565" x2="28637" y2="81922"/>
                        <a14:foregroundMark x1="28637" y1="81922" x2="51270" y2="72998"/>
                        <a14:foregroundMark x1="86143" y1="38215" x2="89376" y2="59268"/>
                        <a14:foregroundMark x1="89376" y1="59268" x2="73441" y2="76659"/>
                        <a14:foregroundMark x1="73441" y1="76659" x2="40416" y2="61785"/>
                        <a14:foregroundMark x1="40416" y1="61785" x2="28868" y2="38444"/>
                        <a14:foregroundMark x1="28868" y1="38444" x2="38799" y2="17391"/>
                        <a14:foregroundMark x1="38799" y1="17391" x2="61432" y2="24714"/>
                        <a14:foregroundMark x1="61432" y1="24714" x2="69284" y2="42334"/>
                        <a14:foregroundMark x1="88222" y1="31579" x2="87298" y2="30435"/>
                        <a14:foregroundMark x1="87298" y1="28604" x2="87298" y2="28604"/>
                        <a14:foregroundMark x1="47344" y1="93822" x2="47344" y2="93822"/>
                        <a14:backgroundMark x1="21247" y1="5721" x2="16166" y2="14874"/>
                        <a14:backgroundMark x1="83834" y1="6865" x2="98152" y2="17620"/>
                        <a14:backgroundMark x1="97921" y1="66819" x2="72055" y2="99314"/>
                        <a14:backgroundMark x1="3464" y1="72998" x2="9238" y2="97254"/>
                      </a14:backgroundRemoval>
                    </a14:imgEffect>
                  </a14:imgLayer>
                </a14:imgProps>
              </a:ext>
            </a:extLst>
          </a:blip>
          <a:stretch>
            <a:fillRect/>
          </a:stretch>
        </p:blipFill>
        <p:spPr>
          <a:xfrm>
            <a:off x="3024874" y="2856626"/>
            <a:ext cx="526620" cy="531485"/>
          </a:xfrm>
          <a:prstGeom prst="rect">
            <a:avLst/>
          </a:prstGeom>
        </p:spPr>
      </p:pic>
      <p:pic>
        <p:nvPicPr>
          <p:cNvPr id="70" name="Picture 69">
            <a:extLst>
              <a:ext uri="{FF2B5EF4-FFF2-40B4-BE49-F238E27FC236}">
                <a16:creationId xmlns:a16="http://schemas.microsoft.com/office/drawing/2014/main" id="{48B07A0C-ADB2-4974-AD78-794D22DC229E}"/>
              </a:ext>
            </a:extLst>
          </p:cNvPr>
          <p:cNvPicPr>
            <a:picLocks noChangeAspect="1"/>
          </p:cNvPicPr>
          <p:nvPr/>
        </p:nvPicPr>
        <p:blipFill>
          <a:blip r:embed="rId3">
            <a:duotone>
              <a:prstClr val="black"/>
              <a:schemeClr val="tx1">
                <a:lumMod val="50000"/>
                <a:lumOff val="50000"/>
                <a:tint val="45000"/>
                <a:satMod val="400000"/>
              </a:schemeClr>
            </a:duotone>
            <a:extLst>
              <a:ext uri="{BEBA8EAE-BF5A-486C-A8C5-ECC9F3942E4B}">
                <a14:imgProps xmlns:a14="http://schemas.microsoft.com/office/drawing/2010/main">
                  <a14:imgLayer r:embed="rId4">
                    <a14:imgEffect>
                      <a14:backgroundRemoval t="9840" b="93822" l="7390" r="93533">
                        <a14:foregroundMark x1="33025" y1="22883" x2="50577" y2="56064"/>
                        <a14:foregroundMark x1="50577" y1="56064" x2="75289" y2="68421"/>
                        <a14:foregroundMark x1="75289" y1="68421" x2="84758" y2="44394"/>
                        <a14:foregroundMark x1="84758" y1="44394" x2="85450" y2="20824"/>
                        <a14:foregroundMark x1="85450" y1="20824" x2="70901" y2="10297"/>
                        <a14:foregroundMark x1="11085" y1="62700" x2="24942" y2="78261"/>
                        <a14:foregroundMark x1="24942" y1="78261" x2="50577" y2="78719"/>
                        <a14:foregroundMark x1="50577" y1="78719" x2="72748" y2="63616"/>
                        <a14:foregroundMark x1="72748" y1="63616" x2="76905" y2="50801"/>
                        <a14:foregroundMark x1="76905" y1="61098" x2="64203" y2="76888"/>
                        <a14:foregroundMark x1="64203" y1="76888" x2="44804" y2="86041"/>
                        <a14:foregroundMark x1="44804" y1="86041" x2="22171" y2="71854"/>
                        <a14:foregroundMark x1="22171" y1="71854" x2="22402" y2="65217"/>
                        <a14:foregroundMark x1="43187" y1="90847" x2="43187" y2="90847"/>
                        <a14:foregroundMark x1="39954" y1="91991" x2="39954" y2="91991"/>
                        <a14:foregroundMark x1="33025" y1="93135" x2="33025" y2="93135"/>
                        <a14:foregroundMark x1="19169" y1="61098" x2="33718" y2="77574"/>
                        <a14:foregroundMark x1="33718" y1="77574" x2="40647" y2="55835"/>
                        <a14:foregroundMark x1="40647" y1="55835" x2="66744" y2="54005"/>
                        <a14:foregroundMark x1="66744" y1="54005" x2="76674" y2="59954"/>
                        <a14:foregroundMark x1="76212" y1="36613" x2="44573" y2="41876"/>
                        <a14:foregroundMark x1="44573" y1="41876" x2="74365" y2="54462"/>
                        <a14:foregroundMark x1="74365" y1="54462" x2="83834" y2="32723"/>
                        <a14:foregroundMark x1="83834" y1="32723" x2="84988" y2="31350"/>
                        <a14:foregroundMark x1="93995" y1="40732" x2="93995" y2="40732"/>
                        <a14:foregroundMark x1="23788" y1="82380" x2="53580" y2="73227"/>
                        <a14:foregroundMark x1="53580" y1="73227" x2="53580" y2="73227"/>
                        <a14:foregroundMark x1="74596" y1="61785" x2="41109" y2="85812"/>
                        <a14:foregroundMark x1="41109" y1="85812" x2="30023" y2="86728"/>
                        <a14:foregroundMark x1="7621" y1="73227" x2="8776" y2="54920"/>
                        <a14:foregroundMark x1="11547" y1="55378" x2="18707" y2="74142"/>
                        <a14:foregroundMark x1="18707" y1="74142" x2="21940" y2="69794"/>
                        <a14:foregroundMark x1="35797" y1="48513" x2="55658" y2="32952"/>
                        <a14:foregroundMark x1="55658" y1="32952" x2="33949" y2="29062"/>
                        <a14:foregroundMark x1="33949" y1="29062" x2="53811" y2="12128"/>
                        <a14:foregroundMark x1="53811" y1="12128" x2="54734" y2="12128"/>
                        <a14:foregroundMark x1="74365" y1="27460" x2="85681" y2="44851"/>
                        <a14:foregroundMark x1="85681" y1="44851" x2="78291" y2="21510"/>
                        <a14:foregroundMark x1="78291" y1="21510" x2="49885" y2="35469"/>
                        <a14:foregroundMark x1="49885" y1="35469" x2="33949" y2="54462"/>
                        <a14:foregroundMark x1="33949" y1="54462" x2="48961" y2="70023"/>
                        <a14:foregroundMark x1="48961" y1="70023" x2="51270" y2="81236"/>
                        <a14:foregroundMark x1="62356" y1="18993" x2="33025" y2="49428"/>
                        <a14:foregroundMark x1="33025" y1="49428" x2="31640" y2="52403"/>
                        <a14:foregroundMark x1="29330" y1="43021" x2="39954" y2="31579"/>
                        <a14:foregroundMark x1="37413" y1="29291" x2="20323" y2="55378"/>
                        <a14:foregroundMark x1="20323" y1="55378" x2="20323" y2="56522"/>
                        <a14:foregroundMark x1="9238" y1="69565" x2="28637" y2="81922"/>
                        <a14:foregroundMark x1="28637" y1="81922" x2="51270" y2="72998"/>
                        <a14:foregroundMark x1="86143" y1="38215" x2="89376" y2="59268"/>
                        <a14:foregroundMark x1="89376" y1="59268" x2="73441" y2="76659"/>
                        <a14:foregroundMark x1="73441" y1="76659" x2="40416" y2="61785"/>
                        <a14:foregroundMark x1="40416" y1="61785" x2="28868" y2="38444"/>
                        <a14:foregroundMark x1="28868" y1="38444" x2="38799" y2="17391"/>
                        <a14:foregroundMark x1="38799" y1="17391" x2="61432" y2="24714"/>
                        <a14:foregroundMark x1="61432" y1="24714" x2="69284" y2="42334"/>
                        <a14:foregroundMark x1="88222" y1="31579" x2="87298" y2="30435"/>
                        <a14:foregroundMark x1="87298" y1="28604" x2="87298" y2="28604"/>
                        <a14:foregroundMark x1="47344" y1="93822" x2="47344" y2="93822"/>
                        <a14:backgroundMark x1="21247" y1="5721" x2="16166" y2="14874"/>
                        <a14:backgroundMark x1="83834" y1="6865" x2="98152" y2="17620"/>
                        <a14:backgroundMark x1="97921" y1="66819" x2="72055" y2="99314"/>
                        <a14:backgroundMark x1="3464" y1="72998" x2="9238" y2="97254"/>
                      </a14:backgroundRemoval>
                    </a14:imgEffect>
                  </a14:imgLayer>
                </a14:imgProps>
              </a:ext>
            </a:extLst>
          </a:blip>
          <a:stretch>
            <a:fillRect/>
          </a:stretch>
        </p:blipFill>
        <p:spPr>
          <a:xfrm>
            <a:off x="2263136" y="2956619"/>
            <a:ext cx="526620" cy="531485"/>
          </a:xfrm>
          <a:prstGeom prst="rect">
            <a:avLst/>
          </a:prstGeom>
        </p:spPr>
      </p:pic>
      <p:pic>
        <p:nvPicPr>
          <p:cNvPr id="71" name="Picture 70">
            <a:extLst>
              <a:ext uri="{FF2B5EF4-FFF2-40B4-BE49-F238E27FC236}">
                <a16:creationId xmlns:a16="http://schemas.microsoft.com/office/drawing/2014/main" id="{1E353BE4-543A-4F61-B890-B08594350BEA}"/>
              </a:ext>
            </a:extLst>
          </p:cNvPr>
          <p:cNvPicPr>
            <a:picLocks noChangeAspect="1"/>
          </p:cNvPicPr>
          <p:nvPr/>
        </p:nvPicPr>
        <p:blipFill>
          <a:blip r:embed="rId3">
            <a:duotone>
              <a:prstClr val="black"/>
              <a:schemeClr val="tx1">
                <a:lumMod val="50000"/>
                <a:lumOff val="50000"/>
                <a:tint val="45000"/>
                <a:satMod val="400000"/>
              </a:schemeClr>
            </a:duotone>
            <a:extLst>
              <a:ext uri="{BEBA8EAE-BF5A-486C-A8C5-ECC9F3942E4B}">
                <a14:imgProps xmlns:a14="http://schemas.microsoft.com/office/drawing/2010/main">
                  <a14:imgLayer r:embed="rId4">
                    <a14:imgEffect>
                      <a14:backgroundRemoval t="9840" b="93822" l="7390" r="93533">
                        <a14:foregroundMark x1="33025" y1="22883" x2="50577" y2="56064"/>
                        <a14:foregroundMark x1="50577" y1="56064" x2="75289" y2="68421"/>
                        <a14:foregroundMark x1="75289" y1="68421" x2="84758" y2="44394"/>
                        <a14:foregroundMark x1="84758" y1="44394" x2="85450" y2="20824"/>
                        <a14:foregroundMark x1="85450" y1="20824" x2="70901" y2="10297"/>
                        <a14:foregroundMark x1="11085" y1="62700" x2="24942" y2="78261"/>
                        <a14:foregroundMark x1="24942" y1="78261" x2="50577" y2="78719"/>
                        <a14:foregroundMark x1="50577" y1="78719" x2="72748" y2="63616"/>
                        <a14:foregroundMark x1="72748" y1="63616" x2="76905" y2="50801"/>
                        <a14:foregroundMark x1="76905" y1="61098" x2="64203" y2="76888"/>
                        <a14:foregroundMark x1="64203" y1="76888" x2="44804" y2="86041"/>
                        <a14:foregroundMark x1="44804" y1="86041" x2="22171" y2="71854"/>
                        <a14:foregroundMark x1="22171" y1="71854" x2="22402" y2="65217"/>
                        <a14:foregroundMark x1="43187" y1="90847" x2="43187" y2="90847"/>
                        <a14:foregroundMark x1="39954" y1="91991" x2="39954" y2="91991"/>
                        <a14:foregroundMark x1="33025" y1="93135" x2="33025" y2="93135"/>
                        <a14:foregroundMark x1="19169" y1="61098" x2="33718" y2="77574"/>
                        <a14:foregroundMark x1="33718" y1="77574" x2="40647" y2="55835"/>
                        <a14:foregroundMark x1="40647" y1="55835" x2="66744" y2="54005"/>
                        <a14:foregroundMark x1="66744" y1="54005" x2="76674" y2="59954"/>
                        <a14:foregroundMark x1="76212" y1="36613" x2="44573" y2="41876"/>
                        <a14:foregroundMark x1="44573" y1="41876" x2="74365" y2="54462"/>
                        <a14:foregroundMark x1="74365" y1="54462" x2="83834" y2="32723"/>
                        <a14:foregroundMark x1="83834" y1="32723" x2="84988" y2="31350"/>
                        <a14:foregroundMark x1="93995" y1="40732" x2="93995" y2="40732"/>
                        <a14:foregroundMark x1="23788" y1="82380" x2="53580" y2="73227"/>
                        <a14:foregroundMark x1="53580" y1="73227" x2="53580" y2="73227"/>
                        <a14:foregroundMark x1="74596" y1="61785" x2="41109" y2="85812"/>
                        <a14:foregroundMark x1="41109" y1="85812" x2="30023" y2="86728"/>
                        <a14:foregroundMark x1="7621" y1="73227" x2="8776" y2="54920"/>
                        <a14:foregroundMark x1="11547" y1="55378" x2="18707" y2="74142"/>
                        <a14:foregroundMark x1="18707" y1="74142" x2="21940" y2="69794"/>
                        <a14:foregroundMark x1="35797" y1="48513" x2="55658" y2="32952"/>
                        <a14:foregroundMark x1="55658" y1="32952" x2="33949" y2="29062"/>
                        <a14:foregroundMark x1="33949" y1="29062" x2="53811" y2="12128"/>
                        <a14:foregroundMark x1="53811" y1="12128" x2="54734" y2="12128"/>
                        <a14:foregroundMark x1="74365" y1="27460" x2="85681" y2="44851"/>
                        <a14:foregroundMark x1="85681" y1="44851" x2="78291" y2="21510"/>
                        <a14:foregroundMark x1="78291" y1="21510" x2="49885" y2="35469"/>
                        <a14:foregroundMark x1="49885" y1="35469" x2="33949" y2="54462"/>
                        <a14:foregroundMark x1="33949" y1="54462" x2="48961" y2="70023"/>
                        <a14:foregroundMark x1="48961" y1="70023" x2="51270" y2="81236"/>
                        <a14:foregroundMark x1="62356" y1="18993" x2="33025" y2="49428"/>
                        <a14:foregroundMark x1="33025" y1="49428" x2="31640" y2="52403"/>
                        <a14:foregroundMark x1="29330" y1="43021" x2="39954" y2="31579"/>
                        <a14:foregroundMark x1="37413" y1="29291" x2="20323" y2="55378"/>
                        <a14:foregroundMark x1="20323" y1="55378" x2="20323" y2="56522"/>
                        <a14:foregroundMark x1="9238" y1="69565" x2="28637" y2="81922"/>
                        <a14:foregroundMark x1="28637" y1="81922" x2="51270" y2="72998"/>
                        <a14:foregroundMark x1="86143" y1="38215" x2="89376" y2="59268"/>
                        <a14:foregroundMark x1="89376" y1="59268" x2="73441" y2="76659"/>
                        <a14:foregroundMark x1="73441" y1="76659" x2="40416" y2="61785"/>
                        <a14:foregroundMark x1="40416" y1="61785" x2="28868" y2="38444"/>
                        <a14:foregroundMark x1="28868" y1="38444" x2="38799" y2="17391"/>
                        <a14:foregroundMark x1="38799" y1="17391" x2="61432" y2="24714"/>
                        <a14:foregroundMark x1="61432" y1="24714" x2="69284" y2="42334"/>
                        <a14:foregroundMark x1="88222" y1="31579" x2="87298" y2="30435"/>
                        <a14:foregroundMark x1="87298" y1="28604" x2="87298" y2="28604"/>
                        <a14:foregroundMark x1="47344" y1="93822" x2="47344" y2="93822"/>
                        <a14:backgroundMark x1="21247" y1="5721" x2="16166" y2="14874"/>
                        <a14:backgroundMark x1="83834" y1="6865" x2="98152" y2="17620"/>
                        <a14:backgroundMark x1="97921" y1="66819" x2="72055" y2="99314"/>
                        <a14:backgroundMark x1="3464" y1="72998" x2="9238" y2="97254"/>
                      </a14:backgroundRemoval>
                    </a14:imgEffect>
                  </a14:imgLayer>
                </a14:imgProps>
              </a:ext>
            </a:extLst>
          </a:blip>
          <a:stretch>
            <a:fillRect/>
          </a:stretch>
        </p:blipFill>
        <p:spPr>
          <a:xfrm>
            <a:off x="2892221" y="3138807"/>
            <a:ext cx="526620" cy="531485"/>
          </a:xfrm>
          <a:prstGeom prst="rect">
            <a:avLst/>
          </a:prstGeom>
        </p:spPr>
      </p:pic>
      <p:pic>
        <p:nvPicPr>
          <p:cNvPr id="72" name="Picture 71">
            <a:extLst>
              <a:ext uri="{FF2B5EF4-FFF2-40B4-BE49-F238E27FC236}">
                <a16:creationId xmlns:a16="http://schemas.microsoft.com/office/drawing/2014/main" id="{90C74F9F-B9FF-4AA0-8108-CFF9CA94E21C}"/>
              </a:ext>
            </a:extLst>
          </p:cNvPr>
          <p:cNvPicPr>
            <a:picLocks noChangeAspect="1"/>
          </p:cNvPicPr>
          <p:nvPr/>
        </p:nvPicPr>
        <p:blipFill>
          <a:blip r:embed="rId3">
            <a:duotone>
              <a:prstClr val="black"/>
              <a:srgbClr val="7030A0">
                <a:tint val="45000"/>
                <a:satMod val="400000"/>
              </a:srgbClr>
            </a:duotone>
            <a:extLst>
              <a:ext uri="{BEBA8EAE-BF5A-486C-A8C5-ECC9F3942E4B}">
                <a14:imgProps xmlns:a14="http://schemas.microsoft.com/office/drawing/2010/main">
                  <a14:imgLayer r:embed="rId4">
                    <a14:imgEffect>
                      <a14:backgroundRemoval t="9840" b="93822" l="7390" r="93533">
                        <a14:foregroundMark x1="33025" y1="22883" x2="50577" y2="56064"/>
                        <a14:foregroundMark x1="50577" y1="56064" x2="75289" y2="68421"/>
                        <a14:foregroundMark x1="75289" y1="68421" x2="84758" y2="44394"/>
                        <a14:foregroundMark x1="84758" y1="44394" x2="85450" y2="20824"/>
                        <a14:foregroundMark x1="85450" y1="20824" x2="70901" y2="10297"/>
                        <a14:foregroundMark x1="11085" y1="62700" x2="24942" y2="78261"/>
                        <a14:foregroundMark x1="24942" y1="78261" x2="50577" y2="78719"/>
                        <a14:foregroundMark x1="50577" y1="78719" x2="72748" y2="63616"/>
                        <a14:foregroundMark x1="72748" y1="63616" x2="76905" y2="50801"/>
                        <a14:foregroundMark x1="76905" y1="61098" x2="64203" y2="76888"/>
                        <a14:foregroundMark x1="64203" y1="76888" x2="44804" y2="86041"/>
                        <a14:foregroundMark x1="44804" y1="86041" x2="22171" y2="71854"/>
                        <a14:foregroundMark x1="22171" y1="71854" x2="22402" y2="65217"/>
                        <a14:foregroundMark x1="43187" y1="90847" x2="43187" y2="90847"/>
                        <a14:foregroundMark x1="39954" y1="91991" x2="39954" y2="91991"/>
                        <a14:foregroundMark x1="33025" y1="93135" x2="33025" y2="93135"/>
                        <a14:foregroundMark x1="19169" y1="61098" x2="33718" y2="77574"/>
                        <a14:foregroundMark x1="33718" y1="77574" x2="40647" y2="55835"/>
                        <a14:foregroundMark x1="40647" y1="55835" x2="66744" y2="54005"/>
                        <a14:foregroundMark x1="66744" y1="54005" x2="76674" y2="59954"/>
                        <a14:foregroundMark x1="76212" y1="36613" x2="44573" y2="41876"/>
                        <a14:foregroundMark x1="44573" y1="41876" x2="74365" y2="54462"/>
                        <a14:foregroundMark x1="74365" y1="54462" x2="83834" y2="32723"/>
                        <a14:foregroundMark x1="83834" y1="32723" x2="84988" y2="31350"/>
                        <a14:foregroundMark x1="93995" y1="40732" x2="93995" y2="40732"/>
                        <a14:foregroundMark x1="23788" y1="82380" x2="53580" y2="73227"/>
                        <a14:foregroundMark x1="53580" y1="73227" x2="53580" y2="73227"/>
                        <a14:foregroundMark x1="74596" y1="61785" x2="41109" y2="85812"/>
                        <a14:foregroundMark x1="41109" y1="85812" x2="30023" y2="86728"/>
                        <a14:foregroundMark x1="7621" y1="73227" x2="8776" y2="54920"/>
                        <a14:foregroundMark x1="11547" y1="55378" x2="18707" y2="74142"/>
                        <a14:foregroundMark x1="18707" y1="74142" x2="21940" y2="69794"/>
                        <a14:foregroundMark x1="35797" y1="48513" x2="55658" y2="32952"/>
                        <a14:foregroundMark x1="55658" y1="32952" x2="33949" y2="29062"/>
                        <a14:foregroundMark x1="33949" y1="29062" x2="53811" y2="12128"/>
                        <a14:foregroundMark x1="53811" y1="12128" x2="54734" y2="12128"/>
                        <a14:foregroundMark x1="74365" y1="27460" x2="85681" y2="44851"/>
                        <a14:foregroundMark x1="85681" y1="44851" x2="78291" y2="21510"/>
                        <a14:foregroundMark x1="78291" y1="21510" x2="49885" y2="35469"/>
                        <a14:foregroundMark x1="49885" y1="35469" x2="33949" y2="54462"/>
                        <a14:foregroundMark x1="33949" y1="54462" x2="48961" y2="70023"/>
                        <a14:foregroundMark x1="48961" y1="70023" x2="51270" y2="81236"/>
                        <a14:foregroundMark x1="62356" y1="18993" x2="33025" y2="49428"/>
                        <a14:foregroundMark x1="33025" y1="49428" x2="31640" y2="52403"/>
                        <a14:foregroundMark x1="29330" y1="43021" x2="39954" y2="31579"/>
                        <a14:foregroundMark x1="37413" y1="29291" x2="20323" y2="55378"/>
                        <a14:foregroundMark x1="20323" y1="55378" x2="20323" y2="56522"/>
                        <a14:foregroundMark x1="9238" y1="69565" x2="28637" y2="81922"/>
                        <a14:foregroundMark x1="28637" y1="81922" x2="51270" y2="72998"/>
                        <a14:foregroundMark x1="86143" y1="38215" x2="89376" y2="59268"/>
                        <a14:foregroundMark x1="89376" y1="59268" x2="73441" y2="76659"/>
                        <a14:foregroundMark x1="73441" y1="76659" x2="40416" y2="61785"/>
                        <a14:foregroundMark x1="40416" y1="61785" x2="28868" y2="38444"/>
                        <a14:foregroundMark x1="28868" y1="38444" x2="38799" y2="17391"/>
                        <a14:foregroundMark x1="38799" y1="17391" x2="61432" y2="24714"/>
                        <a14:foregroundMark x1="61432" y1="24714" x2="69284" y2="42334"/>
                        <a14:foregroundMark x1="88222" y1="31579" x2="87298" y2="30435"/>
                        <a14:foregroundMark x1="87298" y1="28604" x2="87298" y2="28604"/>
                        <a14:foregroundMark x1="47344" y1="93822" x2="47344" y2="93822"/>
                        <a14:backgroundMark x1="21247" y1="5721" x2="16166" y2="14874"/>
                        <a14:backgroundMark x1="83834" y1="6865" x2="98152" y2="17620"/>
                        <a14:backgroundMark x1="97921" y1="66819" x2="72055" y2="99314"/>
                        <a14:backgroundMark x1="3464" y1="72998" x2="9238" y2="97254"/>
                      </a14:backgroundRemoval>
                    </a14:imgEffect>
                  </a14:imgLayer>
                </a14:imgProps>
              </a:ext>
            </a:extLst>
          </a:blip>
          <a:stretch>
            <a:fillRect/>
          </a:stretch>
        </p:blipFill>
        <p:spPr>
          <a:xfrm>
            <a:off x="4484565" y="3182587"/>
            <a:ext cx="514983" cy="519740"/>
          </a:xfrm>
          <a:prstGeom prst="rect">
            <a:avLst/>
          </a:prstGeom>
        </p:spPr>
      </p:pic>
      <p:pic>
        <p:nvPicPr>
          <p:cNvPr id="73" name="Picture 72">
            <a:extLst>
              <a:ext uri="{FF2B5EF4-FFF2-40B4-BE49-F238E27FC236}">
                <a16:creationId xmlns:a16="http://schemas.microsoft.com/office/drawing/2014/main" id="{92B8F918-98FB-49A9-919C-187A3D97B22C}"/>
              </a:ext>
            </a:extLst>
          </p:cNvPr>
          <p:cNvPicPr>
            <a:picLocks noChangeAspect="1"/>
          </p:cNvPicPr>
          <p:nvPr/>
        </p:nvPicPr>
        <p:blipFill>
          <a:blip r:embed="rId3">
            <a:duotone>
              <a:prstClr val="black"/>
              <a:srgbClr val="7030A0">
                <a:tint val="45000"/>
                <a:satMod val="400000"/>
              </a:srgbClr>
            </a:duotone>
            <a:extLst>
              <a:ext uri="{BEBA8EAE-BF5A-486C-A8C5-ECC9F3942E4B}">
                <a14:imgProps xmlns:a14="http://schemas.microsoft.com/office/drawing/2010/main">
                  <a14:imgLayer r:embed="rId4">
                    <a14:imgEffect>
                      <a14:backgroundRemoval t="9840" b="93822" l="7390" r="93533">
                        <a14:foregroundMark x1="33025" y1="22883" x2="50577" y2="56064"/>
                        <a14:foregroundMark x1="50577" y1="56064" x2="75289" y2="68421"/>
                        <a14:foregroundMark x1="75289" y1="68421" x2="84758" y2="44394"/>
                        <a14:foregroundMark x1="84758" y1="44394" x2="85450" y2="20824"/>
                        <a14:foregroundMark x1="85450" y1="20824" x2="70901" y2="10297"/>
                        <a14:foregroundMark x1="11085" y1="62700" x2="24942" y2="78261"/>
                        <a14:foregroundMark x1="24942" y1="78261" x2="50577" y2="78719"/>
                        <a14:foregroundMark x1="50577" y1="78719" x2="72748" y2="63616"/>
                        <a14:foregroundMark x1="72748" y1="63616" x2="76905" y2="50801"/>
                        <a14:foregroundMark x1="76905" y1="61098" x2="64203" y2="76888"/>
                        <a14:foregroundMark x1="64203" y1="76888" x2="44804" y2="86041"/>
                        <a14:foregroundMark x1="44804" y1="86041" x2="22171" y2="71854"/>
                        <a14:foregroundMark x1="22171" y1="71854" x2="22402" y2="65217"/>
                        <a14:foregroundMark x1="43187" y1="90847" x2="43187" y2="90847"/>
                        <a14:foregroundMark x1="39954" y1="91991" x2="39954" y2="91991"/>
                        <a14:foregroundMark x1="33025" y1="93135" x2="33025" y2="93135"/>
                        <a14:foregroundMark x1="19169" y1="61098" x2="33718" y2="77574"/>
                        <a14:foregroundMark x1="33718" y1="77574" x2="40647" y2="55835"/>
                        <a14:foregroundMark x1="40647" y1="55835" x2="66744" y2="54005"/>
                        <a14:foregroundMark x1="66744" y1="54005" x2="76674" y2="59954"/>
                        <a14:foregroundMark x1="76212" y1="36613" x2="44573" y2="41876"/>
                        <a14:foregroundMark x1="44573" y1="41876" x2="74365" y2="54462"/>
                        <a14:foregroundMark x1="74365" y1="54462" x2="83834" y2="32723"/>
                        <a14:foregroundMark x1="83834" y1="32723" x2="84988" y2="31350"/>
                        <a14:foregroundMark x1="93995" y1="40732" x2="93995" y2="40732"/>
                        <a14:foregroundMark x1="23788" y1="82380" x2="53580" y2="73227"/>
                        <a14:foregroundMark x1="53580" y1="73227" x2="53580" y2="73227"/>
                        <a14:foregroundMark x1="74596" y1="61785" x2="41109" y2="85812"/>
                        <a14:foregroundMark x1="41109" y1="85812" x2="30023" y2="86728"/>
                        <a14:foregroundMark x1="7621" y1="73227" x2="8776" y2="54920"/>
                        <a14:foregroundMark x1="11547" y1="55378" x2="18707" y2="74142"/>
                        <a14:foregroundMark x1="18707" y1="74142" x2="21940" y2="69794"/>
                        <a14:foregroundMark x1="35797" y1="48513" x2="55658" y2="32952"/>
                        <a14:foregroundMark x1="55658" y1="32952" x2="33949" y2="29062"/>
                        <a14:foregroundMark x1="33949" y1="29062" x2="53811" y2="12128"/>
                        <a14:foregroundMark x1="53811" y1="12128" x2="54734" y2="12128"/>
                        <a14:foregroundMark x1="74365" y1="27460" x2="85681" y2="44851"/>
                        <a14:foregroundMark x1="85681" y1="44851" x2="78291" y2="21510"/>
                        <a14:foregroundMark x1="78291" y1="21510" x2="49885" y2="35469"/>
                        <a14:foregroundMark x1="49885" y1="35469" x2="33949" y2="54462"/>
                        <a14:foregroundMark x1="33949" y1="54462" x2="48961" y2="70023"/>
                        <a14:foregroundMark x1="48961" y1="70023" x2="51270" y2="81236"/>
                        <a14:foregroundMark x1="62356" y1="18993" x2="33025" y2="49428"/>
                        <a14:foregroundMark x1="33025" y1="49428" x2="31640" y2="52403"/>
                        <a14:foregroundMark x1="29330" y1="43021" x2="39954" y2="31579"/>
                        <a14:foregroundMark x1="37413" y1="29291" x2="20323" y2="55378"/>
                        <a14:foregroundMark x1="20323" y1="55378" x2="20323" y2="56522"/>
                        <a14:foregroundMark x1="9238" y1="69565" x2="28637" y2="81922"/>
                        <a14:foregroundMark x1="28637" y1="81922" x2="51270" y2="72998"/>
                        <a14:foregroundMark x1="86143" y1="38215" x2="89376" y2="59268"/>
                        <a14:foregroundMark x1="89376" y1="59268" x2="73441" y2="76659"/>
                        <a14:foregroundMark x1="73441" y1="76659" x2="40416" y2="61785"/>
                        <a14:foregroundMark x1="40416" y1="61785" x2="28868" y2="38444"/>
                        <a14:foregroundMark x1="28868" y1="38444" x2="38799" y2="17391"/>
                        <a14:foregroundMark x1="38799" y1="17391" x2="61432" y2="24714"/>
                        <a14:foregroundMark x1="61432" y1="24714" x2="69284" y2="42334"/>
                        <a14:foregroundMark x1="88222" y1="31579" x2="87298" y2="30435"/>
                        <a14:foregroundMark x1="87298" y1="28604" x2="87298" y2="28604"/>
                        <a14:foregroundMark x1="47344" y1="93822" x2="47344" y2="93822"/>
                        <a14:backgroundMark x1="21247" y1="5721" x2="16166" y2="14874"/>
                        <a14:backgroundMark x1="83834" y1="6865" x2="98152" y2="17620"/>
                        <a14:backgroundMark x1="97921" y1="66819" x2="72055" y2="99314"/>
                        <a14:backgroundMark x1="3464" y1="72998" x2="9238" y2="97254"/>
                      </a14:backgroundRemoval>
                    </a14:imgEffect>
                  </a14:imgLayer>
                </a14:imgProps>
              </a:ext>
            </a:extLst>
          </a:blip>
          <a:stretch>
            <a:fillRect/>
          </a:stretch>
        </p:blipFill>
        <p:spPr>
          <a:xfrm>
            <a:off x="4783365" y="3179482"/>
            <a:ext cx="526620" cy="531485"/>
          </a:xfrm>
          <a:prstGeom prst="rect">
            <a:avLst/>
          </a:prstGeom>
        </p:spPr>
      </p:pic>
      <p:pic>
        <p:nvPicPr>
          <p:cNvPr id="74" name="Picture 73">
            <a:extLst>
              <a:ext uri="{FF2B5EF4-FFF2-40B4-BE49-F238E27FC236}">
                <a16:creationId xmlns:a16="http://schemas.microsoft.com/office/drawing/2014/main" id="{5881E280-8181-41B9-8EEE-8027256BDE5A}"/>
              </a:ext>
            </a:extLst>
          </p:cNvPr>
          <p:cNvPicPr>
            <a:picLocks noChangeAspect="1"/>
          </p:cNvPicPr>
          <p:nvPr/>
        </p:nvPicPr>
        <p:blipFill>
          <a:blip r:embed="rId3">
            <a:duotone>
              <a:prstClr val="black"/>
              <a:srgbClr val="7030A0">
                <a:tint val="45000"/>
                <a:satMod val="400000"/>
              </a:srgbClr>
            </a:duotone>
            <a:extLst>
              <a:ext uri="{BEBA8EAE-BF5A-486C-A8C5-ECC9F3942E4B}">
                <a14:imgProps xmlns:a14="http://schemas.microsoft.com/office/drawing/2010/main">
                  <a14:imgLayer r:embed="rId4">
                    <a14:imgEffect>
                      <a14:backgroundRemoval t="9840" b="93822" l="7390" r="93533">
                        <a14:foregroundMark x1="33025" y1="22883" x2="50577" y2="56064"/>
                        <a14:foregroundMark x1="50577" y1="56064" x2="75289" y2="68421"/>
                        <a14:foregroundMark x1="75289" y1="68421" x2="84758" y2="44394"/>
                        <a14:foregroundMark x1="84758" y1="44394" x2="85450" y2="20824"/>
                        <a14:foregroundMark x1="85450" y1="20824" x2="70901" y2="10297"/>
                        <a14:foregroundMark x1="11085" y1="62700" x2="24942" y2="78261"/>
                        <a14:foregroundMark x1="24942" y1="78261" x2="50577" y2="78719"/>
                        <a14:foregroundMark x1="50577" y1="78719" x2="72748" y2="63616"/>
                        <a14:foregroundMark x1="72748" y1="63616" x2="76905" y2="50801"/>
                        <a14:foregroundMark x1="76905" y1="61098" x2="64203" y2="76888"/>
                        <a14:foregroundMark x1="64203" y1="76888" x2="44804" y2="86041"/>
                        <a14:foregroundMark x1="44804" y1="86041" x2="22171" y2="71854"/>
                        <a14:foregroundMark x1="22171" y1="71854" x2="22402" y2="65217"/>
                        <a14:foregroundMark x1="43187" y1="90847" x2="43187" y2="90847"/>
                        <a14:foregroundMark x1="39954" y1="91991" x2="39954" y2="91991"/>
                        <a14:foregroundMark x1="33025" y1="93135" x2="33025" y2="93135"/>
                        <a14:foregroundMark x1="19169" y1="61098" x2="33718" y2="77574"/>
                        <a14:foregroundMark x1="33718" y1="77574" x2="40647" y2="55835"/>
                        <a14:foregroundMark x1="40647" y1="55835" x2="66744" y2="54005"/>
                        <a14:foregroundMark x1="66744" y1="54005" x2="76674" y2="59954"/>
                        <a14:foregroundMark x1="76212" y1="36613" x2="44573" y2="41876"/>
                        <a14:foregroundMark x1="44573" y1="41876" x2="74365" y2="54462"/>
                        <a14:foregroundMark x1="74365" y1="54462" x2="83834" y2="32723"/>
                        <a14:foregroundMark x1="83834" y1="32723" x2="84988" y2="31350"/>
                        <a14:foregroundMark x1="93995" y1="40732" x2="93995" y2="40732"/>
                        <a14:foregroundMark x1="23788" y1="82380" x2="53580" y2="73227"/>
                        <a14:foregroundMark x1="53580" y1="73227" x2="53580" y2="73227"/>
                        <a14:foregroundMark x1="74596" y1="61785" x2="41109" y2="85812"/>
                        <a14:foregroundMark x1="41109" y1="85812" x2="30023" y2="86728"/>
                        <a14:foregroundMark x1="7621" y1="73227" x2="8776" y2="54920"/>
                        <a14:foregroundMark x1="11547" y1="55378" x2="18707" y2="74142"/>
                        <a14:foregroundMark x1="18707" y1="74142" x2="21940" y2="69794"/>
                        <a14:foregroundMark x1="35797" y1="48513" x2="55658" y2="32952"/>
                        <a14:foregroundMark x1="55658" y1="32952" x2="33949" y2="29062"/>
                        <a14:foregroundMark x1="33949" y1="29062" x2="53811" y2="12128"/>
                        <a14:foregroundMark x1="53811" y1="12128" x2="54734" y2="12128"/>
                        <a14:foregroundMark x1="74365" y1="27460" x2="85681" y2="44851"/>
                        <a14:foregroundMark x1="85681" y1="44851" x2="78291" y2="21510"/>
                        <a14:foregroundMark x1="78291" y1="21510" x2="49885" y2="35469"/>
                        <a14:foregroundMark x1="49885" y1="35469" x2="33949" y2="54462"/>
                        <a14:foregroundMark x1="33949" y1="54462" x2="48961" y2="70023"/>
                        <a14:foregroundMark x1="48961" y1="70023" x2="51270" y2="81236"/>
                        <a14:foregroundMark x1="62356" y1="18993" x2="33025" y2="49428"/>
                        <a14:foregroundMark x1="33025" y1="49428" x2="31640" y2="52403"/>
                        <a14:foregroundMark x1="29330" y1="43021" x2="39954" y2="31579"/>
                        <a14:foregroundMark x1="37413" y1="29291" x2="20323" y2="55378"/>
                        <a14:foregroundMark x1="20323" y1="55378" x2="20323" y2="56522"/>
                        <a14:foregroundMark x1="9238" y1="69565" x2="28637" y2="81922"/>
                        <a14:foregroundMark x1="28637" y1="81922" x2="51270" y2="72998"/>
                        <a14:foregroundMark x1="86143" y1="38215" x2="89376" y2="59268"/>
                        <a14:foregroundMark x1="89376" y1="59268" x2="73441" y2="76659"/>
                        <a14:foregroundMark x1="73441" y1="76659" x2="40416" y2="61785"/>
                        <a14:foregroundMark x1="40416" y1="61785" x2="28868" y2="38444"/>
                        <a14:foregroundMark x1="28868" y1="38444" x2="38799" y2="17391"/>
                        <a14:foregroundMark x1="38799" y1="17391" x2="61432" y2="24714"/>
                        <a14:foregroundMark x1="61432" y1="24714" x2="69284" y2="42334"/>
                        <a14:foregroundMark x1="88222" y1="31579" x2="87298" y2="30435"/>
                        <a14:foregroundMark x1="87298" y1="28604" x2="87298" y2="28604"/>
                        <a14:foregroundMark x1="47344" y1="93822" x2="47344" y2="93822"/>
                        <a14:backgroundMark x1="21247" y1="5721" x2="16166" y2="14874"/>
                        <a14:backgroundMark x1="83834" y1="6865" x2="98152" y2="17620"/>
                        <a14:backgroundMark x1="97921" y1="66819" x2="72055" y2="99314"/>
                        <a14:backgroundMark x1="3464" y1="72998" x2="9238" y2="97254"/>
                      </a14:backgroundRemoval>
                    </a14:imgEffect>
                  </a14:imgLayer>
                </a14:imgProps>
              </a:ext>
            </a:extLst>
          </a:blip>
          <a:stretch>
            <a:fillRect/>
          </a:stretch>
        </p:blipFill>
        <p:spPr>
          <a:xfrm>
            <a:off x="4246742" y="3389904"/>
            <a:ext cx="526620" cy="531485"/>
          </a:xfrm>
          <a:prstGeom prst="rect">
            <a:avLst/>
          </a:prstGeom>
        </p:spPr>
      </p:pic>
      <p:pic>
        <p:nvPicPr>
          <p:cNvPr id="75" name="Picture 74">
            <a:extLst>
              <a:ext uri="{FF2B5EF4-FFF2-40B4-BE49-F238E27FC236}">
                <a16:creationId xmlns:a16="http://schemas.microsoft.com/office/drawing/2014/main" id="{82CD660F-86C5-41EB-8F99-F7C87916CC9F}"/>
              </a:ext>
            </a:extLst>
          </p:cNvPr>
          <p:cNvPicPr>
            <a:picLocks noChangeAspect="1"/>
          </p:cNvPicPr>
          <p:nvPr/>
        </p:nvPicPr>
        <p:blipFill>
          <a:blip r:embed="rId3">
            <a:duotone>
              <a:prstClr val="black"/>
              <a:srgbClr val="7030A0">
                <a:tint val="45000"/>
                <a:satMod val="400000"/>
              </a:srgbClr>
            </a:duotone>
            <a:extLst>
              <a:ext uri="{BEBA8EAE-BF5A-486C-A8C5-ECC9F3942E4B}">
                <a14:imgProps xmlns:a14="http://schemas.microsoft.com/office/drawing/2010/main">
                  <a14:imgLayer r:embed="rId4">
                    <a14:imgEffect>
                      <a14:backgroundRemoval t="9840" b="93822" l="7390" r="93533">
                        <a14:foregroundMark x1="33025" y1="22883" x2="50577" y2="56064"/>
                        <a14:foregroundMark x1="50577" y1="56064" x2="75289" y2="68421"/>
                        <a14:foregroundMark x1="75289" y1="68421" x2="84758" y2="44394"/>
                        <a14:foregroundMark x1="84758" y1="44394" x2="85450" y2="20824"/>
                        <a14:foregroundMark x1="85450" y1="20824" x2="70901" y2="10297"/>
                        <a14:foregroundMark x1="11085" y1="62700" x2="24942" y2="78261"/>
                        <a14:foregroundMark x1="24942" y1="78261" x2="50577" y2="78719"/>
                        <a14:foregroundMark x1="50577" y1="78719" x2="72748" y2="63616"/>
                        <a14:foregroundMark x1="72748" y1="63616" x2="76905" y2="50801"/>
                        <a14:foregroundMark x1="76905" y1="61098" x2="64203" y2="76888"/>
                        <a14:foregroundMark x1="64203" y1="76888" x2="44804" y2="86041"/>
                        <a14:foregroundMark x1="44804" y1="86041" x2="22171" y2="71854"/>
                        <a14:foregroundMark x1="22171" y1="71854" x2="22402" y2="65217"/>
                        <a14:foregroundMark x1="43187" y1="90847" x2="43187" y2="90847"/>
                        <a14:foregroundMark x1="39954" y1="91991" x2="39954" y2="91991"/>
                        <a14:foregroundMark x1="33025" y1="93135" x2="33025" y2="93135"/>
                        <a14:foregroundMark x1="19169" y1="61098" x2="33718" y2="77574"/>
                        <a14:foregroundMark x1="33718" y1="77574" x2="40647" y2="55835"/>
                        <a14:foregroundMark x1="40647" y1="55835" x2="66744" y2="54005"/>
                        <a14:foregroundMark x1="66744" y1="54005" x2="76674" y2="59954"/>
                        <a14:foregroundMark x1="76212" y1="36613" x2="44573" y2="41876"/>
                        <a14:foregroundMark x1="44573" y1="41876" x2="74365" y2="54462"/>
                        <a14:foregroundMark x1="74365" y1="54462" x2="83834" y2="32723"/>
                        <a14:foregroundMark x1="83834" y1="32723" x2="84988" y2="31350"/>
                        <a14:foregroundMark x1="93995" y1="40732" x2="93995" y2="40732"/>
                        <a14:foregroundMark x1="23788" y1="82380" x2="53580" y2="73227"/>
                        <a14:foregroundMark x1="53580" y1="73227" x2="53580" y2="73227"/>
                        <a14:foregroundMark x1="74596" y1="61785" x2="41109" y2="85812"/>
                        <a14:foregroundMark x1="41109" y1="85812" x2="30023" y2="86728"/>
                        <a14:foregroundMark x1="7621" y1="73227" x2="8776" y2="54920"/>
                        <a14:foregroundMark x1="11547" y1="55378" x2="18707" y2="74142"/>
                        <a14:foregroundMark x1="18707" y1="74142" x2="21940" y2="69794"/>
                        <a14:foregroundMark x1="35797" y1="48513" x2="55658" y2="32952"/>
                        <a14:foregroundMark x1="55658" y1="32952" x2="33949" y2="29062"/>
                        <a14:foregroundMark x1="33949" y1="29062" x2="53811" y2="12128"/>
                        <a14:foregroundMark x1="53811" y1="12128" x2="54734" y2="12128"/>
                        <a14:foregroundMark x1="74365" y1="27460" x2="85681" y2="44851"/>
                        <a14:foregroundMark x1="85681" y1="44851" x2="78291" y2="21510"/>
                        <a14:foregroundMark x1="78291" y1="21510" x2="49885" y2="35469"/>
                        <a14:foregroundMark x1="49885" y1="35469" x2="33949" y2="54462"/>
                        <a14:foregroundMark x1="33949" y1="54462" x2="48961" y2="70023"/>
                        <a14:foregroundMark x1="48961" y1="70023" x2="51270" y2="81236"/>
                        <a14:foregroundMark x1="62356" y1="18993" x2="33025" y2="49428"/>
                        <a14:foregroundMark x1="33025" y1="49428" x2="31640" y2="52403"/>
                        <a14:foregroundMark x1="29330" y1="43021" x2="39954" y2="31579"/>
                        <a14:foregroundMark x1="37413" y1="29291" x2="20323" y2="55378"/>
                        <a14:foregroundMark x1="20323" y1="55378" x2="20323" y2="56522"/>
                        <a14:foregroundMark x1="9238" y1="69565" x2="28637" y2="81922"/>
                        <a14:foregroundMark x1="28637" y1="81922" x2="51270" y2="72998"/>
                        <a14:foregroundMark x1="86143" y1="38215" x2="89376" y2="59268"/>
                        <a14:foregroundMark x1="89376" y1="59268" x2="73441" y2="76659"/>
                        <a14:foregroundMark x1="73441" y1="76659" x2="40416" y2="61785"/>
                        <a14:foregroundMark x1="40416" y1="61785" x2="28868" y2="38444"/>
                        <a14:foregroundMark x1="28868" y1="38444" x2="38799" y2="17391"/>
                        <a14:foregroundMark x1="38799" y1="17391" x2="61432" y2="24714"/>
                        <a14:foregroundMark x1="61432" y1="24714" x2="69284" y2="42334"/>
                        <a14:foregroundMark x1="88222" y1="31579" x2="87298" y2="30435"/>
                        <a14:foregroundMark x1="87298" y1="28604" x2="87298" y2="28604"/>
                        <a14:foregroundMark x1="47344" y1="93822" x2="47344" y2="93822"/>
                        <a14:backgroundMark x1="21247" y1="5721" x2="16166" y2="14874"/>
                        <a14:backgroundMark x1="83834" y1="6865" x2="98152" y2="17620"/>
                        <a14:backgroundMark x1="97921" y1="66819" x2="72055" y2="99314"/>
                        <a14:backgroundMark x1="3464" y1="72998" x2="9238" y2="97254"/>
                      </a14:backgroundRemoval>
                    </a14:imgEffect>
                  </a14:imgLayer>
                </a14:imgProps>
              </a:ext>
            </a:extLst>
          </a:blip>
          <a:stretch>
            <a:fillRect/>
          </a:stretch>
        </p:blipFill>
        <p:spPr>
          <a:xfrm>
            <a:off x="4551953" y="2749216"/>
            <a:ext cx="526620" cy="531485"/>
          </a:xfrm>
          <a:prstGeom prst="rect">
            <a:avLst/>
          </a:prstGeom>
        </p:spPr>
      </p:pic>
      <p:pic>
        <p:nvPicPr>
          <p:cNvPr id="76" name="Picture 75">
            <a:extLst>
              <a:ext uri="{FF2B5EF4-FFF2-40B4-BE49-F238E27FC236}">
                <a16:creationId xmlns:a16="http://schemas.microsoft.com/office/drawing/2014/main" id="{100380F1-E4F8-43D3-8951-F6ABE04C545F}"/>
              </a:ext>
            </a:extLst>
          </p:cNvPr>
          <p:cNvPicPr>
            <a:picLocks noChangeAspect="1"/>
          </p:cNvPicPr>
          <p:nvPr/>
        </p:nvPicPr>
        <p:blipFill>
          <a:blip r:embed="rId3">
            <a:duotone>
              <a:prstClr val="black"/>
              <a:srgbClr val="7030A0">
                <a:tint val="45000"/>
                <a:satMod val="400000"/>
              </a:srgbClr>
            </a:duotone>
            <a:extLst>
              <a:ext uri="{BEBA8EAE-BF5A-486C-A8C5-ECC9F3942E4B}">
                <a14:imgProps xmlns:a14="http://schemas.microsoft.com/office/drawing/2010/main">
                  <a14:imgLayer r:embed="rId4">
                    <a14:imgEffect>
                      <a14:backgroundRemoval t="9840" b="93822" l="7390" r="93533">
                        <a14:foregroundMark x1="33025" y1="22883" x2="50577" y2="56064"/>
                        <a14:foregroundMark x1="50577" y1="56064" x2="75289" y2="68421"/>
                        <a14:foregroundMark x1="75289" y1="68421" x2="84758" y2="44394"/>
                        <a14:foregroundMark x1="84758" y1="44394" x2="85450" y2="20824"/>
                        <a14:foregroundMark x1="85450" y1="20824" x2="70901" y2="10297"/>
                        <a14:foregroundMark x1="11085" y1="62700" x2="24942" y2="78261"/>
                        <a14:foregroundMark x1="24942" y1="78261" x2="50577" y2="78719"/>
                        <a14:foregroundMark x1="50577" y1="78719" x2="72748" y2="63616"/>
                        <a14:foregroundMark x1="72748" y1="63616" x2="76905" y2="50801"/>
                        <a14:foregroundMark x1="76905" y1="61098" x2="64203" y2="76888"/>
                        <a14:foregroundMark x1="64203" y1="76888" x2="44804" y2="86041"/>
                        <a14:foregroundMark x1="44804" y1="86041" x2="22171" y2="71854"/>
                        <a14:foregroundMark x1="22171" y1="71854" x2="22402" y2="65217"/>
                        <a14:foregroundMark x1="43187" y1="90847" x2="43187" y2="90847"/>
                        <a14:foregroundMark x1="39954" y1="91991" x2="39954" y2="91991"/>
                        <a14:foregroundMark x1="33025" y1="93135" x2="33025" y2="93135"/>
                        <a14:foregroundMark x1="19169" y1="61098" x2="33718" y2="77574"/>
                        <a14:foregroundMark x1="33718" y1="77574" x2="40647" y2="55835"/>
                        <a14:foregroundMark x1="40647" y1="55835" x2="66744" y2="54005"/>
                        <a14:foregroundMark x1="66744" y1="54005" x2="76674" y2="59954"/>
                        <a14:foregroundMark x1="76212" y1="36613" x2="44573" y2="41876"/>
                        <a14:foregroundMark x1="44573" y1="41876" x2="74365" y2="54462"/>
                        <a14:foregroundMark x1="74365" y1="54462" x2="83834" y2="32723"/>
                        <a14:foregroundMark x1="83834" y1="32723" x2="84988" y2="31350"/>
                        <a14:foregroundMark x1="93995" y1="40732" x2="93995" y2="40732"/>
                        <a14:foregroundMark x1="23788" y1="82380" x2="53580" y2="73227"/>
                        <a14:foregroundMark x1="53580" y1="73227" x2="53580" y2="73227"/>
                        <a14:foregroundMark x1="74596" y1="61785" x2="41109" y2="85812"/>
                        <a14:foregroundMark x1="41109" y1="85812" x2="30023" y2="86728"/>
                        <a14:foregroundMark x1="7621" y1="73227" x2="8776" y2="54920"/>
                        <a14:foregroundMark x1="11547" y1="55378" x2="18707" y2="74142"/>
                        <a14:foregroundMark x1="18707" y1="74142" x2="21940" y2="69794"/>
                        <a14:foregroundMark x1="35797" y1="48513" x2="55658" y2="32952"/>
                        <a14:foregroundMark x1="55658" y1="32952" x2="33949" y2="29062"/>
                        <a14:foregroundMark x1="33949" y1="29062" x2="53811" y2="12128"/>
                        <a14:foregroundMark x1="53811" y1="12128" x2="54734" y2="12128"/>
                        <a14:foregroundMark x1="74365" y1="27460" x2="85681" y2="44851"/>
                        <a14:foregroundMark x1="85681" y1="44851" x2="78291" y2="21510"/>
                        <a14:foregroundMark x1="78291" y1="21510" x2="49885" y2="35469"/>
                        <a14:foregroundMark x1="49885" y1="35469" x2="33949" y2="54462"/>
                        <a14:foregroundMark x1="33949" y1="54462" x2="48961" y2="70023"/>
                        <a14:foregroundMark x1="48961" y1="70023" x2="51270" y2="81236"/>
                        <a14:foregroundMark x1="62356" y1="18993" x2="33025" y2="49428"/>
                        <a14:foregroundMark x1="33025" y1="49428" x2="31640" y2="52403"/>
                        <a14:foregroundMark x1="29330" y1="43021" x2="39954" y2="31579"/>
                        <a14:foregroundMark x1="37413" y1="29291" x2="20323" y2="55378"/>
                        <a14:foregroundMark x1="20323" y1="55378" x2="20323" y2="56522"/>
                        <a14:foregroundMark x1="9238" y1="69565" x2="28637" y2="81922"/>
                        <a14:foregroundMark x1="28637" y1="81922" x2="51270" y2="72998"/>
                        <a14:foregroundMark x1="86143" y1="38215" x2="89376" y2="59268"/>
                        <a14:foregroundMark x1="89376" y1="59268" x2="73441" y2="76659"/>
                        <a14:foregroundMark x1="73441" y1="76659" x2="40416" y2="61785"/>
                        <a14:foregroundMark x1="40416" y1="61785" x2="28868" y2="38444"/>
                        <a14:foregroundMark x1="28868" y1="38444" x2="38799" y2="17391"/>
                        <a14:foregroundMark x1="38799" y1="17391" x2="61432" y2="24714"/>
                        <a14:foregroundMark x1="61432" y1="24714" x2="69284" y2="42334"/>
                        <a14:foregroundMark x1="88222" y1="31579" x2="87298" y2="30435"/>
                        <a14:foregroundMark x1="87298" y1="28604" x2="87298" y2="28604"/>
                        <a14:foregroundMark x1="47344" y1="93822" x2="47344" y2="93822"/>
                        <a14:backgroundMark x1="21247" y1="5721" x2="16166" y2="14874"/>
                        <a14:backgroundMark x1="83834" y1="6865" x2="98152" y2="17620"/>
                        <a14:backgroundMark x1="97921" y1="66819" x2="72055" y2="99314"/>
                        <a14:backgroundMark x1="3464" y1="72998" x2="9238" y2="97254"/>
                      </a14:backgroundRemoval>
                    </a14:imgEffect>
                  </a14:imgLayer>
                </a14:imgProps>
              </a:ext>
            </a:extLst>
          </a:blip>
          <a:stretch>
            <a:fillRect/>
          </a:stretch>
        </p:blipFill>
        <p:spPr>
          <a:xfrm>
            <a:off x="4927637" y="3026795"/>
            <a:ext cx="526620" cy="531485"/>
          </a:xfrm>
          <a:prstGeom prst="rect">
            <a:avLst/>
          </a:prstGeom>
        </p:spPr>
      </p:pic>
      <p:pic>
        <p:nvPicPr>
          <p:cNvPr id="77" name="Picture 76">
            <a:extLst>
              <a:ext uri="{FF2B5EF4-FFF2-40B4-BE49-F238E27FC236}">
                <a16:creationId xmlns:a16="http://schemas.microsoft.com/office/drawing/2014/main" id="{58186F41-B404-4B5A-8CBD-BB093CFB5D15}"/>
              </a:ext>
            </a:extLst>
          </p:cNvPr>
          <p:cNvPicPr>
            <a:picLocks noChangeAspect="1"/>
          </p:cNvPicPr>
          <p:nvPr/>
        </p:nvPicPr>
        <p:blipFill>
          <a:blip r:embed="rId3">
            <a:duotone>
              <a:prstClr val="black"/>
              <a:schemeClr val="tx1">
                <a:lumMod val="50000"/>
                <a:lumOff val="50000"/>
                <a:tint val="45000"/>
                <a:satMod val="400000"/>
              </a:schemeClr>
            </a:duotone>
            <a:extLst>
              <a:ext uri="{BEBA8EAE-BF5A-486C-A8C5-ECC9F3942E4B}">
                <a14:imgProps xmlns:a14="http://schemas.microsoft.com/office/drawing/2010/main">
                  <a14:imgLayer r:embed="rId4">
                    <a14:imgEffect>
                      <a14:backgroundRemoval t="9840" b="93822" l="7390" r="93533">
                        <a14:foregroundMark x1="33025" y1="22883" x2="50577" y2="56064"/>
                        <a14:foregroundMark x1="50577" y1="56064" x2="75289" y2="68421"/>
                        <a14:foregroundMark x1="75289" y1="68421" x2="84758" y2="44394"/>
                        <a14:foregroundMark x1="84758" y1="44394" x2="85450" y2="20824"/>
                        <a14:foregroundMark x1="85450" y1="20824" x2="70901" y2="10297"/>
                        <a14:foregroundMark x1="11085" y1="62700" x2="24942" y2="78261"/>
                        <a14:foregroundMark x1="24942" y1="78261" x2="50577" y2="78719"/>
                        <a14:foregroundMark x1="50577" y1="78719" x2="72748" y2="63616"/>
                        <a14:foregroundMark x1="72748" y1="63616" x2="76905" y2="50801"/>
                        <a14:foregroundMark x1="76905" y1="61098" x2="64203" y2="76888"/>
                        <a14:foregroundMark x1="64203" y1="76888" x2="44804" y2="86041"/>
                        <a14:foregroundMark x1="44804" y1="86041" x2="22171" y2="71854"/>
                        <a14:foregroundMark x1="22171" y1="71854" x2="22402" y2="65217"/>
                        <a14:foregroundMark x1="43187" y1="90847" x2="43187" y2="90847"/>
                        <a14:foregroundMark x1="39954" y1="91991" x2="39954" y2="91991"/>
                        <a14:foregroundMark x1="33025" y1="93135" x2="33025" y2="93135"/>
                        <a14:foregroundMark x1="19169" y1="61098" x2="33718" y2="77574"/>
                        <a14:foregroundMark x1="33718" y1="77574" x2="40647" y2="55835"/>
                        <a14:foregroundMark x1="40647" y1="55835" x2="66744" y2="54005"/>
                        <a14:foregroundMark x1="66744" y1="54005" x2="76674" y2="59954"/>
                        <a14:foregroundMark x1="76212" y1="36613" x2="44573" y2="41876"/>
                        <a14:foregroundMark x1="44573" y1="41876" x2="74365" y2="54462"/>
                        <a14:foregroundMark x1="74365" y1="54462" x2="83834" y2="32723"/>
                        <a14:foregroundMark x1="83834" y1="32723" x2="84988" y2="31350"/>
                        <a14:foregroundMark x1="93995" y1="40732" x2="93995" y2="40732"/>
                        <a14:foregroundMark x1="23788" y1="82380" x2="53580" y2="73227"/>
                        <a14:foregroundMark x1="53580" y1="73227" x2="53580" y2="73227"/>
                        <a14:foregroundMark x1="74596" y1="61785" x2="41109" y2="85812"/>
                        <a14:foregroundMark x1="41109" y1="85812" x2="30023" y2="86728"/>
                        <a14:foregroundMark x1="7621" y1="73227" x2="8776" y2="54920"/>
                        <a14:foregroundMark x1="11547" y1="55378" x2="18707" y2="74142"/>
                        <a14:foregroundMark x1="18707" y1="74142" x2="21940" y2="69794"/>
                        <a14:foregroundMark x1="35797" y1="48513" x2="55658" y2="32952"/>
                        <a14:foregroundMark x1="55658" y1="32952" x2="33949" y2="29062"/>
                        <a14:foregroundMark x1="33949" y1="29062" x2="53811" y2="12128"/>
                        <a14:foregroundMark x1="53811" y1="12128" x2="54734" y2="12128"/>
                        <a14:foregroundMark x1="74365" y1="27460" x2="85681" y2="44851"/>
                        <a14:foregroundMark x1="85681" y1="44851" x2="78291" y2="21510"/>
                        <a14:foregroundMark x1="78291" y1="21510" x2="49885" y2="35469"/>
                        <a14:foregroundMark x1="49885" y1="35469" x2="33949" y2="54462"/>
                        <a14:foregroundMark x1="33949" y1="54462" x2="48961" y2="70023"/>
                        <a14:foregroundMark x1="48961" y1="70023" x2="51270" y2="81236"/>
                        <a14:foregroundMark x1="62356" y1="18993" x2="33025" y2="49428"/>
                        <a14:foregroundMark x1="33025" y1="49428" x2="31640" y2="52403"/>
                        <a14:foregroundMark x1="29330" y1="43021" x2="39954" y2="31579"/>
                        <a14:foregroundMark x1="37413" y1="29291" x2="20323" y2="55378"/>
                        <a14:foregroundMark x1="20323" y1="55378" x2="20323" y2="56522"/>
                        <a14:foregroundMark x1="9238" y1="69565" x2="28637" y2="81922"/>
                        <a14:foregroundMark x1="28637" y1="81922" x2="51270" y2="72998"/>
                        <a14:foregroundMark x1="86143" y1="38215" x2="89376" y2="59268"/>
                        <a14:foregroundMark x1="89376" y1="59268" x2="73441" y2="76659"/>
                        <a14:foregroundMark x1="73441" y1="76659" x2="40416" y2="61785"/>
                        <a14:foregroundMark x1="40416" y1="61785" x2="28868" y2="38444"/>
                        <a14:foregroundMark x1="28868" y1="38444" x2="38799" y2="17391"/>
                        <a14:foregroundMark x1="38799" y1="17391" x2="61432" y2="24714"/>
                        <a14:foregroundMark x1="61432" y1="24714" x2="69284" y2="42334"/>
                        <a14:foregroundMark x1="88222" y1="31579" x2="87298" y2="30435"/>
                        <a14:foregroundMark x1="87298" y1="28604" x2="87298" y2="28604"/>
                        <a14:foregroundMark x1="47344" y1="93822" x2="47344" y2="93822"/>
                        <a14:backgroundMark x1="21247" y1="5721" x2="16166" y2="14874"/>
                        <a14:backgroundMark x1="83834" y1="6865" x2="98152" y2="17620"/>
                        <a14:backgroundMark x1="97921" y1="66819" x2="72055" y2="99314"/>
                        <a14:backgroundMark x1="3464" y1="72998" x2="9238" y2="97254"/>
                      </a14:backgroundRemoval>
                    </a14:imgEffect>
                  </a14:imgLayer>
                </a14:imgProps>
              </a:ext>
            </a:extLst>
          </a:blip>
          <a:stretch>
            <a:fillRect/>
          </a:stretch>
        </p:blipFill>
        <p:spPr>
          <a:xfrm>
            <a:off x="3036994" y="2537535"/>
            <a:ext cx="526620" cy="531485"/>
          </a:xfrm>
          <a:prstGeom prst="rect">
            <a:avLst/>
          </a:prstGeom>
        </p:spPr>
      </p:pic>
      <p:pic>
        <p:nvPicPr>
          <p:cNvPr id="78" name="Picture 77">
            <a:extLst>
              <a:ext uri="{FF2B5EF4-FFF2-40B4-BE49-F238E27FC236}">
                <a16:creationId xmlns:a16="http://schemas.microsoft.com/office/drawing/2014/main" id="{D10D6731-C996-409C-A559-E75F044C0D6B}"/>
              </a:ext>
            </a:extLst>
          </p:cNvPr>
          <p:cNvPicPr>
            <a:picLocks noChangeAspect="1"/>
          </p:cNvPicPr>
          <p:nvPr/>
        </p:nvPicPr>
        <p:blipFill>
          <a:blip r:embed="rId3">
            <a:duotone>
              <a:prstClr val="black"/>
              <a:schemeClr val="tx1">
                <a:lumMod val="50000"/>
                <a:lumOff val="50000"/>
                <a:tint val="45000"/>
                <a:satMod val="400000"/>
              </a:schemeClr>
            </a:duotone>
            <a:extLst>
              <a:ext uri="{BEBA8EAE-BF5A-486C-A8C5-ECC9F3942E4B}">
                <a14:imgProps xmlns:a14="http://schemas.microsoft.com/office/drawing/2010/main">
                  <a14:imgLayer r:embed="rId4">
                    <a14:imgEffect>
                      <a14:backgroundRemoval t="9840" b="93822" l="7390" r="93533">
                        <a14:foregroundMark x1="33025" y1="22883" x2="50577" y2="56064"/>
                        <a14:foregroundMark x1="50577" y1="56064" x2="75289" y2="68421"/>
                        <a14:foregroundMark x1="75289" y1="68421" x2="84758" y2="44394"/>
                        <a14:foregroundMark x1="84758" y1="44394" x2="85450" y2="20824"/>
                        <a14:foregroundMark x1="85450" y1="20824" x2="70901" y2="10297"/>
                        <a14:foregroundMark x1="11085" y1="62700" x2="24942" y2="78261"/>
                        <a14:foregroundMark x1="24942" y1="78261" x2="50577" y2="78719"/>
                        <a14:foregroundMark x1="50577" y1="78719" x2="72748" y2="63616"/>
                        <a14:foregroundMark x1="72748" y1="63616" x2="76905" y2="50801"/>
                        <a14:foregroundMark x1="76905" y1="61098" x2="64203" y2="76888"/>
                        <a14:foregroundMark x1="64203" y1="76888" x2="44804" y2="86041"/>
                        <a14:foregroundMark x1="44804" y1="86041" x2="22171" y2="71854"/>
                        <a14:foregroundMark x1="22171" y1="71854" x2="22402" y2="65217"/>
                        <a14:foregroundMark x1="43187" y1="90847" x2="43187" y2="90847"/>
                        <a14:foregroundMark x1="39954" y1="91991" x2="39954" y2="91991"/>
                        <a14:foregroundMark x1="33025" y1="93135" x2="33025" y2="93135"/>
                        <a14:foregroundMark x1="19169" y1="61098" x2="33718" y2="77574"/>
                        <a14:foregroundMark x1="33718" y1="77574" x2="40647" y2="55835"/>
                        <a14:foregroundMark x1="40647" y1="55835" x2="66744" y2="54005"/>
                        <a14:foregroundMark x1="66744" y1="54005" x2="76674" y2="59954"/>
                        <a14:foregroundMark x1="76212" y1="36613" x2="44573" y2="41876"/>
                        <a14:foregroundMark x1="44573" y1="41876" x2="74365" y2="54462"/>
                        <a14:foregroundMark x1="74365" y1="54462" x2="83834" y2="32723"/>
                        <a14:foregroundMark x1="83834" y1="32723" x2="84988" y2="31350"/>
                        <a14:foregroundMark x1="93995" y1="40732" x2="93995" y2="40732"/>
                        <a14:foregroundMark x1="23788" y1="82380" x2="53580" y2="73227"/>
                        <a14:foregroundMark x1="53580" y1="73227" x2="53580" y2="73227"/>
                        <a14:foregroundMark x1="74596" y1="61785" x2="41109" y2="85812"/>
                        <a14:foregroundMark x1="41109" y1="85812" x2="30023" y2="86728"/>
                        <a14:foregroundMark x1="7621" y1="73227" x2="8776" y2="54920"/>
                        <a14:foregroundMark x1="11547" y1="55378" x2="18707" y2="74142"/>
                        <a14:foregroundMark x1="18707" y1="74142" x2="21940" y2="69794"/>
                        <a14:foregroundMark x1="35797" y1="48513" x2="55658" y2="32952"/>
                        <a14:foregroundMark x1="55658" y1="32952" x2="33949" y2="29062"/>
                        <a14:foregroundMark x1="33949" y1="29062" x2="53811" y2="12128"/>
                        <a14:foregroundMark x1="53811" y1="12128" x2="54734" y2="12128"/>
                        <a14:foregroundMark x1="74365" y1="27460" x2="85681" y2="44851"/>
                        <a14:foregroundMark x1="85681" y1="44851" x2="78291" y2="21510"/>
                        <a14:foregroundMark x1="78291" y1="21510" x2="49885" y2="35469"/>
                        <a14:foregroundMark x1="49885" y1="35469" x2="33949" y2="54462"/>
                        <a14:foregroundMark x1="33949" y1="54462" x2="48961" y2="70023"/>
                        <a14:foregroundMark x1="48961" y1="70023" x2="51270" y2="81236"/>
                        <a14:foregroundMark x1="62356" y1="18993" x2="33025" y2="49428"/>
                        <a14:foregroundMark x1="33025" y1="49428" x2="31640" y2="52403"/>
                        <a14:foregroundMark x1="29330" y1="43021" x2="39954" y2="31579"/>
                        <a14:foregroundMark x1="37413" y1="29291" x2="20323" y2="55378"/>
                        <a14:foregroundMark x1="20323" y1="55378" x2="20323" y2="56522"/>
                        <a14:foregroundMark x1="9238" y1="69565" x2="28637" y2="81922"/>
                        <a14:foregroundMark x1="28637" y1="81922" x2="51270" y2="72998"/>
                        <a14:foregroundMark x1="86143" y1="38215" x2="89376" y2="59268"/>
                        <a14:foregroundMark x1="89376" y1="59268" x2="73441" y2="76659"/>
                        <a14:foregroundMark x1="73441" y1="76659" x2="40416" y2="61785"/>
                        <a14:foregroundMark x1="40416" y1="61785" x2="28868" y2="38444"/>
                        <a14:foregroundMark x1="28868" y1="38444" x2="38799" y2="17391"/>
                        <a14:foregroundMark x1="38799" y1="17391" x2="61432" y2="24714"/>
                        <a14:foregroundMark x1="61432" y1="24714" x2="69284" y2="42334"/>
                        <a14:foregroundMark x1="88222" y1="31579" x2="87298" y2="30435"/>
                        <a14:foregroundMark x1="87298" y1="28604" x2="87298" y2="28604"/>
                        <a14:foregroundMark x1="47344" y1="93822" x2="47344" y2="93822"/>
                        <a14:backgroundMark x1="21247" y1="5721" x2="16166" y2="14874"/>
                        <a14:backgroundMark x1="83834" y1="6865" x2="98152" y2="17620"/>
                        <a14:backgroundMark x1="97921" y1="66819" x2="72055" y2="99314"/>
                        <a14:backgroundMark x1="3464" y1="72998" x2="9238" y2="97254"/>
                      </a14:backgroundRemoval>
                    </a14:imgEffect>
                  </a14:imgLayer>
                </a14:imgProps>
              </a:ext>
            </a:extLst>
          </a:blip>
          <a:stretch>
            <a:fillRect/>
          </a:stretch>
        </p:blipFill>
        <p:spPr>
          <a:xfrm>
            <a:off x="3104784" y="2368308"/>
            <a:ext cx="526620" cy="531485"/>
          </a:xfrm>
          <a:prstGeom prst="rect">
            <a:avLst/>
          </a:prstGeom>
        </p:spPr>
      </p:pic>
      <p:pic>
        <p:nvPicPr>
          <p:cNvPr id="79" name="Picture 78">
            <a:extLst>
              <a:ext uri="{FF2B5EF4-FFF2-40B4-BE49-F238E27FC236}">
                <a16:creationId xmlns:a16="http://schemas.microsoft.com/office/drawing/2014/main" id="{C4CA4A19-0E7A-49A5-AF60-C9312E852893}"/>
              </a:ext>
            </a:extLst>
          </p:cNvPr>
          <p:cNvPicPr>
            <a:picLocks noChangeAspect="1"/>
          </p:cNvPicPr>
          <p:nvPr/>
        </p:nvPicPr>
        <p:blipFill>
          <a:blip r:embed="rId3">
            <a:duotone>
              <a:prstClr val="black"/>
              <a:schemeClr val="tx1">
                <a:lumMod val="50000"/>
                <a:lumOff val="50000"/>
                <a:tint val="45000"/>
                <a:satMod val="400000"/>
              </a:schemeClr>
            </a:duotone>
            <a:extLst>
              <a:ext uri="{BEBA8EAE-BF5A-486C-A8C5-ECC9F3942E4B}">
                <a14:imgProps xmlns:a14="http://schemas.microsoft.com/office/drawing/2010/main">
                  <a14:imgLayer r:embed="rId4">
                    <a14:imgEffect>
                      <a14:backgroundRemoval t="9840" b="93822" l="7390" r="93533">
                        <a14:foregroundMark x1="33025" y1="22883" x2="50577" y2="56064"/>
                        <a14:foregroundMark x1="50577" y1="56064" x2="75289" y2="68421"/>
                        <a14:foregroundMark x1="75289" y1="68421" x2="84758" y2="44394"/>
                        <a14:foregroundMark x1="84758" y1="44394" x2="85450" y2="20824"/>
                        <a14:foregroundMark x1="85450" y1="20824" x2="70901" y2="10297"/>
                        <a14:foregroundMark x1="11085" y1="62700" x2="24942" y2="78261"/>
                        <a14:foregroundMark x1="24942" y1="78261" x2="50577" y2="78719"/>
                        <a14:foregroundMark x1="50577" y1="78719" x2="72748" y2="63616"/>
                        <a14:foregroundMark x1="72748" y1="63616" x2="76905" y2="50801"/>
                        <a14:foregroundMark x1="76905" y1="61098" x2="64203" y2="76888"/>
                        <a14:foregroundMark x1="64203" y1="76888" x2="44804" y2="86041"/>
                        <a14:foregroundMark x1="44804" y1="86041" x2="22171" y2="71854"/>
                        <a14:foregroundMark x1="22171" y1="71854" x2="22402" y2="65217"/>
                        <a14:foregroundMark x1="43187" y1="90847" x2="43187" y2="90847"/>
                        <a14:foregroundMark x1="39954" y1="91991" x2="39954" y2="91991"/>
                        <a14:foregroundMark x1="33025" y1="93135" x2="33025" y2="93135"/>
                        <a14:foregroundMark x1="19169" y1="61098" x2="33718" y2="77574"/>
                        <a14:foregroundMark x1="33718" y1="77574" x2="40647" y2="55835"/>
                        <a14:foregroundMark x1="40647" y1="55835" x2="66744" y2="54005"/>
                        <a14:foregroundMark x1="66744" y1="54005" x2="76674" y2="59954"/>
                        <a14:foregroundMark x1="76212" y1="36613" x2="44573" y2="41876"/>
                        <a14:foregroundMark x1="44573" y1="41876" x2="74365" y2="54462"/>
                        <a14:foregroundMark x1="74365" y1="54462" x2="83834" y2="32723"/>
                        <a14:foregroundMark x1="83834" y1="32723" x2="84988" y2="31350"/>
                        <a14:foregroundMark x1="93995" y1="40732" x2="93995" y2="40732"/>
                        <a14:foregroundMark x1="23788" y1="82380" x2="53580" y2="73227"/>
                        <a14:foregroundMark x1="53580" y1="73227" x2="53580" y2="73227"/>
                        <a14:foregroundMark x1="74596" y1="61785" x2="41109" y2="85812"/>
                        <a14:foregroundMark x1="41109" y1="85812" x2="30023" y2="86728"/>
                        <a14:foregroundMark x1="7621" y1="73227" x2="8776" y2="54920"/>
                        <a14:foregroundMark x1="11547" y1="55378" x2="18707" y2="74142"/>
                        <a14:foregroundMark x1="18707" y1="74142" x2="21940" y2="69794"/>
                        <a14:foregroundMark x1="35797" y1="48513" x2="55658" y2="32952"/>
                        <a14:foregroundMark x1="55658" y1="32952" x2="33949" y2="29062"/>
                        <a14:foregroundMark x1="33949" y1="29062" x2="53811" y2="12128"/>
                        <a14:foregroundMark x1="53811" y1="12128" x2="54734" y2="12128"/>
                        <a14:foregroundMark x1="74365" y1="27460" x2="85681" y2="44851"/>
                        <a14:foregroundMark x1="85681" y1="44851" x2="78291" y2="21510"/>
                        <a14:foregroundMark x1="78291" y1="21510" x2="49885" y2="35469"/>
                        <a14:foregroundMark x1="49885" y1="35469" x2="33949" y2="54462"/>
                        <a14:foregroundMark x1="33949" y1="54462" x2="48961" y2="70023"/>
                        <a14:foregroundMark x1="48961" y1="70023" x2="51270" y2="81236"/>
                        <a14:foregroundMark x1="62356" y1="18993" x2="33025" y2="49428"/>
                        <a14:foregroundMark x1="33025" y1="49428" x2="31640" y2="52403"/>
                        <a14:foregroundMark x1="29330" y1="43021" x2="39954" y2="31579"/>
                        <a14:foregroundMark x1="37413" y1="29291" x2="20323" y2="55378"/>
                        <a14:foregroundMark x1="20323" y1="55378" x2="20323" y2="56522"/>
                        <a14:foregroundMark x1="9238" y1="69565" x2="28637" y2="81922"/>
                        <a14:foregroundMark x1="28637" y1="81922" x2="51270" y2="72998"/>
                        <a14:foregroundMark x1="86143" y1="38215" x2="89376" y2="59268"/>
                        <a14:foregroundMark x1="89376" y1="59268" x2="73441" y2="76659"/>
                        <a14:foregroundMark x1="73441" y1="76659" x2="40416" y2="61785"/>
                        <a14:foregroundMark x1="40416" y1="61785" x2="28868" y2="38444"/>
                        <a14:foregroundMark x1="28868" y1="38444" x2="38799" y2="17391"/>
                        <a14:foregroundMark x1="38799" y1="17391" x2="61432" y2="24714"/>
                        <a14:foregroundMark x1="61432" y1="24714" x2="69284" y2="42334"/>
                        <a14:foregroundMark x1="88222" y1="31579" x2="87298" y2="30435"/>
                        <a14:foregroundMark x1="87298" y1="28604" x2="87298" y2="28604"/>
                        <a14:foregroundMark x1="47344" y1="93822" x2="47344" y2="93822"/>
                        <a14:backgroundMark x1="21247" y1="5721" x2="16166" y2="14874"/>
                        <a14:backgroundMark x1="83834" y1="6865" x2="98152" y2="17620"/>
                        <a14:backgroundMark x1="97921" y1="66819" x2="72055" y2="99314"/>
                        <a14:backgroundMark x1="3464" y1="72998" x2="9238" y2="97254"/>
                      </a14:backgroundRemoval>
                    </a14:imgEffect>
                  </a14:imgLayer>
                </a14:imgProps>
              </a:ext>
            </a:extLst>
          </a:blip>
          <a:stretch>
            <a:fillRect/>
          </a:stretch>
        </p:blipFill>
        <p:spPr>
          <a:xfrm>
            <a:off x="2224575" y="2509121"/>
            <a:ext cx="526620" cy="531485"/>
          </a:xfrm>
          <a:prstGeom prst="rect">
            <a:avLst/>
          </a:prstGeom>
        </p:spPr>
      </p:pic>
      <p:pic>
        <p:nvPicPr>
          <p:cNvPr id="80" name="Picture 79">
            <a:extLst>
              <a:ext uri="{FF2B5EF4-FFF2-40B4-BE49-F238E27FC236}">
                <a16:creationId xmlns:a16="http://schemas.microsoft.com/office/drawing/2014/main" id="{5FDD8A7B-1CDD-475F-A02D-9E814D1FAE9C}"/>
              </a:ext>
            </a:extLst>
          </p:cNvPr>
          <p:cNvPicPr>
            <a:picLocks noChangeAspect="1"/>
          </p:cNvPicPr>
          <p:nvPr/>
        </p:nvPicPr>
        <p:blipFill>
          <a:blip r:embed="rId3">
            <a:duotone>
              <a:prstClr val="black"/>
              <a:schemeClr val="accent2">
                <a:lumMod val="60000"/>
                <a:lumOff val="40000"/>
                <a:tint val="45000"/>
                <a:satMod val="400000"/>
              </a:schemeClr>
            </a:duotone>
            <a:extLst>
              <a:ext uri="{BEBA8EAE-BF5A-486C-A8C5-ECC9F3942E4B}">
                <a14:imgProps xmlns:a14="http://schemas.microsoft.com/office/drawing/2010/main">
                  <a14:imgLayer r:embed="rId4">
                    <a14:imgEffect>
                      <a14:backgroundRemoval t="9840" b="93822" l="7390" r="93533">
                        <a14:foregroundMark x1="33025" y1="22883" x2="50577" y2="56064"/>
                        <a14:foregroundMark x1="50577" y1="56064" x2="75289" y2="68421"/>
                        <a14:foregroundMark x1="75289" y1="68421" x2="84758" y2="44394"/>
                        <a14:foregroundMark x1="84758" y1="44394" x2="85450" y2="20824"/>
                        <a14:foregroundMark x1="85450" y1="20824" x2="70901" y2="10297"/>
                        <a14:foregroundMark x1="11085" y1="62700" x2="24942" y2="78261"/>
                        <a14:foregroundMark x1="24942" y1="78261" x2="50577" y2="78719"/>
                        <a14:foregroundMark x1="50577" y1="78719" x2="72748" y2="63616"/>
                        <a14:foregroundMark x1="72748" y1="63616" x2="76905" y2="50801"/>
                        <a14:foregroundMark x1="76905" y1="61098" x2="64203" y2="76888"/>
                        <a14:foregroundMark x1="64203" y1="76888" x2="44804" y2="86041"/>
                        <a14:foregroundMark x1="44804" y1="86041" x2="22171" y2="71854"/>
                        <a14:foregroundMark x1="22171" y1="71854" x2="22402" y2="65217"/>
                        <a14:foregroundMark x1="43187" y1="90847" x2="43187" y2="90847"/>
                        <a14:foregroundMark x1="39954" y1="91991" x2="39954" y2="91991"/>
                        <a14:foregroundMark x1="33025" y1="93135" x2="33025" y2="93135"/>
                        <a14:foregroundMark x1="19169" y1="61098" x2="33718" y2="77574"/>
                        <a14:foregroundMark x1="33718" y1="77574" x2="40647" y2="55835"/>
                        <a14:foregroundMark x1="40647" y1="55835" x2="66744" y2="54005"/>
                        <a14:foregroundMark x1="66744" y1="54005" x2="76674" y2="59954"/>
                        <a14:foregroundMark x1="76212" y1="36613" x2="44573" y2="41876"/>
                        <a14:foregroundMark x1="44573" y1="41876" x2="74365" y2="54462"/>
                        <a14:foregroundMark x1="74365" y1="54462" x2="83834" y2="32723"/>
                        <a14:foregroundMark x1="83834" y1="32723" x2="84988" y2="31350"/>
                        <a14:foregroundMark x1="93995" y1="40732" x2="93995" y2="40732"/>
                        <a14:foregroundMark x1="23788" y1="82380" x2="53580" y2="73227"/>
                        <a14:foregroundMark x1="53580" y1="73227" x2="53580" y2="73227"/>
                        <a14:foregroundMark x1="74596" y1="61785" x2="41109" y2="85812"/>
                        <a14:foregroundMark x1="41109" y1="85812" x2="30023" y2="86728"/>
                        <a14:foregroundMark x1="7621" y1="73227" x2="8776" y2="54920"/>
                        <a14:foregroundMark x1="11547" y1="55378" x2="18707" y2="74142"/>
                        <a14:foregroundMark x1="18707" y1="74142" x2="21940" y2="69794"/>
                        <a14:foregroundMark x1="35797" y1="48513" x2="55658" y2="32952"/>
                        <a14:foregroundMark x1="55658" y1="32952" x2="33949" y2="29062"/>
                        <a14:foregroundMark x1="33949" y1="29062" x2="53811" y2="12128"/>
                        <a14:foregroundMark x1="53811" y1="12128" x2="54734" y2="12128"/>
                        <a14:foregroundMark x1="74365" y1="27460" x2="85681" y2="44851"/>
                        <a14:foregroundMark x1="85681" y1="44851" x2="78291" y2="21510"/>
                        <a14:foregroundMark x1="78291" y1="21510" x2="49885" y2="35469"/>
                        <a14:foregroundMark x1="49885" y1="35469" x2="33949" y2="54462"/>
                        <a14:foregroundMark x1="33949" y1="54462" x2="48961" y2="70023"/>
                        <a14:foregroundMark x1="48961" y1="70023" x2="51270" y2="81236"/>
                        <a14:foregroundMark x1="62356" y1="18993" x2="33025" y2="49428"/>
                        <a14:foregroundMark x1="33025" y1="49428" x2="31640" y2="52403"/>
                        <a14:foregroundMark x1="29330" y1="43021" x2="39954" y2="31579"/>
                        <a14:foregroundMark x1="37413" y1="29291" x2="20323" y2="55378"/>
                        <a14:foregroundMark x1="20323" y1="55378" x2="20323" y2="56522"/>
                        <a14:foregroundMark x1="9238" y1="69565" x2="28637" y2="81922"/>
                        <a14:foregroundMark x1="28637" y1="81922" x2="51270" y2="72998"/>
                        <a14:foregroundMark x1="86143" y1="38215" x2="89376" y2="59268"/>
                        <a14:foregroundMark x1="89376" y1="59268" x2="73441" y2="76659"/>
                        <a14:foregroundMark x1="73441" y1="76659" x2="40416" y2="61785"/>
                        <a14:foregroundMark x1="40416" y1="61785" x2="28868" y2="38444"/>
                        <a14:foregroundMark x1="28868" y1="38444" x2="38799" y2="17391"/>
                        <a14:foregroundMark x1="38799" y1="17391" x2="61432" y2="24714"/>
                        <a14:foregroundMark x1="61432" y1="24714" x2="69284" y2="42334"/>
                        <a14:foregroundMark x1="88222" y1="31579" x2="87298" y2="30435"/>
                        <a14:foregroundMark x1="87298" y1="28604" x2="87298" y2="28604"/>
                        <a14:foregroundMark x1="47344" y1="93822" x2="47344" y2="93822"/>
                        <a14:backgroundMark x1="21247" y1="5721" x2="16166" y2="14874"/>
                        <a14:backgroundMark x1="83834" y1="6865" x2="98152" y2="17620"/>
                        <a14:backgroundMark x1="97921" y1="66819" x2="72055" y2="99314"/>
                        <a14:backgroundMark x1="3464" y1="72998" x2="9238" y2="97254"/>
                      </a14:backgroundRemoval>
                    </a14:imgEffect>
                  </a14:imgLayer>
                </a14:imgProps>
              </a:ext>
            </a:extLst>
          </a:blip>
          <a:stretch>
            <a:fillRect/>
          </a:stretch>
        </p:blipFill>
        <p:spPr>
          <a:xfrm>
            <a:off x="1137937" y="3431054"/>
            <a:ext cx="526620" cy="531485"/>
          </a:xfrm>
          <a:prstGeom prst="rect">
            <a:avLst/>
          </a:prstGeom>
        </p:spPr>
      </p:pic>
      <p:pic>
        <p:nvPicPr>
          <p:cNvPr id="84" name="Picture 83">
            <a:extLst>
              <a:ext uri="{FF2B5EF4-FFF2-40B4-BE49-F238E27FC236}">
                <a16:creationId xmlns:a16="http://schemas.microsoft.com/office/drawing/2014/main" id="{4FD07278-1BC7-40C9-910E-8655581BE7FB}"/>
              </a:ext>
            </a:extLst>
          </p:cNvPr>
          <p:cNvPicPr>
            <a:picLocks noChangeAspect="1"/>
          </p:cNvPicPr>
          <p:nvPr/>
        </p:nvPicPr>
        <p:blipFill>
          <a:blip r:embed="rId3">
            <a:alphaModFix amt="30000"/>
            <a:duotone>
              <a:prstClr val="black"/>
              <a:schemeClr val="accent2">
                <a:lumMod val="60000"/>
                <a:lumOff val="40000"/>
                <a:tint val="45000"/>
                <a:satMod val="400000"/>
              </a:schemeClr>
            </a:duotone>
            <a:extLst>
              <a:ext uri="{BEBA8EAE-BF5A-486C-A8C5-ECC9F3942E4B}">
                <a14:imgProps xmlns:a14="http://schemas.microsoft.com/office/drawing/2010/main">
                  <a14:imgLayer r:embed="rId4">
                    <a14:imgEffect>
                      <a14:backgroundRemoval t="9840" b="93822" l="7390" r="93533">
                        <a14:foregroundMark x1="33025" y1="22883" x2="50577" y2="56064"/>
                        <a14:foregroundMark x1="50577" y1="56064" x2="75289" y2="68421"/>
                        <a14:foregroundMark x1="75289" y1="68421" x2="84758" y2="44394"/>
                        <a14:foregroundMark x1="84758" y1="44394" x2="85450" y2="20824"/>
                        <a14:foregroundMark x1="85450" y1="20824" x2="70901" y2="10297"/>
                        <a14:foregroundMark x1="11085" y1="62700" x2="24942" y2="78261"/>
                        <a14:foregroundMark x1="24942" y1="78261" x2="50577" y2="78719"/>
                        <a14:foregroundMark x1="50577" y1="78719" x2="72748" y2="63616"/>
                        <a14:foregroundMark x1="72748" y1="63616" x2="76905" y2="50801"/>
                        <a14:foregroundMark x1="76905" y1="61098" x2="64203" y2="76888"/>
                        <a14:foregroundMark x1="64203" y1="76888" x2="44804" y2="86041"/>
                        <a14:foregroundMark x1="44804" y1="86041" x2="22171" y2="71854"/>
                        <a14:foregroundMark x1="22171" y1="71854" x2="22402" y2="65217"/>
                        <a14:foregroundMark x1="43187" y1="90847" x2="43187" y2="90847"/>
                        <a14:foregroundMark x1="39954" y1="91991" x2="39954" y2="91991"/>
                        <a14:foregroundMark x1="33025" y1="93135" x2="33025" y2="93135"/>
                        <a14:foregroundMark x1="19169" y1="61098" x2="33718" y2="77574"/>
                        <a14:foregroundMark x1="33718" y1="77574" x2="40647" y2="55835"/>
                        <a14:foregroundMark x1="40647" y1="55835" x2="66744" y2="54005"/>
                        <a14:foregroundMark x1="66744" y1="54005" x2="76674" y2="59954"/>
                        <a14:foregroundMark x1="76212" y1="36613" x2="44573" y2="41876"/>
                        <a14:foregroundMark x1="44573" y1="41876" x2="74365" y2="54462"/>
                        <a14:foregroundMark x1="74365" y1="54462" x2="83834" y2="32723"/>
                        <a14:foregroundMark x1="83834" y1="32723" x2="84988" y2="31350"/>
                        <a14:foregroundMark x1="93995" y1="40732" x2="93995" y2="40732"/>
                        <a14:foregroundMark x1="23788" y1="82380" x2="53580" y2="73227"/>
                        <a14:foregroundMark x1="53580" y1="73227" x2="53580" y2="73227"/>
                        <a14:foregroundMark x1="74596" y1="61785" x2="41109" y2="85812"/>
                        <a14:foregroundMark x1="41109" y1="85812" x2="30023" y2="86728"/>
                        <a14:foregroundMark x1="7621" y1="73227" x2="8776" y2="54920"/>
                        <a14:foregroundMark x1="11547" y1="55378" x2="18707" y2="74142"/>
                        <a14:foregroundMark x1="18707" y1="74142" x2="21940" y2="69794"/>
                        <a14:foregroundMark x1="35797" y1="48513" x2="55658" y2="32952"/>
                        <a14:foregroundMark x1="55658" y1="32952" x2="33949" y2="29062"/>
                        <a14:foregroundMark x1="33949" y1="29062" x2="53811" y2="12128"/>
                        <a14:foregroundMark x1="53811" y1="12128" x2="54734" y2="12128"/>
                        <a14:foregroundMark x1="74365" y1="27460" x2="85681" y2="44851"/>
                        <a14:foregroundMark x1="85681" y1="44851" x2="78291" y2="21510"/>
                        <a14:foregroundMark x1="78291" y1="21510" x2="49885" y2="35469"/>
                        <a14:foregroundMark x1="49885" y1="35469" x2="33949" y2="54462"/>
                        <a14:foregroundMark x1="33949" y1="54462" x2="48961" y2="70023"/>
                        <a14:foregroundMark x1="48961" y1="70023" x2="51270" y2="81236"/>
                        <a14:foregroundMark x1="62356" y1="18993" x2="33025" y2="49428"/>
                        <a14:foregroundMark x1="33025" y1="49428" x2="31640" y2="52403"/>
                        <a14:foregroundMark x1="29330" y1="43021" x2="39954" y2="31579"/>
                        <a14:foregroundMark x1="37413" y1="29291" x2="20323" y2="55378"/>
                        <a14:foregroundMark x1="20323" y1="55378" x2="20323" y2="56522"/>
                        <a14:foregroundMark x1="9238" y1="69565" x2="28637" y2="81922"/>
                        <a14:foregroundMark x1="28637" y1="81922" x2="51270" y2="72998"/>
                        <a14:foregroundMark x1="86143" y1="38215" x2="89376" y2="59268"/>
                        <a14:foregroundMark x1="89376" y1="59268" x2="73441" y2="76659"/>
                        <a14:foregroundMark x1="73441" y1="76659" x2="40416" y2="61785"/>
                        <a14:foregroundMark x1="40416" y1="61785" x2="28868" y2="38444"/>
                        <a14:foregroundMark x1="28868" y1="38444" x2="38799" y2="17391"/>
                        <a14:foregroundMark x1="38799" y1="17391" x2="61432" y2="24714"/>
                        <a14:foregroundMark x1="61432" y1="24714" x2="69284" y2="42334"/>
                        <a14:foregroundMark x1="88222" y1="31579" x2="87298" y2="30435"/>
                        <a14:foregroundMark x1="87298" y1="28604" x2="87298" y2="28604"/>
                        <a14:foregroundMark x1="47344" y1="93822" x2="47344" y2="93822"/>
                        <a14:backgroundMark x1="21247" y1="5721" x2="16166" y2="14874"/>
                        <a14:backgroundMark x1="83834" y1="6865" x2="98152" y2="17620"/>
                        <a14:backgroundMark x1="97921" y1="66819" x2="72055" y2="99314"/>
                        <a14:backgroundMark x1="3464" y1="72998" x2="9238" y2="97254"/>
                      </a14:backgroundRemoval>
                    </a14:imgEffect>
                  </a14:imgLayer>
                </a14:imgProps>
              </a:ext>
            </a:extLst>
          </a:blip>
          <a:stretch>
            <a:fillRect/>
          </a:stretch>
        </p:blipFill>
        <p:spPr>
          <a:xfrm>
            <a:off x="10773975" y="3104052"/>
            <a:ext cx="526620" cy="531485"/>
          </a:xfrm>
          <a:prstGeom prst="rect">
            <a:avLst/>
          </a:prstGeom>
        </p:spPr>
      </p:pic>
      <p:sp>
        <p:nvSpPr>
          <p:cNvPr id="85" name="TextBox 84">
            <a:extLst>
              <a:ext uri="{FF2B5EF4-FFF2-40B4-BE49-F238E27FC236}">
                <a16:creationId xmlns:a16="http://schemas.microsoft.com/office/drawing/2014/main" id="{3DE02D03-ADC2-4FE9-9346-8D747F317ED7}"/>
              </a:ext>
            </a:extLst>
          </p:cNvPr>
          <p:cNvSpPr txBox="1"/>
          <p:nvPr/>
        </p:nvSpPr>
        <p:spPr>
          <a:xfrm>
            <a:off x="8386894" y="4318264"/>
            <a:ext cx="1479222" cy="461665"/>
          </a:xfrm>
          <a:prstGeom prst="rect">
            <a:avLst/>
          </a:prstGeom>
          <a:noFill/>
        </p:spPr>
        <p:txBody>
          <a:bodyPr wrap="square" rtlCol="0">
            <a:spAutoFit/>
          </a:bodyPr>
          <a:lstStyle/>
          <a:p>
            <a:pPr algn="ctr"/>
            <a:r>
              <a:rPr lang="en-US" sz="2400" b="1" dirty="0"/>
              <a:t>Ethereum</a:t>
            </a:r>
          </a:p>
        </p:txBody>
      </p:sp>
      <p:sp>
        <p:nvSpPr>
          <p:cNvPr id="86" name="TextBox 85">
            <a:extLst>
              <a:ext uri="{FF2B5EF4-FFF2-40B4-BE49-F238E27FC236}">
                <a16:creationId xmlns:a16="http://schemas.microsoft.com/office/drawing/2014/main" id="{AC64EAF9-1D8E-4FCF-B617-2205DC4E9898}"/>
              </a:ext>
            </a:extLst>
          </p:cNvPr>
          <p:cNvSpPr txBox="1"/>
          <p:nvPr/>
        </p:nvSpPr>
        <p:spPr>
          <a:xfrm>
            <a:off x="10078411" y="4315413"/>
            <a:ext cx="1479222" cy="461665"/>
          </a:xfrm>
          <a:prstGeom prst="rect">
            <a:avLst/>
          </a:prstGeom>
          <a:noFill/>
        </p:spPr>
        <p:txBody>
          <a:bodyPr wrap="square" rtlCol="0">
            <a:spAutoFit/>
          </a:bodyPr>
          <a:lstStyle/>
          <a:p>
            <a:pPr algn="ctr"/>
            <a:r>
              <a:rPr lang="en-US" sz="2400" b="1" dirty="0"/>
              <a:t>Monero</a:t>
            </a:r>
          </a:p>
        </p:txBody>
      </p:sp>
      <p:sp>
        <p:nvSpPr>
          <p:cNvPr id="87" name="Rectangle: Rounded Corners 86">
            <a:extLst>
              <a:ext uri="{FF2B5EF4-FFF2-40B4-BE49-F238E27FC236}">
                <a16:creationId xmlns:a16="http://schemas.microsoft.com/office/drawing/2014/main" id="{DB1BBDFE-A09A-40E6-BCAD-394AE2E4C1EA}"/>
              </a:ext>
            </a:extLst>
          </p:cNvPr>
          <p:cNvSpPr/>
          <p:nvPr/>
        </p:nvSpPr>
        <p:spPr>
          <a:xfrm>
            <a:off x="8325917" y="4295904"/>
            <a:ext cx="1628014" cy="197944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A135F31E-1573-4CFC-9D58-45B508DDF25D}"/>
              </a:ext>
            </a:extLst>
          </p:cNvPr>
          <p:cNvSpPr/>
          <p:nvPr/>
        </p:nvSpPr>
        <p:spPr>
          <a:xfrm>
            <a:off x="10127429" y="4295904"/>
            <a:ext cx="1479222" cy="197944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9" name="Picture 88">
            <a:extLst>
              <a:ext uri="{FF2B5EF4-FFF2-40B4-BE49-F238E27FC236}">
                <a16:creationId xmlns:a16="http://schemas.microsoft.com/office/drawing/2014/main" id="{B5405692-6422-4886-94C5-57934A391EB4}"/>
              </a:ext>
            </a:extLst>
          </p:cNvPr>
          <p:cNvPicPr>
            <a:picLocks noChangeAspect="1"/>
          </p:cNvPicPr>
          <p:nvPr/>
        </p:nvPicPr>
        <p:blipFill>
          <a:blip r:embed="rId3">
            <a:duotone>
              <a:prstClr val="black"/>
              <a:schemeClr val="tx1">
                <a:lumMod val="50000"/>
                <a:lumOff val="50000"/>
                <a:tint val="45000"/>
                <a:satMod val="400000"/>
              </a:schemeClr>
            </a:duotone>
            <a:extLst>
              <a:ext uri="{BEBA8EAE-BF5A-486C-A8C5-ECC9F3942E4B}">
                <a14:imgProps xmlns:a14="http://schemas.microsoft.com/office/drawing/2010/main">
                  <a14:imgLayer r:embed="rId4">
                    <a14:imgEffect>
                      <a14:backgroundRemoval t="9840" b="93822" l="7390" r="93533">
                        <a14:foregroundMark x1="33025" y1="22883" x2="50577" y2="56064"/>
                        <a14:foregroundMark x1="50577" y1="56064" x2="75289" y2="68421"/>
                        <a14:foregroundMark x1="75289" y1="68421" x2="84758" y2="44394"/>
                        <a14:foregroundMark x1="84758" y1="44394" x2="85450" y2="20824"/>
                        <a14:foregroundMark x1="85450" y1="20824" x2="70901" y2="10297"/>
                        <a14:foregroundMark x1="11085" y1="62700" x2="24942" y2="78261"/>
                        <a14:foregroundMark x1="24942" y1="78261" x2="50577" y2="78719"/>
                        <a14:foregroundMark x1="50577" y1="78719" x2="72748" y2="63616"/>
                        <a14:foregroundMark x1="72748" y1="63616" x2="76905" y2="50801"/>
                        <a14:foregroundMark x1="76905" y1="61098" x2="64203" y2="76888"/>
                        <a14:foregroundMark x1="64203" y1="76888" x2="44804" y2="86041"/>
                        <a14:foregroundMark x1="44804" y1="86041" x2="22171" y2="71854"/>
                        <a14:foregroundMark x1="22171" y1="71854" x2="22402" y2="65217"/>
                        <a14:foregroundMark x1="43187" y1="90847" x2="43187" y2="90847"/>
                        <a14:foregroundMark x1="39954" y1="91991" x2="39954" y2="91991"/>
                        <a14:foregroundMark x1="33025" y1="93135" x2="33025" y2="93135"/>
                        <a14:foregroundMark x1="19169" y1="61098" x2="33718" y2="77574"/>
                        <a14:foregroundMark x1="33718" y1="77574" x2="40647" y2="55835"/>
                        <a14:foregroundMark x1="40647" y1="55835" x2="66744" y2="54005"/>
                        <a14:foregroundMark x1="66744" y1="54005" x2="76674" y2="59954"/>
                        <a14:foregroundMark x1="76212" y1="36613" x2="44573" y2="41876"/>
                        <a14:foregroundMark x1="44573" y1="41876" x2="74365" y2="54462"/>
                        <a14:foregroundMark x1="74365" y1="54462" x2="83834" y2="32723"/>
                        <a14:foregroundMark x1="83834" y1="32723" x2="84988" y2="31350"/>
                        <a14:foregroundMark x1="93995" y1="40732" x2="93995" y2="40732"/>
                        <a14:foregroundMark x1="23788" y1="82380" x2="53580" y2="73227"/>
                        <a14:foregroundMark x1="53580" y1="73227" x2="53580" y2="73227"/>
                        <a14:foregroundMark x1="74596" y1="61785" x2="41109" y2="85812"/>
                        <a14:foregroundMark x1="41109" y1="85812" x2="30023" y2="86728"/>
                        <a14:foregroundMark x1="7621" y1="73227" x2="8776" y2="54920"/>
                        <a14:foregroundMark x1="11547" y1="55378" x2="18707" y2="74142"/>
                        <a14:foregroundMark x1="18707" y1="74142" x2="21940" y2="69794"/>
                        <a14:foregroundMark x1="35797" y1="48513" x2="55658" y2="32952"/>
                        <a14:foregroundMark x1="55658" y1="32952" x2="33949" y2="29062"/>
                        <a14:foregroundMark x1="33949" y1="29062" x2="53811" y2="12128"/>
                        <a14:foregroundMark x1="53811" y1="12128" x2="54734" y2="12128"/>
                        <a14:foregroundMark x1="74365" y1="27460" x2="85681" y2="44851"/>
                        <a14:foregroundMark x1="85681" y1="44851" x2="78291" y2="21510"/>
                        <a14:foregroundMark x1="78291" y1="21510" x2="49885" y2="35469"/>
                        <a14:foregroundMark x1="49885" y1="35469" x2="33949" y2="54462"/>
                        <a14:foregroundMark x1="33949" y1="54462" x2="48961" y2="70023"/>
                        <a14:foregroundMark x1="48961" y1="70023" x2="51270" y2="81236"/>
                        <a14:foregroundMark x1="62356" y1="18993" x2="33025" y2="49428"/>
                        <a14:foregroundMark x1="33025" y1="49428" x2="31640" y2="52403"/>
                        <a14:foregroundMark x1="29330" y1="43021" x2="39954" y2="31579"/>
                        <a14:foregroundMark x1="37413" y1="29291" x2="20323" y2="55378"/>
                        <a14:foregroundMark x1="20323" y1="55378" x2="20323" y2="56522"/>
                        <a14:foregroundMark x1="9238" y1="69565" x2="28637" y2="81922"/>
                        <a14:foregroundMark x1="28637" y1="81922" x2="51270" y2="72998"/>
                        <a14:foregroundMark x1="86143" y1="38215" x2="89376" y2="59268"/>
                        <a14:foregroundMark x1="89376" y1="59268" x2="73441" y2="76659"/>
                        <a14:foregroundMark x1="73441" y1="76659" x2="40416" y2="61785"/>
                        <a14:foregroundMark x1="40416" y1="61785" x2="28868" y2="38444"/>
                        <a14:foregroundMark x1="28868" y1="38444" x2="38799" y2="17391"/>
                        <a14:foregroundMark x1="38799" y1="17391" x2="61432" y2="24714"/>
                        <a14:foregroundMark x1="61432" y1="24714" x2="69284" y2="42334"/>
                        <a14:foregroundMark x1="88222" y1="31579" x2="87298" y2="30435"/>
                        <a14:foregroundMark x1="87298" y1="28604" x2="87298" y2="28604"/>
                        <a14:foregroundMark x1="47344" y1="93822" x2="47344" y2="93822"/>
                        <a14:backgroundMark x1="21247" y1="5721" x2="16166" y2="14874"/>
                        <a14:backgroundMark x1="83834" y1="6865" x2="98152" y2="17620"/>
                        <a14:backgroundMark x1="97921" y1="66819" x2="72055" y2="99314"/>
                        <a14:backgroundMark x1="3464" y1="72998" x2="9238" y2="97254"/>
                      </a14:backgroundRemoval>
                    </a14:imgEffect>
                  </a14:imgLayer>
                </a14:imgProps>
              </a:ext>
            </a:extLst>
          </a:blip>
          <a:stretch>
            <a:fillRect/>
          </a:stretch>
        </p:blipFill>
        <p:spPr>
          <a:xfrm>
            <a:off x="8708349" y="5411491"/>
            <a:ext cx="526620" cy="531485"/>
          </a:xfrm>
          <a:prstGeom prst="rect">
            <a:avLst/>
          </a:prstGeom>
        </p:spPr>
      </p:pic>
      <p:pic>
        <p:nvPicPr>
          <p:cNvPr id="90" name="Picture 89">
            <a:extLst>
              <a:ext uri="{FF2B5EF4-FFF2-40B4-BE49-F238E27FC236}">
                <a16:creationId xmlns:a16="http://schemas.microsoft.com/office/drawing/2014/main" id="{91D918C8-0558-444A-AB06-EFEFC03C4510}"/>
              </a:ext>
            </a:extLst>
          </p:cNvPr>
          <p:cNvPicPr>
            <a:picLocks noChangeAspect="1"/>
          </p:cNvPicPr>
          <p:nvPr/>
        </p:nvPicPr>
        <p:blipFill>
          <a:blip r:embed="rId3">
            <a:duotone>
              <a:prstClr val="black"/>
              <a:schemeClr val="tx1">
                <a:lumMod val="50000"/>
                <a:lumOff val="50000"/>
                <a:tint val="45000"/>
                <a:satMod val="400000"/>
              </a:schemeClr>
            </a:duotone>
            <a:extLst>
              <a:ext uri="{BEBA8EAE-BF5A-486C-A8C5-ECC9F3942E4B}">
                <a14:imgProps xmlns:a14="http://schemas.microsoft.com/office/drawing/2010/main">
                  <a14:imgLayer r:embed="rId4">
                    <a14:imgEffect>
                      <a14:backgroundRemoval t="9840" b="93822" l="7390" r="93533">
                        <a14:foregroundMark x1="33025" y1="22883" x2="50577" y2="56064"/>
                        <a14:foregroundMark x1="50577" y1="56064" x2="75289" y2="68421"/>
                        <a14:foregroundMark x1="75289" y1="68421" x2="84758" y2="44394"/>
                        <a14:foregroundMark x1="84758" y1="44394" x2="85450" y2="20824"/>
                        <a14:foregroundMark x1="85450" y1="20824" x2="70901" y2="10297"/>
                        <a14:foregroundMark x1="11085" y1="62700" x2="24942" y2="78261"/>
                        <a14:foregroundMark x1="24942" y1="78261" x2="50577" y2="78719"/>
                        <a14:foregroundMark x1="50577" y1="78719" x2="72748" y2="63616"/>
                        <a14:foregroundMark x1="72748" y1="63616" x2="76905" y2="50801"/>
                        <a14:foregroundMark x1="76905" y1="61098" x2="64203" y2="76888"/>
                        <a14:foregroundMark x1="64203" y1="76888" x2="44804" y2="86041"/>
                        <a14:foregroundMark x1="44804" y1="86041" x2="22171" y2="71854"/>
                        <a14:foregroundMark x1="22171" y1="71854" x2="22402" y2="65217"/>
                        <a14:foregroundMark x1="43187" y1="90847" x2="43187" y2="90847"/>
                        <a14:foregroundMark x1="39954" y1="91991" x2="39954" y2="91991"/>
                        <a14:foregroundMark x1="33025" y1="93135" x2="33025" y2="93135"/>
                        <a14:foregroundMark x1="19169" y1="61098" x2="33718" y2="77574"/>
                        <a14:foregroundMark x1="33718" y1="77574" x2="40647" y2="55835"/>
                        <a14:foregroundMark x1="40647" y1="55835" x2="66744" y2="54005"/>
                        <a14:foregroundMark x1="66744" y1="54005" x2="76674" y2="59954"/>
                        <a14:foregroundMark x1="76212" y1="36613" x2="44573" y2="41876"/>
                        <a14:foregroundMark x1="44573" y1="41876" x2="74365" y2="54462"/>
                        <a14:foregroundMark x1="74365" y1="54462" x2="83834" y2="32723"/>
                        <a14:foregroundMark x1="83834" y1="32723" x2="84988" y2="31350"/>
                        <a14:foregroundMark x1="93995" y1="40732" x2="93995" y2="40732"/>
                        <a14:foregroundMark x1="23788" y1="82380" x2="53580" y2="73227"/>
                        <a14:foregroundMark x1="53580" y1="73227" x2="53580" y2="73227"/>
                        <a14:foregroundMark x1="74596" y1="61785" x2="41109" y2="85812"/>
                        <a14:foregroundMark x1="41109" y1="85812" x2="30023" y2="86728"/>
                        <a14:foregroundMark x1="7621" y1="73227" x2="8776" y2="54920"/>
                        <a14:foregroundMark x1="11547" y1="55378" x2="18707" y2="74142"/>
                        <a14:foregroundMark x1="18707" y1="74142" x2="21940" y2="69794"/>
                        <a14:foregroundMark x1="35797" y1="48513" x2="55658" y2="32952"/>
                        <a14:foregroundMark x1="55658" y1="32952" x2="33949" y2="29062"/>
                        <a14:foregroundMark x1="33949" y1="29062" x2="53811" y2="12128"/>
                        <a14:foregroundMark x1="53811" y1="12128" x2="54734" y2="12128"/>
                        <a14:foregroundMark x1="74365" y1="27460" x2="85681" y2="44851"/>
                        <a14:foregroundMark x1="85681" y1="44851" x2="78291" y2="21510"/>
                        <a14:foregroundMark x1="78291" y1="21510" x2="49885" y2="35469"/>
                        <a14:foregroundMark x1="49885" y1="35469" x2="33949" y2="54462"/>
                        <a14:foregroundMark x1="33949" y1="54462" x2="48961" y2="70023"/>
                        <a14:foregroundMark x1="48961" y1="70023" x2="51270" y2="81236"/>
                        <a14:foregroundMark x1="62356" y1="18993" x2="33025" y2="49428"/>
                        <a14:foregroundMark x1="33025" y1="49428" x2="31640" y2="52403"/>
                        <a14:foregroundMark x1="29330" y1="43021" x2="39954" y2="31579"/>
                        <a14:foregroundMark x1="37413" y1="29291" x2="20323" y2="55378"/>
                        <a14:foregroundMark x1="20323" y1="55378" x2="20323" y2="56522"/>
                        <a14:foregroundMark x1="9238" y1="69565" x2="28637" y2="81922"/>
                        <a14:foregroundMark x1="28637" y1="81922" x2="51270" y2="72998"/>
                        <a14:foregroundMark x1="86143" y1="38215" x2="89376" y2="59268"/>
                        <a14:foregroundMark x1="89376" y1="59268" x2="73441" y2="76659"/>
                        <a14:foregroundMark x1="73441" y1="76659" x2="40416" y2="61785"/>
                        <a14:foregroundMark x1="40416" y1="61785" x2="28868" y2="38444"/>
                        <a14:foregroundMark x1="28868" y1="38444" x2="38799" y2="17391"/>
                        <a14:foregroundMark x1="38799" y1="17391" x2="61432" y2="24714"/>
                        <a14:foregroundMark x1="61432" y1="24714" x2="69284" y2="42334"/>
                        <a14:foregroundMark x1="88222" y1="31579" x2="87298" y2="30435"/>
                        <a14:foregroundMark x1="87298" y1="28604" x2="87298" y2="28604"/>
                        <a14:foregroundMark x1="47344" y1="93822" x2="47344" y2="93822"/>
                        <a14:backgroundMark x1="21247" y1="5721" x2="16166" y2="14874"/>
                        <a14:backgroundMark x1="83834" y1="6865" x2="98152" y2="17620"/>
                        <a14:backgroundMark x1="97921" y1="66819" x2="72055" y2="99314"/>
                        <a14:backgroundMark x1="3464" y1="72998" x2="9238" y2="97254"/>
                      </a14:backgroundRemoval>
                    </a14:imgEffect>
                  </a14:imgLayer>
                </a14:imgProps>
              </a:ext>
            </a:extLst>
          </a:blip>
          <a:stretch>
            <a:fillRect/>
          </a:stretch>
        </p:blipFill>
        <p:spPr>
          <a:xfrm>
            <a:off x="9002659" y="5004935"/>
            <a:ext cx="526620" cy="531485"/>
          </a:xfrm>
          <a:prstGeom prst="rect">
            <a:avLst/>
          </a:prstGeom>
        </p:spPr>
      </p:pic>
      <p:pic>
        <p:nvPicPr>
          <p:cNvPr id="91" name="Picture 90">
            <a:extLst>
              <a:ext uri="{FF2B5EF4-FFF2-40B4-BE49-F238E27FC236}">
                <a16:creationId xmlns:a16="http://schemas.microsoft.com/office/drawing/2014/main" id="{061F5736-106E-4255-8B82-877164C5BA3A}"/>
              </a:ext>
            </a:extLst>
          </p:cNvPr>
          <p:cNvPicPr>
            <a:picLocks noChangeAspect="1"/>
          </p:cNvPicPr>
          <p:nvPr/>
        </p:nvPicPr>
        <p:blipFill>
          <a:blip r:embed="rId3">
            <a:duotone>
              <a:prstClr val="black"/>
              <a:schemeClr val="tx1">
                <a:lumMod val="50000"/>
                <a:lumOff val="50000"/>
                <a:tint val="45000"/>
                <a:satMod val="400000"/>
              </a:schemeClr>
            </a:duotone>
            <a:extLst>
              <a:ext uri="{BEBA8EAE-BF5A-486C-A8C5-ECC9F3942E4B}">
                <a14:imgProps xmlns:a14="http://schemas.microsoft.com/office/drawing/2010/main">
                  <a14:imgLayer r:embed="rId4">
                    <a14:imgEffect>
                      <a14:backgroundRemoval t="9840" b="93822" l="7390" r="93533">
                        <a14:foregroundMark x1="33025" y1="22883" x2="50577" y2="56064"/>
                        <a14:foregroundMark x1="50577" y1="56064" x2="75289" y2="68421"/>
                        <a14:foregroundMark x1="75289" y1="68421" x2="84758" y2="44394"/>
                        <a14:foregroundMark x1="84758" y1="44394" x2="85450" y2="20824"/>
                        <a14:foregroundMark x1="85450" y1="20824" x2="70901" y2="10297"/>
                        <a14:foregroundMark x1="11085" y1="62700" x2="24942" y2="78261"/>
                        <a14:foregroundMark x1="24942" y1="78261" x2="50577" y2="78719"/>
                        <a14:foregroundMark x1="50577" y1="78719" x2="72748" y2="63616"/>
                        <a14:foregroundMark x1="72748" y1="63616" x2="76905" y2="50801"/>
                        <a14:foregroundMark x1="76905" y1="61098" x2="64203" y2="76888"/>
                        <a14:foregroundMark x1="64203" y1="76888" x2="44804" y2="86041"/>
                        <a14:foregroundMark x1="44804" y1="86041" x2="22171" y2="71854"/>
                        <a14:foregroundMark x1="22171" y1="71854" x2="22402" y2="65217"/>
                        <a14:foregroundMark x1="43187" y1="90847" x2="43187" y2="90847"/>
                        <a14:foregroundMark x1="39954" y1="91991" x2="39954" y2="91991"/>
                        <a14:foregroundMark x1="33025" y1="93135" x2="33025" y2="93135"/>
                        <a14:foregroundMark x1="19169" y1="61098" x2="33718" y2="77574"/>
                        <a14:foregroundMark x1="33718" y1="77574" x2="40647" y2="55835"/>
                        <a14:foregroundMark x1="40647" y1="55835" x2="66744" y2="54005"/>
                        <a14:foregroundMark x1="66744" y1="54005" x2="76674" y2="59954"/>
                        <a14:foregroundMark x1="76212" y1="36613" x2="44573" y2="41876"/>
                        <a14:foregroundMark x1="44573" y1="41876" x2="74365" y2="54462"/>
                        <a14:foregroundMark x1="74365" y1="54462" x2="83834" y2="32723"/>
                        <a14:foregroundMark x1="83834" y1="32723" x2="84988" y2="31350"/>
                        <a14:foregroundMark x1="93995" y1="40732" x2="93995" y2="40732"/>
                        <a14:foregroundMark x1="23788" y1="82380" x2="53580" y2="73227"/>
                        <a14:foregroundMark x1="53580" y1="73227" x2="53580" y2="73227"/>
                        <a14:foregroundMark x1="74596" y1="61785" x2="41109" y2="85812"/>
                        <a14:foregroundMark x1="41109" y1="85812" x2="30023" y2="86728"/>
                        <a14:foregroundMark x1="7621" y1="73227" x2="8776" y2="54920"/>
                        <a14:foregroundMark x1="11547" y1="55378" x2="18707" y2="74142"/>
                        <a14:foregroundMark x1="18707" y1="74142" x2="21940" y2="69794"/>
                        <a14:foregroundMark x1="35797" y1="48513" x2="55658" y2="32952"/>
                        <a14:foregroundMark x1="55658" y1="32952" x2="33949" y2="29062"/>
                        <a14:foregroundMark x1="33949" y1="29062" x2="53811" y2="12128"/>
                        <a14:foregroundMark x1="53811" y1="12128" x2="54734" y2="12128"/>
                        <a14:foregroundMark x1="74365" y1="27460" x2="85681" y2="44851"/>
                        <a14:foregroundMark x1="85681" y1="44851" x2="78291" y2="21510"/>
                        <a14:foregroundMark x1="78291" y1="21510" x2="49885" y2="35469"/>
                        <a14:foregroundMark x1="49885" y1="35469" x2="33949" y2="54462"/>
                        <a14:foregroundMark x1="33949" y1="54462" x2="48961" y2="70023"/>
                        <a14:foregroundMark x1="48961" y1="70023" x2="51270" y2="81236"/>
                        <a14:foregroundMark x1="62356" y1="18993" x2="33025" y2="49428"/>
                        <a14:foregroundMark x1="33025" y1="49428" x2="31640" y2="52403"/>
                        <a14:foregroundMark x1="29330" y1="43021" x2="39954" y2="31579"/>
                        <a14:foregroundMark x1="37413" y1="29291" x2="20323" y2="55378"/>
                        <a14:foregroundMark x1="20323" y1="55378" x2="20323" y2="56522"/>
                        <a14:foregroundMark x1="9238" y1="69565" x2="28637" y2="81922"/>
                        <a14:foregroundMark x1="28637" y1="81922" x2="51270" y2="72998"/>
                        <a14:foregroundMark x1="86143" y1="38215" x2="89376" y2="59268"/>
                        <a14:foregroundMark x1="89376" y1="59268" x2="73441" y2="76659"/>
                        <a14:foregroundMark x1="73441" y1="76659" x2="40416" y2="61785"/>
                        <a14:foregroundMark x1="40416" y1="61785" x2="28868" y2="38444"/>
                        <a14:foregroundMark x1="28868" y1="38444" x2="38799" y2="17391"/>
                        <a14:foregroundMark x1="38799" y1="17391" x2="61432" y2="24714"/>
                        <a14:foregroundMark x1="61432" y1="24714" x2="69284" y2="42334"/>
                        <a14:foregroundMark x1="88222" y1="31579" x2="87298" y2="30435"/>
                        <a14:foregroundMark x1="87298" y1="28604" x2="87298" y2="28604"/>
                        <a14:foregroundMark x1="47344" y1="93822" x2="47344" y2="93822"/>
                        <a14:backgroundMark x1="21247" y1="5721" x2="16166" y2="14874"/>
                        <a14:backgroundMark x1="83834" y1="6865" x2="98152" y2="17620"/>
                        <a14:backgroundMark x1="97921" y1="66819" x2="72055" y2="99314"/>
                        <a14:backgroundMark x1="3464" y1="72998" x2="9238" y2="97254"/>
                      </a14:backgroundRemoval>
                    </a14:imgEffect>
                  </a14:imgLayer>
                </a14:imgProps>
              </a:ext>
            </a:extLst>
          </a:blip>
          <a:stretch>
            <a:fillRect/>
          </a:stretch>
        </p:blipFill>
        <p:spPr>
          <a:xfrm>
            <a:off x="8782133" y="4921411"/>
            <a:ext cx="526620" cy="531485"/>
          </a:xfrm>
          <a:prstGeom prst="rect">
            <a:avLst/>
          </a:prstGeom>
        </p:spPr>
      </p:pic>
      <p:pic>
        <p:nvPicPr>
          <p:cNvPr id="92" name="Picture 91">
            <a:extLst>
              <a:ext uri="{FF2B5EF4-FFF2-40B4-BE49-F238E27FC236}">
                <a16:creationId xmlns:a16="http://schemas.microsoft.com/office/drawing/2014/main" id="{46D3B783-12BF-421E-BD5E-219EC7DAE281}"/>
              </a:ext>
            </a:extLst>
          </p:cNvPr>
          <p:cNvPicPr>
            <a:picLocks noChangeAspect="1"/>
          </p:cNvPicPr>
          <p:nvPr/>
        </p:nvPicPr>
        <p:blipFill>
          <a:blip r:embed="rId3">
            <a:duotone>
              <a:prstClr val="black"/>
              <a:schemeClr val="tx1">
                <a:lumMod val="50000"/>
                <a:lumOff val="50000"/>
                <a:tint val="45000"/>
                <a:satMod val="400000"/>
              </a:schemeClr>
            </a:duotone>
            <a:extLst>
              <a:ext uri="{BEBA8EAE-BF5A-486C-A8C5-ECC9F3942E4B}">
                <a14:imgProps xmlns:a14="http://schemas.microsoft.com/office/drawing/2010/main">
                  <a14:imgLayer r:embed="rId4">
                    <a14:imgEffect>
                      <a14:backgroundRemoval t="9840" b="93822" l="7390" r="93533">
                        <a14:foregroundMark x1="33025" y1="22883" x2="50577" y2="56064"/>
                        <a14:foregroundMark x1="50577" y1="56064" x2="75289" y2="68421"/>
                        <a14:foregroundMark x1="75289" y1="68421" x2="84758" y2="44394"/>
                        <a14:foregroundMark x1="84758" y1="44394" x2="85450" y2="20824"/>
                        <a14:foregroundMark x1="85450" y1="20824" x2="70901" y2="10297"/>
                        <a14:foregroundMark x1="11085" y1="62700" x2="24942" y2="78261"/>
                        <a14:foregroundMark x1="24942" y1="78261" x2="50577" y2="78719"/>
                        <a14:foregroundMark x1="50577" y1="78719" x2="72748" y2="63616"/>
                        <a14:foregroundMark x1="72748" y1="63616" x2="76905" y2="50801"/>
                        <a14:foregroundMark x1="76905" y1="61098" x2="64203" y2="76888"/>
                        <a14:foregroundMark x1="64203" y1="76888" x2="44804" y2="86041"/>
                        <a14:foregroundMark x1="44804" y1="86041" x2="22171" y2="71854"/>
                        <a14:foregroundMark x1="22171" y1="71854" x2="22402" y2="65217"/>
                        <a14:foregroundMark x1="43187" y1="90847" x2="43187" y2="90847"/>
                        <a14:foregroundMark x1="39954" y1="91991" x2="39954" y2="91991"/>
                        <a14:foregroundMark x1="33025" y1="93135" x2="33025" y2="93135"/>
                        <a14:foregroundMark x1="19169" y1="61098" x2="33718" y2="77574"/>
                        <a14:foregroundMark x1="33718" y1="77574" x2="40647" y2="55835"/>
                        <a14:foregroundMark x1="40647" y1="55835" x2="66744" y2="54005"/>
                        <a14:foregroundMark x1="66744" y1="54005" x2="76674" y2="59954"/>
                        <a14:foregroundMark x1="76212" y1="36613" x2="44573" y2="41876"/>
                        <a14:foregroundMark x1="44573" y1="41876" x2="74365" y2="54462"/>
                        <a14:foregroundMark x1="74365" y1="54462" x2="83834" y2="32723"/>
                        <a14:foregroundMark x1="83834" y1="32723" x2="84988" y2="31350"/>
                        <a14:foregroundMark x1="93995" y1="40732" x2="93995" y2="40732"/>
                        <a14:foregroundMark x1="23788" y1="82380" x2="53580" y2="73227"/>
                        <a14:foregroundMark x1="53580" y1="73227" x2="53580" y2="73227"/>
                        <a14:foregroundMark x1="74596" y1="61785" x2="41109" y2="85812"/>
                        <a14:foregroundMark x1="41109" y1="85812" x2="30023" y2="86728"/>
                        <a14:foregroundMark x1="7621" y1="73227" x2="8776" y2="54920"/>
                        <a14:foregroundMark x1="11547" y1="55378" x2="18707" y2="74142"/>
                        <a14:foregroundMark x1="18707" y1="74142" x2="21940" y2="69794"/>
                        <a14:foregroundMark x1="35797" y1="48513" x2="55658" y2="32952"/>
                        <a14:foregroundMark x1="55658" y1="32952" x2="33949" y2="29062"/>
                        <a14:foregroundMark x1="33949" y1="29062" x2="53811" y2="12128"/>
                        <a14:foregroundMark x1="53811" y1="12128" x2="54734" y2="12128"/>
                        <a14:foregroundMark x1="74365" y1="27460" x2="85681" y2="44851"/>
                        <a14:foregroundMark x1="85681" y1="44851" x2="78291" y2="21510"/>
                        <a14:foregroundMark x1="78291" y1="21510" x2="49885" y2="35469"/>
                        <a14:foregroundMark x1="49885" y1="35469" x2="33949" y2="54462"/>
                        <a14:foregroundMark x1="33949" y1="54462" x2="48961" y2="70023"/>
                        <a14:foregroundMark x1="48961" y1="70023" x2="51270" y2="81236"/>
                        <a14:foregroundMark x1="62356" y1="18993" x2="33025" y2="49428"/>
                        <a14:foregroundMark x1="33025" y1="49428" x2="31640" y2="52403"/>
                        <a14:foregroundMark x1="29330" y1="43021" x2="39954" y2="31579"/>
                        <a14:foregroundMark x1="37413" y1="29291" x2="20323" y2="55378"/>
                        <a14:foregroundMark x1="20323" y1="55378" x2="20323" y2="56522"/>
                        <a14:foregroundMark x1="9238" y1="69565" x2="28637" y2="81922"/>
                        <a14:foregroundMark x1="28637" y1="81922" x2="51270" y2="72998"/>
                        <a14:foregroundMark x1="86143" y1="38215" x2="89376" y2="59268"/>
                        <a14:foregroundMark x1="89376" y1="59268" x2="73441" y2="76659"/>
                        <a14:foregroundMark x1="73441" y1="76659" x2="40416" y2="61785"/>
                        <a14:foregroundMark x1="40416" y1="61785" x2="28868" y2="38444"/>
                        <a14:foregroundMark x1="28868" y1="38444" x2="38799" y2="17391"/>
                        <a14:foregroundMark x1="38799" y1="17391" x2="61432" y2="24714"/>
                        <a14:foregroundMark x1="61432" y1="24714" x2="69284" y2="42334"/>
                        <a14:foregroundMark x1="88222" y1="31579" x2="87298" y2="30435"/>
                        <a14:foregroundMark x1="87298" y1="28604" x2="87298" y2="28604"/>
                        <a14:foregroundMark x1="47344" y1="93822" x2="47344" y2="93822"/>
                        <a14:backgroundMark x1="21247" y1="5721" x2="16166" y2="14874"/>
                        <a14:backgroundMark x1="83834" y1="6865" x2="98152" y2="17620"/>
                        <a14:backgroundMark x1="97921" y1="66819" x2="72055" y2="99314"/>
                        <a14:backgroundMark x1="3464" y1="72998" x2="9238" y2="97254"/>
                      </a14:backgroundRemoval>
                    </a14:imgEffect>
                  </a14:imgLayer>
                </a14:imgProps>
              </a:ext>
            </a:extLst>
          </a:blip>
          <a:stretch>
            <a:fillRect/>
          </a:stretch>
        </p:blipFill>
        <p:spPr>
          <a:xfrm>
            <a:off x="9176157" y="5159128"/>
            <a:ext cx="526620" cy="531485"/>
          </a:xfrm>
          <a:prstGeom prst="rect">
            <a:avLst/>
          </a:prstGeom>
        </p:spPr>
      </p:pic>
      <p:pic>
        <p:nvPicPr>
          <p:cNvPr id="93" name="Picture 92">
            <a:extLst>
              <a:ext uri="{FF2B5EF4-FFF2-40B4-BE49-F238E27FC236}">
                <a16:creationId xmlns:a16="http://schemas.microsoft.com/office/drawing/2014/main" id="{8A2F9A2C-A166-4A71-AD28-E8284E4BF307}"/>
              </a:ext>
            </a:extLst>
          </p:cNvPr>
          <p:cNvPicPr>
            <a:picLocks noChangeAspect="1"/>
          </p:cNvPicPr>
          <p:nvPr/>
        </p:nvPicPr>
        <p:blipFill>
          <a:blip r:embed="rId3">
            <a:duotone>
              <a:prstClr val="black"/>
              <a:schemeClr val="tx1">
                <a:lumMod val="50000"/>
                <a:lumOff val="50000"/>
                <a:tint val="45000"/>
                <a:satMod val="400000"/>
              </a:schemeClr>
            </a:duotone>
            <a:extLst>
              <a:ext uri="{BEBA8EAE-BF5A-486C-A8C5-ECC9F3942E4B}">
                <a14:imgProps xmlns:a14="http://schemas.microsoft.com/office/drawing/2010/main">
                  <a14:imgLayer r:embed="rId4">
                    <a14:imgEffect>
                      <a14:backgroundRemoval t="9840" b="93822" l="7390" r="93533">
                        <a14:foregroundMark x1="33025" y1="22883" x2="50577" y2="56064"/>
                        <a14:foregroundMark x1="50577" y1="56064" x2="75289" y2="68421"/>
                        <a14:foregroundMark x1="75289" y1="68421" x2="84758" y2="44394"/>
                        <a14:foregroundMark x1="84758" y1="44394" x2="85450" y2="20824"/>
                        <a14:foregroundMark x1="85450" y1="20824" x2="70901" y2="10297"/>
                        <a14:foregroundMark x1="11085" y1="62700" x2="24942" y2="78261"/>
                        <a14:foregroundMark x1="24942" y1="78261" x2="50577" y2="78719"/>
                        <a14:foregroundMark x1="50577" y1="78719" x2="72748" y2="63616"/>
                        <a14:foregroundMark x1="72748" y1="63616" x2="76905" y2="50801"/>
                        <a14:foregroundMark x1="76905" y1="61098" x2="64203" y2="76888"/>
                        <a14:foregroundMark x1="64203" y1="76888" x2="44804" y2="86041"/>
                        <a14:foregroundMark x1="44804" y1="86041" x2="22171" y2="71854"/>
                        <a14:foregroundMark x1="22171" y1="71854" x2="22402" y2="65217"/>
                        <a14:foregroundMark x1="43187" y1="90847" x2="43187" y2="90847"/>
                        <a14:foregroundMark x1="39954" y1="91991" x2="39954" y2="91991"/>
                        <a14:foregroundMark x1="33025" y1="93135" x2="33025" y2="93135"/>
                        <a14:foregroundMark x1="19169" y1="61098" x2="33718" y2="77574"/>
                        <a14:foregroundMark x1="33718" y1="77574" x2="40647" y2="55835"/>
                        <a14:foregroundMark x1="40647" y1="55835" x2="66744" y2="54005"/>
                        <a14:foregroundMark x1="66744" y1="54005" x2="76674" y2="59954"/>
                        <a14:foregroundMark x1="76212" y1="36613" x2="44573" y2="41876"/>
                        <a14:foregroundMark x1="44573" y1="41876" x2="74365" y2="54462"/>
                        <a14:foregroundMark x1="74365" y1="54462" x2="83834" y2="32723"/>
                        <a14:foregroundMark x1="83834" y1="32723" x2="84988" y2="31350"/>
                        <a14:foregroundMark x1="93995" y1="40732" x2="93995" y2="40732"/>
                        <a14:foregroundMark x1="23788" y1="82380" x2="53580" y2="73227"/>
                        <a14:foregroundMark x1="53580" y1="73227" x2="53580" y2="73227"/>
                        <a14:foregroundMark x1="74596" y1="61785" x2="41109" y2="85812"/>
                        <a14:foregroundMark x1="41109" y1="85812" x2="30023" y2="86728"/>
                        <a14:foregroundMark x1="7621" y1="73227" x2="8776" y2="54920"/>
                        <a14:foregroundMark x1="11547" y1="55378" x2="18707" y2="74142"/>
                        <a14:foregroundMark x1="18707" y1="74142" x2="21940" y2="69794"/>
                        <a14:foregroundMark x1="35797" y1="48513" x2="55658" y2="32952"/>
                        <a14:foregroundMark x1="55658" y1="32952" x2="33949" y2="29062"/>
                        <a14:foregroundMark x1="33949" y1="29062" x2="53811" y2="12128"/>
                        <a14:foregroundMark x1="53811" y1="12128" x2="54734" y2="12128"/>
                        <a14:foregroundMark x1="74365" y1="27460" x2="85681" y2="44851"/>
                        <a14:foregroundMark x1="85681" y1="44851" x2="78291" y2="21510"/>
                        <a14:foregroundMark x1="78291" y1="21510" x2="49885" y2="35469"/>
                        <a14:foregroundMark x1="49885" y1="35469" x2="33949" y2="54462"/>
                        <a14:foregroundMark x1="33949" y1="54462" x2="48961" y2="70023"/>
                        <a14:foregroundMark x1="48961" y1="70023" x2="51270" y2="81236"/>
                        <a14:foregroundMark x1="62356" y1="18993" x2="33025" y2="49428"/>
                        <a14:foregroundMark x1="33025" y1="49428" x2="31640" y2="52403"/>
                        <a14:foregroundMark x1="29330" y1="43021" x2="39954" y2="31579"/>
                        <a14:foregroundMark x1="37413" y1="29291" x2="20323" y2="55378"/>
                        <a14:foregroundMark x1="20323" y1="55378" x2="20323" y2="56522"/>
                        <a14:foregroundMark x1="9238" y1="69565" x2="28637" y2="81922"/>
                        <a14:foregroundMark x1="28637" y1="81922" x2="51270" y2="72998"/>
                        <a14:foregroundMark x1="86143" y1="38215" x2="89376" y2="59268"/>
                        <a14:foregroundMark x1="89376" y1="59268" x2="73441" y2="76659"/>
                        <a14:foregroundMark x1="73441" y1="76659" x2="40416" y2="61785"/>
                        <a14:foregroundMark x1="40416" y1="61785" x2="28868" y2="38444"/>
                        <a14:foregroundMark x1="28868" y1="38444" x2="38799" y2="17391"/>
                        <a14:foregroundMark x1="38799" y1="17391" x2="61432" y2="24714"/>
                        <a14:foregroundMark x1="61432" y1="24714" x2="69284" y2="42334"/>
                        <a14:foregroundMark x1="88222" y1="31579" x2="87298" y2="30435"/>
                        <a14:foregroundMark x1="87298" y1="28604" x2="87298" y2="28604"/>
                        <a14:foregroundMark x1="47344" y1="93822" x2="47344" y2="93822"/>
                        <a14:backgroundMark x1="21247" y1="5721" x2="16166" y2="14874"/>
                        <a14:backgroundMark x1="83834" y1="6865" x2="98152" y2="17620"/>
                        <a14:backgroundMark x1="97921" y1="66819" x2="72055" y2="99314"/>
                        <a14:backgroundMark x1="3464" y1="72998" x2="9238" y2="97254"/>
                      </a14:backgroundRemoval>
                    </a14:imgEffect>
                  </a14:imgLayer>
                </a14:imgProps>
              </a:ext>
            </a:extLst>
          </a:blip>
          <a:stretch>
            <a:fillRect/>
          </a:stretch>
        </p:blipFill>
        <p:spPr>
          <a:xfrm>
            <a:off x="9257285" y="5023945"/>
            <a:ext cx="526620" cy="531485"/>
          </a:xfrm>
          <a:prstGeom prst="rect">
            <a:avLst/>
          </a:prstGeom>
        </p:spPr>
      </p:pic>
      <p:pic>
        <p:nvPicPr>
          <p:cNvPr id="94" name="Picture 93">
            <a:extLst>
              <a:ext uri="{FF2B5EF4-FFF2-40B4-BE49-F238E27FC236}">
                <a16:creationId xmlns:a16="http://schemas.microsoft.com/office/drawing/2014/main" id="{D56CECE1-F35C-4222-B311-E09377B2EC8F}"/>
              </a:ext>
            </a:extLst>
          </p:cNvPr>
          <p:cNvPicPr>
            <a:picLocks noChangeAspect="1"/>
          </p:cNvPicPr>
          <p:nvPr/>
        </p:nvPicPr>
        <p:blipFill>
          <a:blip r:embed="rId3">
            <a:duotone>
              <a:prstClr val="black"/>
              <a:srgbClr val="7030A0">
                <a:tint val="45000"/>
                <a:satMod val="400000"/>
              </a:srgbClr>
            </a:duotone>
            <a:extLst>
              <a:ext uri="{BEBA8EAE-BF5A-486C-A8C5-ECC9F3942E4B}">
                <a14:imgProps xmlns:a14="http://schemas.microsoft.com/office/drawing/2010/main">
                  <a14:imgLayer r:embed="rId4">
                    <a14:imgEffect>
                      <a14:backgroundRemoval t="9840" b="93822" l="7390" r="93533">
                        <a14:foregroundMark x1="33025" y1="22883" x2="50577" y2="56064"/>
                        <a14:foregroundMark x1="50577" y1="56064" x2="75289" y2="68421"/>
                        <a14:foregroundMark x1="75289" y1="68421" x2="84758" y2="44394"/>
                        <a14:foregroundMark x1="84758" y1="44394" x2="85450" y2="20824"/>
                        <a14:foregroundMark x1="85450" y1="20824" x2="70901" y2="10297"/>
                        <a14:foregroundMark x1="11085" y1="62700" x2="24942" y2="78261"/>
                        <a14:foregroundMark x1="24942" y1="78261" x2="50577" y2="78719"/>
                        <a14:foregroundMark x1="50577" y1="78719" x2="72748" y2="63616"/>
                        <a14:foregroundMark x1="72748" y1="63616" x2="76905" y2="50801"/>
                        <a14:foregroundMark x1="76905" y1="61098" x2="64203" y2="76888"/>
                        <a14:foregroundMark x1="64203" y1="76888" x2="44804" y2="86041"/>
                        <a14:foregroundMark x1="44804" y1="86041" x2="22171" y2="71854"/>
                        <a14:foregroundMark x1="22171" y1="71854" x2="22402" y2="65217"/>
                        <a14:foregroundMark x1="43187" y1="90847" x2="43187" y2="90847"/>
                        <a14:foregroundMark x1="39954" y1="91991" x2="39954" y2="91991"/>
                        <a14:foregroundMark x1="33025" y1="93135" x2="33025" y2="93135"/>
                        <a14:foregroundMark x1="19169" y1="61098" x2="33718" y2="77574"/>
                        <a14:foregroundMark x1="33718" y1="77574" x2="40647" y2="55835"/>
                        <a14:foregroundMark x1="40647" y1="55835" x2="66744" y2="54005"/>
                        <a14:foregroundMark x1="66744" y1="54005" x2="76674" y2="59954"/>
                        <a14:foregroundMark x1="76212" y1="36613" x2="44573" y2="41876"/>
                        <a14:foregroundMark x1="44573" y1="41876" x2="74365" y2="54462"/>
                        <a14:foregroundMark x1="74365" y1="54462" x2="83834" y2="32723"/>
                        <a14:foregroundMark x1="83834" y1="32723" x2="84988" y2="31350"/>
                        <a14:foregroundMark x1="93995" y1="40732" x2="93995" y2="40732"/>
                        <a14:foregroundMark x1="23788" y1="82380" x2="53580" y2="73227"/>
                        <a14:foregroundMark x1="53580" y1="73227" x2="53580" y2="73227"/>
                        <a14:foregroundMark x1="74596" y1="61785" x2="41109" y2="85812"/>
                        <a14:foregroundMark x1="41109" y1="85812" x2="30023" y2="86728"/>
                        <a14:foregroundMark x1="7621" y1="73227" x2="8776" y2="54920"/>
                        <a14:foregroundMark x1="11547" y1="55378" x2="18707" y2="74142"/>
                        <a14:foregroundMark x1="18707" y1="74142" x2="21940" y2="69794"/>
                        <a14:foregroundMark x1="35797" y1="48513" x2="55658" y2="32952"/>
                        <a14:foregroundMark x1="55658" y1="32952" x2="33949" y2="29062"/>
                        <a14:foregroundMark x1="33949" y1="29062" x2="53811" y2="12128"/>
                        <a14:foregroundMark x1="53811" y1="12128" x2="54734" y2="12128"/>
                        <a14:foregroundMark x1="74365" y1="27460" x2="85681" y2="44851"/>
                        <a14:foregroundMark x1="85681" y1="44851" x2="78291" y2="21510"/>
                        <a14:foregroundMark x1="78291" y1="21510" x2="49885" y2="35469"/>
                        <a14:foregroundMark x1="49885" y1="35469" x2="33949" y2="54462"/>
                        <a14:foregroundMark x1="33949" y1="54462" x2="48961" y2="70023"/>
                        <a14:foregroundMark x1="48961" y1="70023" x2="51270" y2="81236"/>
                        <a14:foregroundMark x1="62356" y1="18993" x2="33025" y2="49428"/>
                        <a14:foregroundMark x1="33025" y1="49428" x2="31640" y2="52403"/>
                        <a14:foregroundMark x1="29330" y1="43021" x2="39954" y2="31579"/>
                        <a14:foregroundMark x1="37413" y1="29291" x2="20323" y2="55378"/>
                        <a14:foregroundMark x1="20323" y1="55378" x2="20323" y2="56522"/>
                        <a14:foregroundMark x1="9238" y1="69565" x2="28637" y2="81922"/>
                        <a14:foregroundMark x1="28637" y1="81922" x2="51270" y2="72998"/>
                        <a14:foregroundMark x1="86143" y1="38215" x2="89376" y2="59268"/>
                        <a14:foregroundMark x1="89376" y1="59268" x2="73441" y2="76659"/>
                        <a14:foregroundMark x1="73441" y1="76659" x2="40416" y2="61785"/>
                        <a14:foregroundMark x1="40416" y1="61785" x2="28868" y2="38444"/>
                        <a14:foregroundMark x1="28868" y1="38444" x2="38799" y2="17391"/>
                        <a14:foregroundMark x1="38799" y1="17391" x2="61432" y2="24714"/>
                        <a14:foregroundMark x1="61432" y1="24714" x2="69284" y2="42334"/>
                        <a14:foregroundMark x1="88222" y1="31579" x2="87298" y2="30435"/>
                        <a14:foregroundMark x1="87298" y1="28604" x2="87298" y2="28604"/>
                        <a14:foregroundMark x1="47344" y1="93822" x2="47344" y2="93822"/>
                        <a14:backgroundMark x1="21247" y1="5721" x2="16166" y2="14874"/>
                        <a14:backgroundMark x1="83834" y1="6865" x2="98152" y2="17620"/>
                        <a14:backgroundMark x1="97921" y1="66819" x2="72055" y2="99314"/>
                        <a14:backgroundMark x1="3464" y1="72998" x2="9238" y2="97254"/>
                      </a14:backgroundRemoval>
                    </a14:imgEffect>
                  </a14:imgLayer>
                </a14:imgProps>
              </a:ext>
            </a:extLst>
          </a:blip>
          <a:stretch>
            <a:fillRect/>
          </a:stretch>
        </p:blipFill>
        <p:spPr>
          <a:xfrm>
            <a:off x="10347955" y="5379132"/>
            <a:ext cx="526620" cy="531485"/>
          </a:xfrm>
          <a:prstGeom prst="rect">
            <a:avLst/>
          </a:prstGeom>
        </p:spPr>
      </p:pic>
      <p:pic>
        <p:nvPicPr>
          <p:cNvPr id="95" name="Picture 94">
            <a:extLst>
              <a:ext uri="{FF2B5EF4-FFF2-40B4-BE49-F238E27FC236}">
                <a16:creationId xmlns:a16="http://schemas.microsoft.com/office/drawing/2014/main" id="{887C366D-F483-479A-8DA0-654696354521}"/>
              </a:ext>
            </a:extLst>
          </p:cNvPr>
          <p:cNvPicPr>
            <a:picLocks noChangeAspect="1"/>
          </p:cNvPicPr>
          <p:nvPr/>
        </p:nvPicPr>
        <p:blipFill>
          <a:blip r:embed="rId3">
            <a:duotone>
              <a:prstClr val="black"/>
              <a:srgbClr val="7030A0">
                <a:tint val="45000"/>
                <a:satMod val="400000"/>
              </a:srgbClr>
            </a:duotone>
            <a:extLst>
              <a:ext uri="{BEBA8EAE-BF5A-486C-A8C5-ECC9F3942E4B}">
                <a14:imgProps xmlns:a14="http://schemas.microsoft.com/office/drawing/2010/main">
                  <a14:imgLayer r:embed="rId4">
                    <a14:imgEffect>
                      <a14:backgroundRemoval t="9840" b="93822" l="7390" r="93533">
                        <a14:foregroundMark x1="33025" y1="22883" x2="50577" y2="56064"/>
                        <a14:foregroundMark x1="50577" y1="56064" x2="75289" y2="68421"/>
                        <a14:foregroundMark x1="75289" y1="68421" x2="84758" y2="44394"/>
                        <a14:foregroundMark x1="84758" y1="44394" x2="85450" y2="20824"/>
                        <a14:foregroundMark x1="85450" y1="20824" x2="70901" y2="10297"/>
                        <a14:foregroundMark x1="11085" y1="62700" x2="24942" y2="78261"/>
                        <a14:foregroundMark x1="24942" y1="78261" x2="50577" y2="78719"/>
                        <a14:foregroundMark x1="50577" y1="78719" x2="72748" y2="63616"/>
                        <a14:foregroundMark x1="72748" y1="63616" x2="76905" y2="50801"/>
                        <a14:foregroundMark x1="76905" y1="61098" x2="64203" y2="76888"/>
                        <a14:foregroundMark x1="64203" y1="76888" x2="44804" y2="86041"/>
                        <a14:foregroundMark x1="44804" y1="86041" x2="22171" y2="71854"/>
                        <a14:foregroundMark x1="22171" y1="71854" x2="22402" y2="65217"/>
                        <a14:foregroundMark x1="43187" y1="90847" x2="43187" y2="90847"/>
                        <a14:foregroundMark x1="39954" y1="91991" x2="39954" y2="91991"/>
                        <a14:foregroundMark x1="33025" y1="93135" x2="33025" y2="93135"/>
                        <a14:foregroundMark x1="19169" y1="61098" x2="33718" y2="77574"/>
                        <a14:foregroundMark x1="33718" y1="77574" x2="40647" y2="55835"/>
                        <a14:foregroundMark x1="40647" y1="55835" x2="66744" y2="54005"/>
                        <a14:foregroundMark x1="66744" y1="54005" x2="76674" y2="59954"/>
                        <a14:foregroundMark x1="76212" y1="36613" x2="44573" y2="41876"/>
                        <a14:foregroundMark x1="44573" y1="41876" x2="74365" y2="54462"/>
                        <a14:foregroundMark x1="74365" y1="54462" x2="83834" y2="32723"/>
                        <a14:foregroundMark x1="83834" y1="32723" x2="84988" y2="31350"/>
                        <a14:foregroundMark x1="93995" y1="40732" x2="93995" y2="40732"/>
                        <a14:foregroundMark x1="23788" y1="82380" x2="53580" y2="73227"/>
                        <a14:foregroundMark x1="53580" y1="73227" x2="53580" y2="73227"/>
                        <a14:foregroundMark x1="74596" y1="61785" x2="41109" y2="85812"/>
                        <a14:foregroundMark x1="41109" y1="85812" x2="30023" y2="86728"/>
                        <a14:foregroundMark x1="7621" y1="73227" x2="8776" y2="54920"/>
                        <a14:foregroundMark x1="11547" y1="55378" x2="18707" y2="74142"/>
                        <a14:foregroundMark x1="18707" y1="74142" x2="21940" y2="69794"/>
                        <a14:foregroundMark x1="35797" y1="48513" x2="55658" y2="32952"/>
                        <a14:foregroundMark x1="55658" y1="32952" x2="33949" y2="29062"/>
                        <a14:foregroundMark x1="33949" y1="29062" x2="53811" y2="12128"/>
                        <a14:foregroundMark x1="53811" y1="12128" x2="54734" y2="12128"/>
                        <a14:foregroundMark x1="74365" y1="27460" x2="85681" y2="44851"/>
                        <a14:foregroundMark x1="85681" y1="44851" x2="78291" y2="21510"/>
                        <a14:foregroundMark x1="78291" y1="21510" x2="49885" y2="35469"/>
                        <a14:foregroundMark x1="49885" y1="35469" x2="33949" y2="54462"/>
                        <a14:foregroundMark x1="33949" y1="54462" x2="48961" y2="70023"/>
                        <a14:foregroundMark x1="48961" y1="70023" x2="51270" y2="81236"/>
                        <a14:foregroundMark x1="62356" y1="18993" x2="33025" y2="49428"/>
                        <a14:foregroundMark x1="33025" y1="49428" x2="31640" y2="52403"/>
                        <a14:foregroundMark x1="29330" y1="43021" x2="39954" y2="31579"/>
                        <a14:foregroundMark x1="37413" y1="29291" x2="20323" y2="55378"/>
                        <a14:foregroundMark x1="20323" y1="55378" x2="20323" y2="56522"/>
                        <a14:foregroundMark x1="9238" y1="69565" x2="28637" y2="81922"/>
                        <a14:foregroundMark x1="28637" y1="81922" x2="51270" y2="72998"/>
                        <a14:foregroundMark x1="86143" y1="38215" x2="89376" y2="59268"/>
                        <a14:foregroundMark x1="89376" y1="59268" x2="73441" y2="76659"/>
                        <a14:foregroundMark x1="73441" y1="76659" x2="40416" y2="61785"/>
                        <a14:foregroundMark x1="40416" y1="61785" x2="28868" y2="38444"/>
                        <a14:foregroundMark x1="28868" y1="38444" x2="38799" y2="17391"/>
                        <a14:foregroundMark x1="38799" y1="17391" x2="61432" y2="24714"/>
                        <a14:foregroundMark x1="61432" y1="24714" x2="69284" y2="42334"/>
                        <a14:foregroundMark x1="88222" y1="31579" x2="87298" y2="30435"/>
                        <a14:foregroundMark x1="87298" y1="28604" x2="87298" y2="28604"/>
                        <a14:foregroundMark x1="47344" y1="93822" x2="47344" y2="93822"/>
                        <a14:backgroundMark x1="21247" y1="5721" x2="16166" y2="14874"/>
                        <a14:backgroundMark x1="83834" y1="6865" x2="98152" y2="17620"/>
                        <a14:backgroundMark x1="97921" y1="66819" x2="72055" y2="99314"/>
                        <a14:backgroundMark x1="3464" y1="72998" x2="9238" y2="97254"/>
                      </a14:backgroundRemoval>
                    </a14:imgEffect>
                  </a14:imgLayer>
                </a14:imgProps>
              </a:ext>
            </a:extLst>
          </a:blip>
          <a:stretch>
            <a:fillRect/>
          </a:stretch>
        </p:blipFill>
        <p:spPr>
          <a:xfrm>
            <a:off x="10167353" y="5259393"/>
            <a:ext cx="526620" cy="531485"/>
          </a:xfrm>
          <a:prstGeom prst="rect">
            <a:avLst/>
          </a:prstGeom>
        </p:spPr>
      </p:pic>
      <p:pic>
        <p:nvPicPr>
          <p:cNvPr id="96" name="Picture 95">
            <a:extLst>
              <a:ext uri="{FF2B5EF4-FFF2-40B4-BE49-F238E27FC236}">
                <a16:creationId xmlns:a16="http://schemas.microsoft.com/office/drawing/2014/main" id="{E68E62C4-8634-4A13-A984-523845BF0FC5}"/>
              </a:ext>
            </a:extLst>
          </p:cNvPr>
          <p:cNvPicPr>
            <a:picLocks noChangeAspect="1"/>
          </p:cNvPicPr>
          <p:nvPr/>
        </p:nvPicPr>
        <p:blipFill>
          <a:blip r:embed="rId3">
            <a:duotone>
              <a:prstClr val="black"/>
              <a:srgbClr val="7030A0">
                <a:tint val="45000"/>
                <a:satMod val="400000"/>
              </a:srgbClr>
            </a:duotone>
            <a:extLst>
              <a:ext uri="{BEBA8EAE-BF5A-486C-A8C5-ECC9F3942E4B}">
                <a14:imgProps xmlns:a14="http://schemas.microsoft.com/office/drawing/2010/main">
                  <a14:imgLayer r:embed="rId4">
                    <a14:imgEffect>
                      <a14:backgroundRemoval t="9840" b="93822" l="7390" r="93533">
                        <a14:foregroundMark x1="33025" y1="22883" x2="50577" y2="56064"/>
                        <a14:foregroundMark x1="50577" y1="56064" x2="75289" y2="68421"/>
                        <a14:foregroundMark x1="75289" y1="68421" x2="84758" y2="44394"/>
                        <a14:foregroundMark x1="84758" y1="44394" x2="85450" y2="20824"/>
                        <a14:foregroundMark x1="85450" y1="20824" x2="70901" y2="10297"/>
                        <a14:foregroundMark x1="11085" y1="62700" x2="24942" y2="78261"/>
                        <a14:foregroundMark x1="24942" y1="78261" x2="50577" y2="78719"/>
                        <a14:foregroundMark x1="50577" y1="78719" x2="72748" y2="63616"/>
                        <a14:foregroundMark x1="72748" y1="63616" x2="76905" y2="50801"/>
                        <a14:foregroundMark x1="76905" y1="61098" x2="64203" y2="76888"/>
                        <a14:foregroundMark x1="64203" y1="76888" x2="44804" y2="86041"/>
                        <a14:foregroundMark x1="44804" y1="86041" x2="22171" y2="71854"/>
                        <a14:foregroundMark x1="22171" y1="71854" x2="22402" y2="65217"/>
                        <a14:foregroundMark x1="43187" y1="90847" x2="43187" y2="90847"/>
                        <a14:foregroundMark x1="39954" y1="91991" x2="39954" y2="91991"/>
                        <a14:foregroundMark x1="33025" y1="93135" x2="33025" y2="93135"/>
                        <a14:foregroundMark x1="19169" y1="61098" x2="33718" y2="77574"/>
                        <a14:foregroundMark x1="33718" y1="77574" x2="40647" y2="55835"/>
                        <a14:foregroundMark x1="40647" y1="55835" x2="66744" y2="54005"/>
                        <a14:foregroundMark x1="66744" y1="54005" x2="76674" y2="59954"/>
                        <a14:foregroundMark x1="76212" y1="36613" x2="44573" y2="41876"/>
                        <a14:foregroundMark x1="44573" y1="41876" x2="74365" y2="54462"/>
                        <a14:foregroundMark x1="74365" y1="54462" x2="83834" y2="32723"/>
                        <a14:foregroundMark x1="83834" y1="32723" x2="84988" y2="31350"/>
                        <a14:foregroundMark x1="93995" y1="40732" x2="93995" y2="40732"/>
                        <a14:foregroundMark x1="23788" y1="82380" x2="53580" y2="73227"/>
                        <a14:foregroundMark x1="53580" y1="73227" x2="53580" y2="73227"/>
                        <a14:foregroundMark x1="74596" y1="61785" x2="41109" y2="85812"/>
                        <a14:foregroundMark x1="41109" y1="85812" x2="30023" y2="86728"/>
                        <a14:foregroundMark x1="7621" y1="73227" x2="8776" y2="54920"/>
                        <a14:foregroundMark x1="11547" y1="55378" x2="18707" y2="74142"/>
                        <a14:foregroundMark x1="18707" y1="74142" x2="21940" y2="69794"/>
                        <a14:foregroundMark x1="35797" y1="48513" x2="55658" y2="32952"/>
                        <a14:foregroundMark x1="55658" y1="32952" x2="33949" y2="29062"/>
                        <a14:foregroundMark x1="33949" y1="29062" x2="53811" y2="12128"/>
                        <a14:foregroundMark x1="53811" y1="12128" x2="54734" y2="12128"/>
                        <a14:foregroundMark x1="74365" y1="27460" x2="85681" y2="44851"/>
                        <a14:foregroundMark x1="85681" y1="44851" x2="78291" y2="21510"/>
                        <a14:foregroundMark x1="78291" y1="21510" x2="49885" y2="35469"/>
                        <a14:foregroundMark x1="49885" y1="35469" x2="33949" y2="54462"/>
                        <a14:foregroundMark x1="33949" y1="54462" x2="48961" y2="70023"/>
                        <a14:foregroundMark x1="48961" y1="70023" x2="51270" y2="81236"/>
                        <a14:foregroundMark x1="62356" y1="18993" x2="33025" y2="49428"/>
                        <a14:foregroundMark x1="33025" y1="49428" x2="31640" y2="52403"/>
                        <a14:foregroundMark x1="29330" y1="43021" x2="39954" y2="31579"/>
                        <a14:foregroundMark x1="37413" y1="29291" x2="20323" y2="55378"/>
                        <a14:foregroundMark x1="20323" y1="55378" x2="20323" y2="56522"/>
                        <a14:foregroundMark x1="9238" y1="69565" x2="28637" y2="81922"/>
                        <a14:foregroundMark x1="28637" y1="81922" x2="51270" y2="72998"/>
                        <a14:foregroundMark x1="86143" y1="38215" x2="89376" y2="59268"/>
                        <a14:foregroundMark x1="89376" y1="59268" x2="73441" y2="76659"/>
                        <a14:foregroundMark x1="73441" y1="76659" x2="40416" y2="61785"/>
                        <a14:foregroundMark x1="40416" y1="61785" x2="28868" y2="38444"/>
                        <a14:foregroundMark x1="28868" y1="38444" x2="38799" y2="17391"/>
                        <a14:foregroundMark x1="38799" y1="17391" x2="61432" y2="24714"/>
                        <a14:foregroundMark x1="61432" y1="24714" x2="69284" y2="42334"/>
                        <a14:foregroundMark x1="88222" y1="31579" x2="87298" y2="30435"/>
                        <a14:foregroundMark x1="87298" y1="28604" x2="87298" y2="28604"/>
                        <a14:foregroundMark x1="47344" y1="93822" x2="47344" y2="93822"/>
                        <a14:backgroundMark x1="21247" y1="5721" x2="16166" y2="14874"/>
                        <a14:backgroundMark x1="83834" y1="6865" x2="98152" y2="17620"/>
                        <a14:backgroundMark x1="97921" y1="66819" x2="72055" y2="99314"/>
                        <a14:backgroundMark x1="3464" y1="72998" x2="9238" y2="97254"/>
                      </a14:backgroundRemoval>
                    </a14:imgEffect>
                  </a14:imgLayer>
                </a14:imgProps>
              </a:ext>
            </a:extLst>
          </a:blip>
          <a:stretch>
            <a:fillRect/>
          </a:stretch>
        </p:blipFill>
        <p:spPr>
          <a:xfrm>
            <a:off x="10421739" y="4889052"/>
            <a:ext cx="526620" cy="531485"/>
          </a:xfrm>
          <a:prstGeom prst="rect">
            <a:avLst/>
          </a:prstGeom>
        </p:spPr>
      </p:pic>
      <p:pic>
        <p:nvPicPr>
          <p:cNvPr id="97" name="Picture 96">
            <a:extLst>
              <a:ext uri="{FF2B5EF4-FFF2-40B4-BE49-F238E27FC236}">
                <a16:creationId xmlns:a16="http://schemas.microsoft.com/office/drawing/2014/main" id="{9A559BE6-BEAA-4054-9004-84E7529CEC4A}"/>
              </a:ext>
            </a:extLst>
          </p:cNvPr>
          <p:cNvPicPr>
            <a:picLocks noChangeAspect="1"/>
          </p:cNvPicPr>
          <p:nvPr/>
        </p:nvPicPr>
        <p:blipFill>
          <a:blip r:embed="rId3">
            <a:duotone>
              <a:prstClr val="black"/>
              <a:srgbClr val="7030A0">
                <a:tint val="45000"/>
                <a:satMod val="400000"/>
              </a:srgbClr>
            </a:duotone>
            <a:extLst>
              <a:ext uri="{BEBA8EAE-BF5A-486C-A8C5-ECC9F3942E4B}">
                <a14:imgProps xmlns:a14="http://schemas.microsoft.com/office/drawing/2010/main">
                  <a14:imgLayer r:embed="rId4">
                    <a14:imgEffect>
                      <a14:backgroundRemoval t="9840" b="93822" l="7390" r="93533">
                        <a14:foregroundMark x1="33025" y1="22883" x2="50577" y2="56064"/>
                        <a14:foregroundMark x1="50577" y1="56064" x2="75289" y2="68421"/>
                        <a14:foregroundMark x1="75289" y1="68421" x2="84758" y2="44394"/>
                        <a14:foregroundMark x1="84758" y1="44394" x2="85450" y2="20824"/>
                        <a14:foregroundMark x1="85450" y1="20824" x2="70901" y2="10297"/>
                        <a14:foregroundMark x1="11085" y1="62700" x2="24942" y2="78261"/>
                        <a14:foregroundMark x1="24942" y1="78261" x2="50577" y2="78719"/>
                        <a14:foregroundMark x1="50577" y1="78719" x2="72748" y2="63616"/>
                        <a14:foregroundMark x1="72748" y1="63616" x2="76905" y2="50801"/>
                        <a14:foregroundMark x1="76905" y1="61098" x2="64203" y2="76888"/>
                        <a14:foregroundMark x1="64203" y1="76888" x2="44804" y2="86041"/>
                        <a14:foregroundMark x1="44804" y1="86041" x2="22171" y2="71854"/>
                        <a14:foregroundMark x1="22171" y1="71854" x2="22402" y2="65217"/>
                        <a14:foregroundMark x1="43187" y1="90847" x2="43187" y2="90847"/>
                        <a14:foregroundMark x1="39954" y1="91991" x2="39954" y2="91991"/>
                        <a14:foregroundMark x1="33025" y1="93135" x2="33025" y2="93135"/>
                        <a14:foregroundMark x1="19169" y1="61098" x2="33718" y2="77574"/>
                        <a14:foregroundMark x1="33718" y1="77574" x2="40647" y2="55835"/>
                        <a14:foregroundMark x1="40647" y1="55835" x2="66744" y2="54005"/>
                        <a14:foregroundMark x1="66744" y1="54005" x2="76674" y2="59954"/>
                        <a14:foregroundMark x1="76212" y1="36613" x2="44573" y2="41876"/>
                        <a14:foregroundMark x1="44573" y1="41876" x2="74365" y2="54462"/>
                        <a14:foregroundMark x1="74365" y1="54462" x2="83834" y2="32723"/>
                        <a14:foregroundMark x1="83834" y1="32723" x2="84988" y2="31350"/>
                        <a14:foregroundMark x1="93995" y1="40732" x2="93995" y2="40732"/>
                        <a14:foregroundMark x1="23788" y1="82380" x2="53580" y2="73227"/>
                        <a14:foregroundMark x1="53580" y1="73227" x2="53580" y2="73227"/>
                        <a14:foregroundMark x1="74596" y1="61785" x2="41109" y2="85812"/>
                        <a14:foregroundMark x1="41109" y1="85812" x2="30023" y2="86728"/>
                        <a14:foregroundMark x1="7621" y1="73227" x2="8776" y2="54920"/>
                        <a14:foregroundMark x1="11547" y1="55378" x2="18707" y2="74142"/>
                        <a14:foregroundMark x1="18707" y1="74142" x2="21940" y2="69794"/>
                        <a14:foregroundMark x1="35797" y1="48513" x2="55658" y2="32952"/>
                        <a14:foregroundMark x1="55658" y1="32952" x2="33949" y2="29062"/>
                        <a14:foregroundMark x1="33949" y1="29062" x2="53811" y2="12128"/>
                        <a14:foregroundMark x1="53811" y1="12128" x2="54734" y2="12128"/>
                        <a14:foregroundMark x1="74365" y1="27460" x2="85681" y2="44851"/>
                        <a14:foregroundMark x1="85681" y1="44851" x2="78291" y2="21510"/>
                        <a14:foregroundMark x1="78291" y1="21510" x2="49885" y2="35469"/>
                        <a14:foregroundMark x1="49885" y1="35469" x2="33949" y2="54462"/>
                        <a14:foregroundMark x1="33949" y1="54462" x2="48961" y2="70023"/>
                        <a14:foregroundMark x1="48961" y1="70023" x2="51270" y2="81236"/>
                        <a14:foregroundMark x1="62356" y1="18993" x2="33025" y2="49428"/>
                        <a14:foregroundMark x1="33025" y1="49428" x2="31640" y2="52403"/>
                        <a14:foregroundMark x1="29330" y1="43021" x2="39954" y2="31579"/>
                        <a14:foregroundMark x1="37413" y1="29291" x2="20323" y2="55378"/>
                        <a14:foregroundMark x1="20323" y1="55378" x2="20323" y2="56522"/>
                        <a14:foregroundMark x1="9238" y1="69565" x2="28637" y2="81922"/>
                        <a14:foregroundMark x1="28637" y1="81922" x2="51270" y2="72998"/>
                        <a14:foregroundMark x1="86143" y1="38215" x2="89376" y2="59268"/>
                        <a14:foregroundMark x1="89376" y1="59268" x2="73441" y2="76659"/>
                        <a14:foregroundMark x1="73441" y1="76659" x2="40416" y2="61785"/>
                        <a14:foregroundMark x1="40416" y1="61785" x2="28868" y2="38444"/>
                        <a14:foregroundMark x1="28868" y1="38444" x2="38799" y2="17391"/>
                        <a14:foregroundMark x1="38799" y1="17391" x2="61432" y2="24714"/>
                        <a14:foregroundMark x1="61432" y1="24714" x2="69284" y2="42334"/>
                        <a14:foregroundMark x1="88222" y1="31579" x2="87298" y2="30435"/>
                        <a14:foregroundMark x1="87298" y1="28604" x2="87298" y2="28604"/>
                        <a14:foregroundMark x1="47344" y1="93822" x2="47344" y2="93822"/>
                        <a14:backgroundMark x1="21247" y1="5721" x2="16166" y2="14874"/>
                        <a14:backgroundMark x1="83834" y1="6865" x2="98152" y2="17620"/>
                        <a14:backgroundMark x1="97921" y1="66819" x2="72055" y2="99314"/>
                        <a14:backgroundMark x1="3464" y1="72998" x2="9238" y2="97254"/>
                      </a14:backgroundRemoval>
                    </a14:imgEffect>
                  </a14:imgLayer>
                </a14:imgProps>
              </a:ext>
            </a:extLst>
          </a:blip>
          <a:stretch>
            <a:fillRect/>
          </a:stretch>
        </p:blipFill>
        <p:spPr>
          <a:xfrm>
            <a:off x="10815763" y="5126769"/>
            <a:ext cx="526620" cy="531485"/>
          </a:xfrm>
          <a:prstGeom prst="rect">
            <a:avLst/>
          </a:prstGeom>
        </p:spPr>
      </p:pic>
      <p:pic>
        <p:nvPicPr>
          <p:cNvPr id="98" name="Picture 97">
            <a:extLst>
              <a:ext uri="{FF2B5EF4-FFF2-40B4-BE49-F238E27FC236}">
                <a16:creationId xmlns:a16="http://schemas.microsoft.com/office/drawing/2014/main" id="{9F4343F1-6AB2-4FD2-8590-49FE7E40C442}"/>
              </a:ext>
            </a:extLst>
          </p:cNvPr>
          <p:cNvPicPr>
            <a:picLocks noChangeAspect="1"/>
          </p:cNvPicPr>
          <p:nvPr/>
        </p:nvPicPr>
        <p:blipFill>
          <a:blip r:embed="rId3">
            <a:duotone>
              <a:prstClr val="black"/>
              <a:srgbClr val="7030A0">
                <a:tint val="45000"/>
                <a:satMod val="400000"/>
              </a:srgbClr>
            </a:duotone>
            <a:extLst>
              <a:ext uri="{BEBA8EAE-BF5A-486C-A8C5-ECC9F3942E4B}">
                <a14:imgProps xmlns:a14="http://schemas.microsoft.com/office/drawing/2010/main">
                  <a14:imgLayer r:embed="rId4">
                    <a14:imgEffect>
                      <a14:backgroundRemoval t="9840" b="93822" l="7390" r="93533">
                        <a14:foregroundMark x1="33025" y1="22883" x2="50577" y2="56064"/>
                        <a14:foregroundMark x1="50577" y1="56064" x2="75289" y2="68421"/>
                        <a14:foregroundMark x1="75289" y1="68421" x2="84758" y2="44394"/>
                        <a14:foregroundMark x1="84758" y1="44394" x2="85450" y2="20824"/>
                        <a14:foregroundMark x1="85450" y1="20824" x2="70901" y2="10297"/>
                        <a14:foregroundMark x1="11085" y1="62700" x2="24942" y2="78261"/>
                        <a14:foregroundMark x1="24942" y1="78261" x2="50577" y2="78719"/>
                        <a14:foregroundMark x1="50577" y1="78719" x2="72748" y2="63616"/>
                        <a14:foregroundMark x1="72748" y1="63616" x2="76905" y2="50801"/>
                        <a14:foregroundMark x1="76905" y1="61098" x2="64203" y2="76888"/>
                        <a14:foregroundMark x1="64203" y1="76888" x2="44804" y2="86041"/>
                        <a14:foregroundMark x1="44804" y1="86041" x2="22171" y2="71854"/>
                        <a14:foregroundMark x1="22171" y1="71854" x2="22402" y2="65217"/>
                        <a14:foregroundMark x1="43187" y1="90847" x2="43187" y2="90847"/>
                        <a14:foregroundMark x1="39954" y1="91991" x2="39954" y2="91991"/>
                        <a14:foregroundMark x1="33025" y1="93135" x2="33025" y2="93135"/>
                        <a14:foregroundMark x1="19169" y1="61098" x2="33718" y2="77574"/>
                        <a14:foregroundMark x1="33718" y1="77574" x2="40647" y2="55835"/>
                        <a14:foregroundMark x1="40647" y1="55835" x2="66744" y2="54005"/>
                        <a14:foregroundMark x1="66744" y1="54005" x2="76674" y2="59954"/>
                        <a14:foregroundMark x1="76212" y1="36613" x2="44573" y2="41876"/>
                        <a14:foregroundMark x1="44573" y1="41876" x2="74365" y2="54462"/>
                        <a14:foregroundMark x1="74365" y1="54462" x2="83834" y2="32723"/>
                        <a14:foregroundMark x1="83834" y1="32723" x2="84988" y2="31350"/>
                        <a14:foregroundMark x1="93995" y1="40732" x2="93995" y2="40732"/>
                        <a14:foregroundMark x1="23788" y1="82380" x2="53580" y2="73227"/>
                        <a14:foregroundMark x1="53580" y1="73227" x2="53580" y2="73227"/>
                        <a14:foregroundMark x1="74596" y1="61785" x2="41109" y2="85812"/>
                        <a14:foregroundMark x1="41109" y1="85812" x2="30023" y2="86728"/>
                        <a14:foregroundMark x1="7621" y1="73227" x2="8776" y2="54920"/>
                        <a14:foregroundMark x1="11547" y1="55378" x2="18707" y2="74142"/>
                        <a14:foregroundMark x1="18707" y1="74142" x2="21940" y2="69794"/>
                        <a14:foregroundMark x1="35797" y1="48513" x2="55658" y2="32952"/>
                        <a14:foregroundMark x1="55658" y1="32952" x2="33949" y2="29062"/>
                        <a14:foregroundMark x1="33949" y1="29062" x2="53811" y2="12128"/>
                        <a14:foregroundMark x1="53811" y1="12128" x2="54734" y2="12128"/>
                        <a14:foregroundMark x1="74365" y1="27460" x2="85681" y2="44851"/>
                        <a14:foregroundMark x1="85681" y1="44851" x2="78291" y2="21510"/>
                        <a14:foregroundMark x1="78291" y1="21510" x2="49885" y2="35469"/>
                        <a14:foregroundMark x1="49885" y1="35469" x2="33949" y2="54462"/>
                        <a14:foregroundMark x1="33949" y1="54462" x2="48961" y2="70023"/>
                        <a14:foregroundMark x1="48961" y1="70023" x2="51270" y2="81236"/>
                        <a14:foregroundMark x1="62356" y1="18993" x2="33025" y2="49428"/>
                        <a14:foregroundMark x1="33025" y1="49428" x2="31640" y2="52403"/>
                        <a14:foregroundMark x1="29330" y1="43021" x2="39954" y2="31579"/>
                        <a14:foregroundMark x1="37413" y1="29291" x2="20323" y2="55378"/>
                        <a14:foregroundMark x1="20323" y1="55378" x2="20323" y2="56522"/>
                        <a14:foregroundMark x1="9238" y1="69565" x2="28637" y2="81922"/>
                        <a14:foregroundMark x1="28637" y1="81922" x2="51270" y2="72998"/>
                        <a14:foregroundMark x1="86143" y1="38215" x2="89376" y2="59268"/>
                        <a14:foregroundMark x1="89376" y1="59268" x2="73441" y2="76659"/>
                        <a14:foregroundMark x1="73441" y1="76659" x2="40416" y2="61785"/>
                        <a14:foregroundMark x1="40416" y1="61785" x2="28868" y2="38444"/>
                        <a14:foregroundMark x1="28868" y1="38444" x2="38799" y2="17391"/>
                        <a14:foregroundMark x1="38799" y1="17391" x2="61432" y2="24714"/>
                        <a14:foregroundMark x1="61432" y1="24714" x2="69284" y2="42334"/>
                        <a14:foregroundMark x1="88222" y1="31579" x2="87298" y2="30435"/>
                        <a14:foregroundMark x1="87298" y1="28604" x2="87298" y2="28604"/>
                        <a14:foregroundMark x1="47344" y1="93822" x2="47344" y2="93822"/>
                        <a14:backgroundMark x1="21247" y1="5721" x2="16166" y2="14874"/>
                        <a14:backgroundMark x1="83834" y1="6865" x2="98152" y2="17620"/>
                        <a14:backgroundMark x1="97921" y1="66819" x2="72055" y2="99314"/>
                        <a14:backgroundMark x1="3464" y1="72998" x2="9238" y2="97254"/>
                      </a14:backgroundRemoval>
                    </a14:imgEffect>
                  </a14:imgLayer>
                </a14:imgProps>
              </a:ext>
            </a:extLst>
          </a:blip>
          <a:stretch>
            <a:fillRect/>
          </a:stretch>
        </p:blipFill>
        <p:spPr>
          <a:xfrm>
            <a:off x="10896891" y="4991586"/>
            <a:ext cx="526620" cy="531485"/>
          </a:xfrm>
          <a:prstGeom prst="rect">
            <a:avLst/>
          </a:prstGeom>
        </p:spPr>
      </p:pic>
      <p:pic>
        <p:nvPicPr>
          <p:cNvPr id="99" name="Picture 98">
            <a:extLst>
              <a:ext uri="{FF2B5EF4-FFF2-40B4-BE49-F238E27FC236}">
                <a16:creationId xmlns:a16="http://schemas.microsoft.com/office/drawing/2014/main" id="{81845825-C520-47A4-A622-5EF71E1C03D0}"/>
              </a:ext>
            </a:extLst>
          </p:cNvPr>
          <p:cNvPicPr>
            <a:picLocks noChangeAspect="1"/>
          </p:cNvPicPr>
          <p:nvPr/>
        </p:nvPicPr>
        <p:blipFill>
          <a:blip r:embed="rId3">
            <a:duotone>
              <a:prstClr val="black"/>
              <a:schemeClr val="tx1">
                <a:lumMod val="50000"/>
                <a:lumOff val="50000"/>
                <a:tint val="45000"/>
                <a:satMod val="400000"/>
              </a:schemeClr>
            </a:duotone>
            <a:extLst>
              <a:ext uri="{BEBA8EAE-BF5A-486C-A8C5-ECC9F3942E4B}">
                <a14:imgProps xmlns:a14="http://schemas.microsoft.com/office/drawing/2010/main">
                  <a14:imgLayer r:embed="rId4">
                    <a14:imgEffect>
                      <a14:backgroundRemoval t="9840" b="93822" l="7390" r="93533">
                        <a14:foregroundMark x1="33025" y1="22883" x2="50577" y2="56064"/>
                        <a14:foregroundMark x1="50577" y1="56064" x2="75289" y2="68421"/>
                        <a14:foregroundMark x1="75289" y1="68421" x2="84758" y2="44394"/>
                        <a14:foregroundMark x1="84758" y1="44394" x2="85450" y2="20824"/>
                        <a14:foregroundMark x1="85450" y1="20824" x2="70901" y2="10297"/>
                        <a14:foregroundMark x1="11085" y1="62700" x2="24942" y2="78261"/>
                        <a14:foregroundMark x1="24942" y1="78261" x2="50577" y2="78719"/>
                        <a14:foregroundMark x1="50577" y1="78719" x2="72748" y2="63616"/>
                        <a14:foregroundMark x1="72748" y1="63616" x2="76905" y2="50801"/>
                        <a14:foregroundMark x1="76905" y1="61098" x2="64203" y2="76888"/>
                        <a14:foregroundMark x1="64203" y1="76888" x2="44804" y2="86041"/>
                        <a14:foregroundMark x1="44804" y1="86041" x2="22171" y2="71854"/>
                        <a14:foregroundMark x1="22171" y1="71854" x2="22402" y2="65217"/>
                        <a14:foregroundMark x1="43187" y1="90847" x2="43187" y2="90847"/>
                        <a14:foregroundMark x1="39954" y1="91991" x2="39954" y2="91991"/>
                        <a14:foregroundMark x1="33025" y1="93135" x2="33025" y2="93135"/>
                        <a14:foregroundMark x1="19169" y1="61098" x2="33718" y2="77574"/>
                        <a14:foregroundMark x1="33718" y1="77574" x2="40647" y2="55835"/>
                        <a14:foregroundMark x1="40647" y1="55835" x2="66744" y2="54005"/>
                        <a14:foregroundMark x1="66744" y1="54005" x2="76674" y2="59954"/>
                        <a14:foregroundMark x1="76212" y1="36613" x2="44573" y2="41876"/>
                        <a14:foregroundMark x1="44573" y1="41876" x2="74365" y2="54462"/>
                        <a14:foregroundMark x1="74365" y1="54462" x2="83834" y2="32723"/>
                        <a14:foregroundMark x1="83834" y1="32723" x2="84988" y2="31350"/>
                        <a14:foregroundMark x1="93995" y1="40732" x2="93995" y2="40732"/>
                        <a14:foregroundMark x1="23788" y1="82380" x2="53580" y2="73227"/>
                        <a14:foregroundMark x1="53580" y1="73227" x2="53580" y2="73227"/>
                        <a14:foregroundMark x1="74596" y1="61785" x2="41109" y2="85812"/>
                        <a14:foregroundMark x1="41109" y1="85812" x2="30023" y2="86728"/>
                        <a14:foregroundMark x1="7621" y1="73227" x2="8776" y2="54920"/>
                        <a14:foregroundMark x1="11547" y1="55378" x2="18707" y2="74142"/>
                        <a14:foregroundMark x1="18707" y1="74142" x2="21940" y2="69794"/>
                        <a14:foregroundMark x1="35797" y1="48513" x2="55658" y2="32952"/>
                        <a14:foregroundMark x1="55658" y1="32952" x2="33949" y2="29062"/>
                        <a14:foregroundMark x1="33949" y1="29062" x2="53811" y2="12128"/>
                        <a14:foregroundMark x1="53811" y1="12128" x2="54734" y2="12128"/>
                        <a14:foregroundMark x1="74365" y1="27460" x2="85681" y2="44851"/>
                        <a14:foregroundMark x1="85681" y1="44851" x2="78291" y2="21510"/>
                        <a14:foregroundMark x1="78291" y1="21510" x2="49885" y2="35469"/>
                        <a14:foregroundMark x1="49885" y1="35469" x2="33949" y2="54462"/>
                        <a14:foregroundMark x1="33949" y1="54462" x2="48961" y2="70023"/>
                        <a14:foregroundMark x1="48961" y1="70023" x2="51270" y2="81236"/>
                        <a14:foregroundMark x1="62356" y1="18993" x2="33025" y2="49428"/>
                        <a14:foregroundMark x1="33025" y1="49428" x2="31640" y2="52403"/>
                        <a14:foregroundMark x1="29330" y1="43021" x2="39954" y2="31579"/>
                        <a14:foregroundMark x1="37413" y1="29291" x2="20323" y2="55378"/>
                        <a14:foregroundMark x1="20323" y1="55378" x2="20323" y2="56522"/>
                        <a14:foregroundMark x1="9238" y1="69565" x2="28637" y2="81922"/>
                        <a14:foregroundMark x1="28637" y1="81922" x2="51270" y2="72998"/>
                        <a14:foregroundMark x1="86143" y1="38215" x2="89376" y2="59268"/>
                        <a14:foregroundMark x1="89376" y1="59268" x2="73441" y2="76659"/>
                        <a14:foregroundMark x1="73441" y1="76659" x2="40416" y2="61785"/>
                        <a14:foregroundMark x1="40416" y1="61785" x2="28868" y2="38444"/>
                        <a14:foregroundMark x1="28868" y1="38444" x2="38799" y2="17391"/>
                        <a14:foregroundMark x1="38799" y1="17391" x2="61432" y2="24714"/>
                        <a14:foregroundMark x1="61432" y1="24714" x2="69284" y2="42334"/>
                        <a14:foregroundMark x1="88222" y1="31579" x2="87298" y2="30435"/>
                        <a14:foregroundMark x1="87298" y1="28604" x2="87298" y2="28604"/>
                        <a14:foregroundMark x1="47344" y1="93822" x2="47344" y2="93822"/>
                        <a14:backgroundMark x1="21247" y1="5721" x2="16166" y2="14874"/>
                        <a14:backgroundMark x1="83834" y1="6865" x2="98152" y2="17620"/>
                        <a14:backgroundMark x1="97921" y1="66819" x2="72055" y2="99314"/>
                        <a14:backgroundMark x1="3464" y1="72998" x2="9238" y2="97254"/>
                      </a14:backgroundRemoval>
                    </a14:imgEffect>
                  </a14:imgLayer>
                </a14:imgProps>
              </a:ext>
            </a:extLst>
          </a:blip>
          <a:stretch>
            <a:fillRect/>
          </a:stretch>
        </p:blipFill>
        <p:spPr>
          <a:xfrm>
            <a:off x="9012223" y="5705259"/>
            <a:ext cx="526620" cy="531485"/>
          </a:xfrm>
          <a:prstGeom prst="rect">
            <a:avLst/>
          </a:prstGeom>
        </p:spPr>
      </p:pic>
      <p:pic>
        <p:nvPicPr>
          <p:cNvPr id="100" name="Picture 99">
            <a:extLst>
              <a:ext uri="{FF2B5EF4-FFF2-40B4-BE49-F238E27FC236}">
                <a16:creationId xmlns:a16="http://schemas.microsoft.com/office/drawing/2014/main" id="{022A8147-417A-40A6-8148-77C4BBA524D2}"/>
              </a:ext>
            </a:extLst>
          </p:cNvPr>
          <p:cNvPicPr>
            <a:picLocks noChangeAspect="1"/>
          </p:cNvPicPr>
          <p:nvPr/>
        </p:nvPicPr>
        <p:blipFill>
          <a:blip r:embed="rId3">
            <a:duotone>
              <a:prstClr val="black"/>
              <a:schemeClr val="tx1">
                <a:lumMod val="50000"/>
                <a:lumOff val="50000"/>
                <a:tint val="45000"/>
                <a:satMod val="400000"/>
              </a:schemeClr>
            </a:duotone>
            <a:extLst>
              <a:ext uri="{BEBA8EAE-BF5A-486C-A8C5-ECC9F3942E4B}">
                <a14:imgProps xmlns:a14="http://schemas.microsoft.com/office/drawing/2010/main">
                  <a14:imgLayer r:embed="rId4">
                    <a14:imgEffect>
                      <a14:backgroundRemoval t="9840" b="93822" l="7390" r="93533">
                        <a14:foregroundMark x1="33025" y1="22883" x2="50577" y2="56064"/>
                        <a14:foregroundMark x1="50577" y1="56064" x2="75289" y2="68421"/>
                        <a14:foregroundMark x1="75289" y1="68421" x2="84758" y2="44394"/>
                        <a14:foregroundMark x1="84758" y1="44394" x2="85450" y2="20824"/>
                        <a14:foregroundMark x1="85450" y1="20824" x2="70901" y2="10297"/>
                        <a14:foregroundMark x1="11085" y1="62700" x2="24942" y2="78261"/>
                        <a14:foregroundMark x1="24942" y1="78261" x2="50577" y2="78719"/>
                        <a14:foregroundMark x1="50577" y1="78719" x2="72748" y2="63616"/>
                        <a14:foregroundMark x1="72748" y1="63616" x2="76905" y2="50801"/>
                        <a14:foregroundMark x1="76905" y1="61098" x2="64203" y2="76888"/>
                        <a14:foregroundMark x1="64203" y1="76888" x2="44804" y2="86041"/>
                        <a14:foregroundMark x1="44804" y1="86041" x2="22171" y2="71854"/>
                        <a14:foregroundMark x1="22171" y1="71854" x2="22402" y2="65217"/>
                        <a14:foregroundMark x1="43187" y1="90847" x2="43187" y2="90847"/>
                        <a14:foregroundMark x1="39954" y1="91991" x2="39954" y2="91991"/>
                        <a14:foregroundMark x1="33025" y1="93135" x2="33025" y2="93135"/>
                        <a14:foregroundMark x1="19169" y1="61098" x2="33718" y2="77574"/>
                        <a14:foregroundMark x1="33718" y1="77574" x2="40647" y2="55835"/>
                        <a14:foregroundMark x1="40647" y1="55835" x2="66744" y2="54005"/>
                        <a14:foregroundMark x1="66744" y1="54005" x2="76674" y2="59954"/>
                        <a14:foregroundMark x1="76212" y1="36613" x2="44573" y2="41876"/>
                        <a14:foregroundMark x1="44573" y1="41876" x2="74365" y2="54462"/>
                        <a14:foregroundMark x1="74365" y1="54462" x2="83834" y2="32723"/>
                        <a14:foregroundMark x1="83834" y1="32723" x2="84988" y2="31350"/>
                        <a14:foregroundMark x1="93995" y1="40732" x2="93995" y2="40732"/>
                        <a14:foregroundMark x1="23788" y1="82380" x2="53580" y2="73227"/>
                        <a14:foregroundMark x1="53580" y1="73227" x2="53580" y2="73227"/>
                        <a14:foregroundMark x1="74596" y1="61785" x2="41109" y2="85812"/>
                        <a14:foregroundMark x1="41109" y1="85812" x2="30023" y2="86728"/>
                        <a14:foregroundMark x1="7621" y1="73227" x2="8776" y2="54920"/>
                        <a14:foregroundMark x1="11547" y1="55378" x2="18707" y2="74142"/>
                        <a14:foregroundMark x1="18707" y1="74142" x2="21940" y2="69794"/>
                        <a14:foregroundMark x1="35797" y1="48513" x2="55658" y2="32952"/>
                        <a14:foregroundMark x1="55658" y1="32952" x2="33949" y2="29062"/>
                        <a14:foregroundMark x1="33949" y1="29062" x2="53811" y2="12128"/>
                        <a14:foregroundMark x1="53811" y1="12128" x2="54734" y2="12128"/>
                        <a14:foregroundMark x1="74365" y1="27460" x2="85681" y2="44851"/>
                        <a14:foregroundMark x1="85681" y1="44851" x2="78291" y2="21510"/>
                        <a14:foregroundMark x1="78291" y1="21510" x2="49885" y2="35469"/>
                        <a14:foregroundMark x1="49885" y1="35469" x2="33949" y2="54462"/>
                        <a14:foregroundMark x1="33949" y1="54462" x2="48961" y2="70023"/>
                        <a14:foregroundMark x1="48961" y1="70023" x2="51270" y2="81236"/>
                        <a14:foregroundMark x1="62356" y1="18993" x2="33025" y2="49428"/>
                        <a14:foregroundMark x1="33025" y1="49428" x2="31640" y2="52403"/>
                        <a14:foregroundMark x1="29330" y1="43021" x2="39954" y2="31579"/>
                        <a14:foregroundMark x1="37413" y1="29291" x2="20323" y2="55378"/>
                        <a14:foregroundMark x1="20323" y1="55378" x2="20323" y2="56522"/>
                        <a14:foregroundMark x1="9238" y1="69565" x2="28637" y2="81922"/>
                        <a14:foregroundMark x1="28637" y1="81922" x2="51270" y2="72998"/>
                        <a14:foregroundMark x1="86143" y1="38215" x2="89376" y2="59268"/>
                        <a14:foregroundMark x1="89376" y1="59268" x2="73441" y2="76659"/>
                        <a14:foregroundMark x1="73441" y1="76659" x2="40416" y2="61785"/>
                        <a14:foregroundMark x1="40416" y1="61785" x2="28868" y2="38444"/>
                        <a14:foregroundMark x1="28868" y1="38444" x2="38799" y2="17391"/>
                        <a14:foregroundMark x1="38799" y1="17391" x2="61432" y2="24714"/>
                        <a14:foregroundMark x1="61432" y1="24714" x2="69284" y2="42334"/>
                        <a14:foregroundMark x1="88222" y1="31579" x2="87298" y2="30435"/>
                        <a14:foregroundMark x1="87298" y1="28604" x2="87298" y2="28604"/>
                        <a14:foregroundMark x1="47344" y1="93822" x2="47344" y2="93822"/>
                        <a14:backgroundMark x1="21247" y1="5721" x2="16166" y2="14874"/>
                        <a14:backgroundMark x1="83834" y1="6865" x2="98152" y2="17620"/>
                        <a14:backgroundMark x1="97921" y1="66819" x2="72055" y2="99314"/>
                        <a14:backgroundMark x1="3464" y1="72998" x2="9238" y2="97254"/>
                      </a14:backgroundRemoval>
                    </a14:imgEffect>
                  </a14:imgLayer>
                </a14:imgProps>
              </a:ext>
            </a:extLst>
          </a:blip>
          <a:stretch>
            <a:fillRect/>
          </a:stretch>
        </p:blipFill>
        <p:spPr>
          <a:xfrm>
            <a:off x="9283987" y="5686249"/>
            <a:ext cx="526620" cy="531485"/>
          </a:xfrm>
          <a:prstGeom prst="rect">
            <a:avLst/>
          </a:prstGeom>
        </p:spPr>
      </p:pic>
      <p:pic>
        <p:nvPicPr>
          <p:cNvPr id="101" name="Picture 100">
            <a:extLst>
              <a:ext uri="{FF2B5EF4-FFF2-40B4-BE49-F238E27FC236}">
                <a16:creationId xmlns:a16="http://schemas.microsoft.com/office/drawing/2014/main" id="{45D1547F-ECE7-4EA9-B12A-00365B464F31}"/>
              </a:ext>
            </a:extLst>
          </p:cNvPr>
          <p:cNvPicPr>
            <a:picLocks noChangeAspect="1"/>
          </p:cNvPicPr>
          <p:nvPr/>
        </p:nvPicPr>
        <p:blipFill>
          <a:blip r:embed="rId3">
            <a:duotone>
              <a:prstClr val="black"/>
              <a:schemeClr val="tx1">
                <a:lumMod val="50000"/>
                <a:lumOff val="50000"/>
                <a:tint val="45000"/>
                <a:satMod val="400000"/>
              </a:schemeClr>
            </a:duotone>
            <a:extLst>
              <a:ext uri="{BEBA8EAE-BF5A-486C-A8C5-ECC9F3942E4B}">
                <a14:imgProps xmlns:a14="http://schemas.microsoft.com/office/drawing/2010/main">
                  <a14:imgLayer r:embed="rId4">
                    <a14:imgEffect>
                      <a14:backgroundRemoval t="9840" b="93822" l="7390" r="93533">
                        <a14:foregroundMark x1="33025" y1="22883" x2="50577" y2="56064"/>
                        <a14:foregroundMark x1="50577" y1="56064" x2="75289" y2="68421"/>
                        <a14:foregroundMark x1="75289" y1="68421" x2="84758" y2="44394"/>
                        <a14:foregroundMark x1="84758" y1="44394" x2="85450" y2="20824"/>
                        <a14:foregroundMark x1="85450" y1="20824" x2="70901" y2="10297"/>
                        <a14:foregroundMark x1="11085" y1="62700" x2="24942" y2="78261"/>
                        <a14:foregroundMark x1="24942" y1="78261" x2="50577" y2="78719"/>
                        <a14:foregroundMark x1="50577" y1="78719" x2="72748" y2="63616"/>
                        <a14:foregroundMark x1="72748" y1="63616" x2="76905" y2="50801"/>
                        <a14:foregroundMark x1="76905" y1="61098" x2="64203" y2="76888"/>
                        <a14:foregroundMark x1="64203" y1="76888" x2="44804" y2="86041"/>
                        <a14:foregroundMark x1="44804" y1="86041" x2="22171" y2="71854"/>
                        <a14:foregroundMark x1="22171" y1="71854" x2="22402" y2="65217"/>
                        <a14:foregroundMark x1="43187" y1="90847" x2="43187" y2="90847"/>
                        <a14:foregroundMark x1="39954" y1="91991" x2="39954" y2="91991"/>
                        <a14:foregroundMark x1="33025" y1="93135" x2="33025" y2="93135"/>
                        <a14:foregroundMark x1="19169" y1="61098" x2="33718" y2="77574"/>
                        <a14:foregroundMark x1="33718" y1="77574" x2="40647" y2="55835"/>
                        <a14:foregroundMark x1="40647" y1="55835" x2="66744" y2="54005"/>
                        <a14:foregroundMark x1="66744" y1="54005" x2="76674" y2="59954"/>
                        <a14:foregroundMark x1="76212" y1="36613" x2="44573" y2="41876"/>
                        <a14:foregroundMark x1="44573" y1="41876" x2="74365" y2="54462"/>
                        <a14:foregroundMark x1="74365" y1="54462" x2="83834" y2="32723"/>
                        <a14:foregroundMark x1="83834" y1="32723" x2="84988" y2="31350"/>
                        <a14:foregroundMark x1="93995" y1="40732" x2="93995" y2="40732"/>
                        <a14:foregroundMark x1="23788" y1="82380" x2="53580" y2="73227"/>
                        <a14:foregroundMark x1="53580" y1="73227" x2="53580" y2="73227"/>
                        <a14:foregroundMark x1="74596" y1="61785" x2="41109" y2="85812"/>
                        <a14:foregroundMark x1="41109" y1="85812" x2="30023" y2="86728"/>
                        <a14:foregroundMark x1="7621" y1="73227" x2="8776" y2="54920"/>
                        <a14:foregroundMark x1="11547" y1="55378" x2="18707" y2="74142"/>
                        <a14:foregroundMark x1="18707" y1="74142" x2="21940" y2="69794"/>
                        <a14:foregroundMark x1="35797" y1="48513" x2="55658" y2="32952"/>
                        <a14:foregroundMark x1="55658" y1="32952" x2="33949" y2="29062"/>
                        <a14:foregroundMark x1="33949" y1="29062" x2="53811" y2="12128"/>
                        <a14:foregroundMark x1="53811" y1="12128" x2="54734" y2="12128"/>
                        <a14:foregroundMark x1="74365" y1="27460" x2="85681" y2="44851"/>
                        <a14:foregroundMark x1="85681" y1="44851" x2="78291" y2="21510"/>
                        <a14:foregroundMark x1="78291" y1="21510" x2="49885" y2="35469"/>
                        <a14:foregroundMark x1="49885" y1="35469" x2="33949" y2="54462"/>
                        <a14:foregroundMark x1="33949" y1="54462" x2="48961" y2="70023"/>
                        <a14:foregroundMark x1="48961" y1="70023" x2="51270" y2="81236"/>
                        <a14:foregroundMark x1="62356" y1="18993" x2="33025" y2="49428"/>
                        <a14:foregroundMark x1="33025" y1="49428" x2="31640" y2="52403"/>
                        <a14:foregroundMark x1="29330" y1="43021" x2="39954" y2="31579"/>
                        <a14:foregroundMark x1="37413" y1="29291" x2="20323" y2="55378"/>
                        <a14:foregroundMark x1="20323" y1="55378" x2="20323" y2="56522"/>
                        <a14:foregroundMark x1="9238" y1="69565" x2="28637" y2="81922"/>
                        <a14:foregroundMark x1="28637" y1="81922" x2="51270" y2="72998"/>
                        <a14:foregroundMark x1="86143" y1="38215" x2="89376" y2="59268"/>
                        <a14:foregroundMark x1="89376" y1="59268" x2="73441" y2="76659"/>
                        <a14:foregroundMark x1="73441" y1="76659" x2="40416" y2="61785"/>
                        <a14:foregroundMark x1="40416" y1="61785" x2="28868" y2="38444"/>
                        <a14:foregroundMark x1="28868" y1="38444" x2="38799" y2="17391"/>
                        <a14:foregroundMark x1="38799" y1="17391" x2="61432" y2="24714"/>
                        <a14:foregroundMark x1="61432" y1="24714" x2="69284" y2="42334"/>
                        <a14:foregroundMark x1="88222" y1="31579" x2="87298" y2="30435"/>
                        <a14:foregroundMark x1="87298" y1="28604" x2="87298" y2="28604"/>
                        <a14:foregroundMark x1="47344" y1="93822" x2="47344" y2="93822"/>
                        <a14:backgroundMark x1="21247" y1="5721" x2="16166" y2="14874"/>
                        <a14:backgroundMark x1="83834" y1="6865" x2="98152" y2="17620"/>
                        <a14:backgroundMark x1="97921" y1="66819" x2="72055" y2="99314"/>
                        <a14:backgroundMark x1="3464" y1="72998" x2="9238" y2="97254"/>
                      </a14:backgroundRemoval>
                    </a14:imgEffect>
                  </a14:imgLayer>
                </a14:imgProps>
              </a:ext>
            </a:extLst>
          </a:blip>
          <a:stretch>
            <a:fillRect/>
          </a:stretch>
        </p:blipFill>
        <p:spPr>
          <a:xfrm>
            <a:off x="9155059" y="5157335"/>
            <a:ext cx="526620" cy="531485"/>
          </a:xfrm>
          <a:prstGeom prst="rect">
            <a:avLst/>
          </a:prstGeom>
        </p:spPr>
      </p:pic>
      <p:pic>
        <p:nvPicPr>
          <p:cNvPr id="102" name="Picture 101">
            <a:extLst>
              <a:ext uri="{FF2B5EF4-FFF2-40B4-BE49-F238E27FC236}">
                <a16:creationId xmlns:a16="http://schemas.microsoft.com/office/drawing/2014/main" id="{826E29E9-4A8B-4E6D-A678-00D9DAFBB719}"/>
              </a:ext>
            </a:extLst>
          </p:cNvPr>
          <p:cNvPicPr>
            <a:picLocks noChangeAspect="1"/>
          </p:cNvPicPr>
          <p:nvPr/>
        </p:nvPicPr>
        <p:blipFill>
          <a:blip r:embed="rId3">
            <a:duotone>
              <a:prstClr val="black"/>
              <a:schemeClr val="tx1">
                <a:lumMod val="50000"/>
                <a:lumOff val="50000"/>
                <a:tint val="45000"/>
                <a:satMod val="400000"/>
              </a:schemeClr>
            </a:duotone>
            <a:extLst>
              <a:ext uri="{BEBA8EAE-BF5A-486C-A8C5-ECC9F3942E4B}">
                <a14:imgProps xmlns:a14="http://schemas.microsoft.com/office/drawing/2010/main">
                  <a14:imgLayer r:embed="rId4">
                    <a14:imgEffect>
                      <a14:backgroundRemoval t="9840" b="93822" l="7390" r="93533">
                        <a14:foregroundMark x1="33025" y1="22883" x2="50577" y2="56064"/>
                        <a14:foregroundMark x1="50577" y1="56064" x2="75289" y2="68421"/>
                        <a14:foregroundMark x1="75289" y1="68421" x2="84758" y2="44394"/>
                        <a14:foregroundMark x1="84758" y1="44394" x2="85450" y2="20824"/>
                        <a14:foregroundMark x1="85450" y1="20824" x2="70901" y2="10297"/>
                        <a14:foregroundMark x1="11085" y1="62700" x2="24942" y2="78261"/>
                        <a14:foregroundMark x1="24942" y1="78261" x2="50577" y2="78719"/>
                        <a14:foregroundMark x1="50577" y1="78719" x2="72748" y2="63616"/>
                        <a14:foregroundMark x1="72748" y1="63616" x2="76905" y2="50801"/>
                        <a14:foregroundMark x1="76905" y1="61098" x2="64203" y2="76888"/>
                        <a14:foregroundMark x1="64203" y1="76888" x2="44804" y2="86041"/>
                        <a14:foregroundMark x1="44804" y1="86041" x2="22171" y2="71854"/>
                        <a14:foregroundMark x1="22171" y1="71854" x2="22402" y2="65217"/>
                        <a14:foregroundMark x1="43187" y1="90847" x2="43187" y2="90847"/>
                        <a14:foregroundMark x1="39954" y1="91991" x2="39954" y2="91991"/>
                        <a14:foregroundMark x1="33025" y1="93135" x2="33025" y2="93135"/>
                        <a14:foregroundMark x1="19169" y1="61098" x2="33718" y2="77574"/>
                        <a14:foregroundMark x1="33718" y1="77574" x2="40647" y2="55835"/>
                        <a14:foregroundMark x1="40647" y1="55835" x2="66744" y2="54005"/>
                        <a14:foregroundMark x1="66744" y1="54005" x2="76674" y2="59954"/>
                        <a14:foregroundMark x1="76212" y1="36613" x2="44573" y2="41876"/>
                        <a14:foregroundMark x1="44573" y1="41876" x2="74365" y2="54462"/>
                        <a14:foregroundMark x1="74365" y1="54462" x2="83834" y2="32723"/>
                        <a14:foregroundMark x1="83834" y1="32723" x2="84988" y2="31350"/>
                        <a14:foregroundMark x1="93995" y1="40732" x2="93995" y2="40732"/>
                        <a14:foregroundMark x1="23788" y1="82380" x2="53580" y2="73227"/>
                        <a14:foregroundMark x1="53580" y1="73227" x2="53580" y2="73227"/>
                        <a14:foregroundMark x1="74596" y1="61785" x2="41109" y2="85812"/>
                        <a14:foregroundMark x1="41109" y1="85812" x2="30023" y2="86728"/>
                        <a14:foregroundMark x1="7621" y1="73227" x2="8776" y2="54920"/>
                        <a14:foregroundMark x1="11547" y1="55378" x2="18707" y2="74142"/>
                        <a14:foregroundMark x1="18707" y1="74142" x2="21940" y2="69794"/>
                        <a14:foregroundMark x1="35797" y1="48513" x2="55658" y2="32952"/>
                        <a14:foregroundMark x1="55658" y1="32952" x2="33949" y2="29062"/>
                        <a14:foregroundMark x1="33949" y1="29062" x2="53811" y2="12128"/>
                        <a14:foregroundMark x1="53811" y1="12128" x2="54734" y2="12128"/>
                        <a14:foregroundMark x1="74365" y1="27460" x2="85681" y2="44851"/>
                        <a14:foregroundMark x1="85681" y1="44851" x2="78291" y2="21510"/>
                        <a14:foregroundMark x1="78291" y1="21510" x2="49885" y2="35469"/>
                        <a14:foregroundMark x1="49885" y1="35469" x2="33949" y2="54462"/>
                        <a14:foregroundMark x1="33949" y1="54462" x2="48961" y2="70023"/>
                        <a14:foregroundMark x1="48961" y1="70023" x2="51270" y2="81236"/>
                        <a14:foregroundMark x1="62356" y1="18993" x2="33025" y2="49428"/>
                        <a14:foregroundMark x1="33025" y1="49428" x2="31640" y2="52403"/>
                        <a14:foregroundMark x1="29330" y1="43021" x2="39954" y2="31579"/>
                        <a14:foregroundMark x1="37413" y1="29291" x2="20323" y2="55378"/>
                        <a14:foregroundMark x1="20323" y1="55378" x2="20323" y2="56522"/>
                        <a14:foregroundMark x1="9238" y1="69565" x2="28637" y2="81922"/>
                        <a14:foregroundMark x1="28637" y1="81922" x2="51270" y2="72998"/>
                        <a14:foregroundMark x1="86143" y1="38215" x2="89376" y2="59268"/>
                        <a14:foregroundMark x1="89376" y1="59268" x2="73441" y2="76659"/>
                        <a14:foregroundMark x1="73441" y1="76659" x2="40416" y2="61785"/>
                        <a14:foregroundMark x1="40416" y1="61785" x2="28868" y2="38444"/>
                        <a14:foregroundMark x1="28868" y1="38444" x2="38799" y2="17391"/>
                        <a14:foregroundMark x1="38799" y1="17391" x2="61432" y2="24714"/>
                        <a14:foregroundMark x1="61432" y1="24714" x2="69284" y2="42334"/>
                        <a14:foregroundMark x1="88222" y1="31579" x2="87298" y2="30435"/>
                        <a14:foregroundMark x1="87298" y1="28604" x2="87298" y2="28604"/>
                        <a14:foregroundMark x1="47344" y1="93822" x2="47344" y2="93822"/>
                        <a14:backgroundMark x1="21247" y1="5721" x2="16166" y2="14874"/>
                        <a14:backgroundMark x1="83834" y1="6865" x2="98152" y2="17620"/>
                        <a14:backgroundMark x1="97921" y1="66819" x2="72055" y2="99314"/>
                        <a14:backgroundMark x1="3464" y1="72998" x2="9238" y2="97254"/>
                      </a14:backgroundRemoval>
                    </a14:imgEffect>
                  </a14:imgLayer>
                </a14:imgProps>
              </a:ext>
            </a:extLst>
          </a:blip>
          <a:stretch>
            <a:fillRect/>
          </a:stretch>
        </p:blipFill>
        <p:spPr>
          <a:xfrm>
            <a:off x="8393321" y="5257328"/>
            <a:ext cx="526620" cy="531485"/>
          </a:xfrm>
          <a:prstGeom prst="rect">
            <a:avLst/>
          </a:prstGeom>
        </p:spPr>
      </p:pic>
      <p:pic>
        <p:nvPicPr>
          <p:cNvPr id="103" name="Picture 102">
            <a:extLst>
              <a:ext uri="{FF2B5EF4-FFF2-40B4-BE49-F238E27FC236}">
                <a16:creationId xmlns:a16="http://schemas.microsoft.com/office/drawing/2014/main" id="{1B843DD5-85DA-4821-B8FA-BC77141FDACD}"/>
              </a:ext>
            </a:extLst>
          </p:cNvPr>
          <p:cNvPicPr>
            <a:picLocks noChangeAspect="1"/>
          </p:cNvPicPr>
          <p:nvPr/>
        </p:nvPicPr>
        <p:blipFill>
          <a:blip r:embed="rId3">
            <a:duotone>
              <a:prstClr val="black"/>
              <a:schemeClr val="tx1">
                <a:lumMod val="50000"/>
                <a:lumOff val="50000"/>
                <a:tint val="45000"/>
                <a:satMod val="400000"/>
              </a:schemeClr>
            </a:duotone>
            <a:extLst>
              <a:ext uri="{BEBA8EAE-BF5A-486C-A8C5-ECC9F3942E4B}">
                <a14:imgProps xmlns:a14="http://schemas.microsoft.com/office/drawing/2010/main">
                  <a14:imgLayer r:embed="rId4">
                    <a14:imgEffect>
                      <a14:backgroundRemoval t="9840" b="93822" l="7390" r="93533">
                        <a14:foregroundMark x1="33025" y1="22883" x2="50577" y2="56064"/>
                        <a14:foregroundMark x1="50577" y1="56064" x2="75289" y2="68421"/>
                        <a14:foregroundMark x1="75289" y1="68421" x2="84758" y2="44394"/>
                        <a14:foregroundMark x1="84758" y1="44394" x2="85450" y2="20824"/>
                        <a14:foregroundMark x1="85450" y1="20824" x2="70901" y2="10297"/>
                        <a14:foregroundMark x1="11085" y1="62700" x2="24942" y2="78261"/>
                        <a14:foregroundMark x1="24942" y1="78261" x2="50577" y2="78719"/>
                        <a14:foregroundMark x1="50577" y1="78719" x2="72748" y2="63616"/>
                        <a14:foregroundMark x1="72748" y1="63616" x2="76905" y2="50801"/>
                        <a14:foregroundMark x1="76905" y1="61098" x2="64203" y2="76888"/>
                        <a14:foregroundMark x1="64203" y1="76888" x2="44804" y2="86041"/>
                        <a14:foregroundMark x1="44804" y1="86041" x2="22171" y2="71854"/>
                        <a14:foregroundMark x1="22171" y1="71854" x2="22402" y2="65217"/>
                        <a14:foregroundMark x1="43187" y1="90847" x2="43187" y2="90847"/>
                        <a14:foregroundMark x1="39954" y1="91991" x2="39954" y2="91991"/>
                        <a14:foregroundMark x1="33025" y1="93135" x2="33025" y2="93135"/>
                        <a14:foregroundMark x1="19169" y1="61098" x2="33718" y2="77574"/>
                        <a14:foregroundMark x1="33718" y1="77574" x2="40647" y2="55835"/>
                        <a14:foregroundMark x1="40647" y1="55835" x2="66744" y2="54005"/>
                        <a14:foregroundMark x1="66744" y1="54005" x2="76674" y2="59954"/>
                        <a14:foregroundMark x1="76212" y1="36613" x2="44573" y2="41876"/>
                        <a14:foregroundMark x1="44573" y1="41876" x2="74365" y2="54462"/>
                        <a14:foregroundMark x1="74365" y1="54462" x2="83834" y2="32723"/>
                        <a14:foregroundMark x1="83834" y1="32723" x2="84988" y2="31350"/>
                        <a14:foregroundMark x1="93995" y1="40732" x2="93995" y2="40732"/>
                        <a14:foregroundMark x1="23788" y1="82380" x2="53580" y2="73227"/>
                        <a14:foregroundMark x1="53580" y1="73227" x2="53580" y2="73227"/>
                        <a14:foregroundMark x1="74596" y1="61785" x2="41109" y2="85812"/>
                        <a14:foregroundMark x1="41109" y1="85812" x2="30023" y2="86728"/>
                        <a14:foregroundMark x1="7621" y1="73227" x2="8776" y2="54920"/>
                        <a14:foregroundMark x1="11547" y1="55378" x2="18707" y2="74142"/>
                        <a14:foregroundMark x1="18707" y1="74142" x2="21940" y2="69794"/>
                        <a14:foregroundMark x1="35797" y1="48513" x2="55658" y2="32952"/>
                        <a14:foregroundMark x1="55658" y1="32952" x2="33949" y2="29062"/>
                        <a14:foregroundMark x1="33949" y1="29062" x2="53811" y2="12128"/>
                        <a14:foregroundMark x1="53811" y1="12128" x2="54734" y2="12128"/>
                        <a14:foregroundMark x1="74365" y1="27460" x2="85681" y2="44851"/>
                        <a14:foregroundMark x1="85681" y1="44851" x2="78291" y2="21510"/>
                        <a14:foregroundMark x1="78291" y1="21510" x2="49885" y2="35469"/>
                        <a14:foregroundMark x1="49885" y1="35469" x2="33949" y2="54462"/>
                        <a14:foregroundMark x1="33949" y1="54462" x2="48961" y2="70023"/>
                        <a14:foregroundMark x1="48961" y1="70023" x2="51270" y2="81236"/>
                        <a14:foregroundMark x1="62356" y1="18993" x2="33025" y2="49428"/>
                        <a14:foregroundMark x1="33025" y1="49428" x2="31640" y2="52403"/>
                        <a14:foregroundMark x1="29330" y1="43021" x2="39954" y2="31579"/>
                        <a14:foregroundMark x1="37413" y1="29291" x2="20323" y2="55378"/>
                        <a14:foregroundMark x1="20323" y1="55378" x2="20323" y2="56522"/>
                        <a14:foregroundMark x1="9238" y1="69565" x2="28637" y2="81922"/>
                        <a14:foregroundMark x1="28637" y1="81922" x2="51270" y2="72998"/>
                        <a14:foregroundMark x1="86143" y1="38215" x2="89376" y2="59268"/>
                        <a14:foregroundMark x1="89376" y1="59268" x2="73441" y2="76659"/>
                        <a14:foregroundMark x1="73441" y1="76659" x2="40416" y2="61785"/>
                        <a14:foregroundMark x1="40416" y1="61785" x2="28868" y2="38444"/>
                        <a14:foregroundMark x1="28868" y1="38444" x2="38799" y2="17391"/>
                        <a14:foregroundMark x1="38799" y1="17391" x2="61432" y2="24714"/>
                        <a14:foregroundMark x1="61432" y1="24714" x2="69284" y2="42334"/>
                        <a14:foregroundMark x1="88222" y1="31579" x2="87298" y2="30435"/>
                        <a14:foregroundMark x1="87298" y1="28604" x2="87298" y2="28604"/>
                        <a14:foregroundMark x1="47344" y1="93822" x2="47344" y2="93822"/>
                        <a14:backgroundMark x1="21247" y1="5721" x2="16166" y2="14874"/>
                        <a14:backgroundMark x1="83834" y1="6865" x2="98152" y2="17620"/>
                        <a14:backgroundMark x1="97921" y1="66819" x2="72055" y2="99314"/>
                        <a14:backgroundMark x1="3464" y1="72998" x2="9238" y2="97254"/>
                      </a14:backgroundRemoval>
                    </a14:imgEffect>
                  </a14:imgLayer>
                </a14:imgProps>
              </a:ext>
            </a:extLst>
          </a:blip>
          <a:stretch>
            <a:fillRect/>
          </a:stretch>
        </p:blipFill>
        <p:spPr>
          <a:xfrm>
            <a:off x="9022406" y="5439516"/>
            <a:ext cx="526620" cy="531485"/>
          </a:xfrm>
          <a:prstGeom prst="rect">
            <a:avLst/>
          </a:prstGeom>
        </p:spPr>
      </p:pic>
      <p:pic>
        <p:nvPicPr>
          <p:cNvPr id="104" name="Picture 103">
            <a:extLst>
              <a:ext uri="{FF2B5EF4-FFF2-40B4-BE49-F238E27FC236}">
                <a16:creationId xmlns:a16="http://schemas.microsoft.com/office/drawing/2014/main" id="{005A2C1F-D168-4452-A079-40D1F4117ED7}"/>
              </a:ext>
            </a:extLst>
          </p:cNvPr>
          <p:cNvPicPr>
            <a:picLocks noChangeAspect="1"/>
          </p:cNvPicPr>
          <p:nvPr/>
        </p:nvPicPr>
        <p:blipFill>
          <a:blip r:embed="rId3">
            <a:duotone>
              <a:prstClr val="black"/>
              <a:srgbClr val="7030A0">
                <a:tint val="45000"/>
                <a:satMod val="400000"/>
              </a:srgbClr>
            </a:duotone>
            <a:extLst>
              <a:ext uri="{BEBA8EAE-BF5A-486C-A8C5-ECC9F3942E4B}">
                <a14:imgProps xmlns:a14="http://schemas.microsoft.com/office/drawing/2010/main">
                  <a14:imgLayer r:embed="rId4">
                    <a14:imgEffect>
                      <a14:backgroundRemoval t="9840" b="93822" l="7390" r="93533">
                        <a14:foregroundMark x1="33025" y1="22883" x2="50577" y2="56064"/>
                        <a14:foregroundMark x1="50577" y1="56064" x2="75289" y2="68421"/>
                        <a14:foregroundMark x1="75289" y1="68421" x2="84758" y2="44394"/>
                        <a14:foregroundMark x1="84758" y1="44394" x2="85450" y2="20824"/>
                        <a14:foregroundMark x1="85450" y1="20824" x2="70901" y2="10297"/>
                        <a14:foregroundMark x1="11085" y1="62700" x2="24942" y2="78261"/>
                        <a14:foregroundMark x1="24942" y1="78261" x2="50577" y2="78719"/>
                        <a14:foregroundMark x1="50577" y1="78719" x2="72748" y2="63616"/>
                        <a14:foregroundMark x1="72748" y1="63616" x2="76905" y2="50801"/>
                        <a14:foregroundMark x1="76905" y1="61098" x2="64203" y2="76888"/>
                        <a14:foregroundMark x1="64203" y1="76888" x2="44804" y2="86041"/>
                        <a14:foregroundMark x1="44804" y1="86041" x2="22171" y2="71854"/>
                        <a14:foregroundMark x1="22171" y1="71854" x2="22402" y2="65217"/>
                        <a14:foregroundMark x1="43187" y1="90847" x2="43187" y2="90847"/>
                        <a14:foregroundMark x1="39954" y1="91991" x2="39954" y2="91991"/>
                        <a14:foregroundMark x1="33025" y1="93135" x2="33025" y2="93135"/>
                        <a14:foregroundMark x1="19169" y1="61098" x2="33718" y2="77574"/>
                        <a14:foregroundMark x1="33718" y1="77574" x2="40647" y2="55835"/>
                        <a14:foregroundMark x1="40647" y1="55835" x2="66744" y2="54005"/>
                        <a14:foregroundMark x1="66744" y1="54005" x2="76674" y2="59954"/>
                        <a14:foregroundMark x1="76212" y1="36613" x2="44573" y2="41876"/>
                        <a14:foregroundMark x1="44573" y1="41876" x2="74365" y2="54462"/>
                        <a14:foregroundMark x1="74365" y1="54462" x2="83834" y2="32723"/>
                        <a14:foregroundMark x1="83834" y1="32723" x2="84988" y2="31350"/>
                        <a14:foregroundMark x1="93995" y1="40732" x2="93995" y2="40732"/>
                        <a14:foregroundMark x1="23788" y1="82380" x2="53580" y2="73227"/>
                        <a14:foregroundMark x1="53580" y1="73227" x2="53580" y2="73227"/>
                        <a14:foregroundMark x1="74596" y1="61785" x2="41109" y2="85812"/>
                        <a14:foregroundMark x1="41109" y1="85812" x2="30023" y2="86728"/>
                        <a14:foregroundMark x1="7621" y1="73227" x2="8776" y2="54920"/>
                        <a14:foregroundMark x1="11547" y1="55378" x2="18707" y2="74142"/>
                        <a14:foregroundMark x1="18707" y1="74142" x2="21940" y2="69794"/>
                        <a14:foregroundMark x1="35797" y1="48513" x2="55658" y2="32952"/>
                        <a14:foregroundMark x1="55658" y1="32952" x2="33949" y2="29062"/>
                        <a14:foregroundMark x1="33949" y1="29062" x2="53811" y2="12128"/>
                        <a14:foregroundMark x1="53811" y1="12128" x2="54734" y2="12128"/>
                        <a14:foregroundMark x1="74365" y1="27460" x2="85681" y2="44851"/>
                        <a14:foregroundMark x1="85681" y1="44851" x2="78291" y2="21510"/>
                        <a14:foregroundMark x1="78291" y1="21510" x2="49885" y2="35469"/>
                        <a14:foregroundMark x1="49885" y1="35469" x2="33949" y2="54462"/>
                        <a14:foregroundMark x1="33949" y1="54462" x2="48961" y2="70023"/>
                        <a14:foregroundMark x1="48961" y1="70023" x2="51270" y2="81236"/>
                        <a14:foregroundMark x1="62356" y1="18993" x2="33025" y2="49428"/>
                        <a14:foregroundMark x1="33025" y1="49428" x2="31640" y2="52403"/>
                        <a14:foregroundMark x1="29330" y1="43021" x2="39954" y2="31579"/>
                        <a14:foregroundMark x1="37413" y1="29291" x2="20323" y2="55378"/>
                        <a14:foregroundMark x1="20323" y1="55378" x2="20323" y2="56522"/>
                        <a14:foregroundMark x1="9238" y1="69565" x2="28637" y2="81922"/>
                        <a14:foregroundMark x1="28637" y1="81922" x2="51270" y2="72998"/>
                        <a14:foregroundMark x1="86143" y1="38215" x2="89376" y2="59268"/>
                        <a14:foregroundMark x1="89376" y1="59268" x2="73441" y2="76659"/>
                        <a14:foregroundMark x1="73441" y1="76659" x2="40416" y2="61785"/>
                        <a14:foregroundMark x1="40416" y1="61785" x2="28868" y2="38444"/>
                        <a14:foregroundMark x1="28868" y1="38444" x2="38799" y2="17391"/>
                        <a14:foregroundMark x1="38799" y1="17391" x2="61432" y2="24714"/>
                        <a14:foregroundMark x1="61432" y1="24714" x2="69284" y2="42334"/>
                        <a14:foregroundMark x1="88222" y1="31579" x2="87298" y2="30435"/>
                        <a14:foregroundMark x1="87298" y1="28604" x2="87298" y2="28604"/>
                        <a14:foregroundMark x1="47344" y1="93822" x2="47344" y2="93822"/>
                        <a14:backgroundMark x1="21247" y1="5721" x2="16166" y2="14874"/>
                        <a14:backgroundMark x1="83834" y1="6865" x2="98152" y2="17620"/>
                        <a14:backgroundMark x1="97921" y1="66819" x2="72055" y2="99314"/>
                        <a14:backgroundMark x1="3464" y1="72998" x2="9238" y2="97254"/>
                      </a14:backgroundRemoval>
                    </a14:imgEffect>
                  </a14:imgLayer>
                </a14:imgProps>
              </a:ext>
            </a:extLst>
          </a:blip>
          <a:stretch>
            <a:fillRect/>
          </a:stretch>
        </p:blipFill>
        <p:spPr>
          <a:xfrm>
            <a:off x="10614750" y="5483296"/>
            <a:ext cx="514983" cy="519740"/>
          </a:xfrm>
          <a:prstGeom prst="rect">
            <a:avLst/>
          </a:prstGeom>
        </p:spPr>
      </p:pic>
      <p:pic>
        <p:nvPicPr>
          <p:cNvPr id="105" name="Picture 104">
            <a:extLst>
              <a:ext uri="{FF2B5EF4-FFF2-40B4-BE49-F238E27FC236}">
                <a16:creationId xmlns:a16="http://schemas.microsoft.com/office/drawing/2014/main" id="{6A72F37C-C724-4C0F-8DC5-D6E2BA36E73F}"/>
              </a:ext>
            </a:extLst>
          </p:cNvPr>
          <p:cNvPicPr>
            <a:picLocks noChangeAspect="1"/>
          </p:cNvPicPr>
          <p:nvPr/>
        </p:nvPicPr>
        <p:blipFill>
          <a:blip r:embed="rId3">
            <a:duotone>
              <a:prstClr val="black"/>
              <a:srgbClr val="7030A0">
                <a:tint val="45000"/>
                <a:satMod val="400000"/>
              </a:srgbClr>
            </a:duotone>
            <a:extLst>
              <a:ext uri="{BEBA8EAE-BF5A-486C-A8C5-ECC9F3942E4B}">
                <a14:imgProps xmlns:a14="http://schemas.microsoft.com/office/drawing/2010/main">
                  <a14:imgLayer r:embed="rId4">
                    <a14:imgEffect>
                      <a14:backgroundRemoval t="9840" b="93822" l="7390" r="93533">
                        <a14:foregroundMark x1="33025" y1="22883" x2="50577" y2="56064"/>
                        <a14:foregroundMark x1="50577" y1="56064" x2="75289" y2="68421"/>
                        <a14:foregroundMark x1="75289" y1="68421" x2="84758" y2="44394"/>
                        <a14:foregroundMark x1="84758" y1="44394" x2="85450" y2="20824"/>
                        <a14:foregroundMark x1="85450" y1="20824" x2="70901" y2="10297"/>
                        <a14:foregroundMark x1="11085" y1="62700" x2="24942" y2="78261"/>
                        <a14:foregroundMark x1="24942" y1="78261" x2="50577" y2="78719"/>
                        <a14:foregroundMark x1="50577" y1="78719" x2="72748" y2="63616"/>
                        <a14:foregroundMark x1="72748" y1="63616" x2="76905" y2="50801"/>
                        <a14:foregroundMark x1="76905" y1="61098" x2="64203" y2="76888"/>
                        <a14:foregroundMark x1="64203" y1="76888" x2="44804" y2="86041"/>
                        <a14:foregroundMark x1="44804" y1="86041" x2="22171" y2="71854"/>
                        <a14:foregroundMark x1="22171" y1="71854" x2="22402" y2="65217"/>
                        <a14:foregroundMark x1="43187" y1="90847" x2="43187" y2="90847"/>
                        <a14:foregroundMark x1="39954" y1="91991" x2="39954" y2="91991"/>
                        <a14:foregroundMark x1="33025" y1="93135" x2="33025" y2="93135"/>
                        <a14:foregroundMark x1="19169" y1="61098" x2="33718" y2="77574"/>
                        <a14:foregroundMark x1="33718" y1="77574" x2="40647" y2="55835"/>
                        <a14:foregroundMark x1="40647" y1="55835" x2="66744" y2="54005"/>
                        <a14:foregroundMark x1="66744" y1="54005" x2="76674" y2="59954"/>
                        <a14:foregroundMark x1="76212" y1="36613" x2="44573" y2="41876"/>
                        <a14:foregroundMark x1="44573" y1="41876" x2="74365" y2="54462"/>
                        <a14:foregroundMark x1="74365" y1="54462" x2="83834" y2="32723"/>
                        <a14:foregroundMark x1="83834" y1="32723" x2="84988" y2="31350"/>
                        <a14:foregroundMark x1="93995" y1="40732" x2="93995" y2="40732"/>
                        <a14:foregroundMark x1="23788" y1="82380" x2="53580" y2="73227"/>
                        <a14:foregroundMark x1="53580" y1="73227" x2="53580" y2="73227"/>
                        <a14:foregroundMark x1="74596" y1="61785" x2="41109" y2="85812"/>
                        <a14:foregroundMark x1="41109" y1="85812" x2="30023" y2="86728"/>
                        <a14:foregroundMark x1="7621" y1="73227" x2="8776" y2="54920"/>
                        <a14:foregroundMark x1="11547" y1="55378" x2="18707" y2="74142"/>
                        <a14:foregroundMark x1="18707" y1="74142" x2="21940" y2="69794"/>
                        <a14:foregroundMark x1="35797" y1="48513" x2="55658" y2="32952"/>
                        <a14:foregroundMark x1="55658" y1="32952" x2="33949" y2="29062"/>
                        <a14:foregroundMark x1="33949" y1="29062" x2="53811" y2="12128"/>
                        <a14:foregroundMark x1="53811" y1="12128" x2="54734" y2="12128"/>
                        <a14:foregroundMark x1="74365" y1="27460" x2="85681" y2="44851"/>
                        <a14:foregroundMark x1="85681" y1="44851" x2="78291" y2="21510"/>
                        <a14:foregroundMark x1="78291" y1="21510" x2="49885" y2="35469"/>
                        <a14:foregroundMark x1="49885" y1="35469" x2="33949" y2="54462"/>
                        <a14:foregroundMark x1="33949" y1="54462" x2="48961" y2="70023"/>
                        <a14:foregroundMark x1="48961" y1="70023" x2="51270" y2="81236"/>
                        <a14:foregroundMark x1="62356" y1="18993" x2="33025" y2="49428"/>
                        <a14:foregroundMark x1="33025" y1="49428" x2="31640" y2="52403"/>
                        <a14:foregroundMark x1="29330" y1="43021" x2="39954" y2="31579"/>
                        <a14:foregroundMark x1="37413" y1="29291" x2="20323" y2="55378"/>
                        <a14:foregroundMark x1="20323" y1="55378" x2="20323" y2="56522"/>
                        <a14:foregroundMark x1="9238" y1="69565" x2="28637" y2="81922"/>
                        <a14:foregroundMark x1="28637" y1="81922" x2="51270" y2="72998"/>
                        <a14:foregroundMark x1="86143" y1="38215" x2="89376" y2="59268"/>
                        <a14:foregroundMark x1="89376" y1="59268" x2="73441" y2="76659"/>
                        <a14:foregroundMark x1="73441" y1="76659" x2="40416" y2="61785"/>
                        <a14:foregroundMark x1="40416" y1="61785" x2="28868" y2="38444"/>
                        <a14:foregroundMark x1="28868" y1="38444" x2="38799" y2="17391"/>
                        <a14:foregroundMark x1="38799" y1="17391" x2="61432" y2="24714"/>
                        <a14:foregroundMark x1="61432" y1="24714" x2="69284" y2="42334"/>
                        <a14:foregroundMark x1="88222" y1="31579" x2="87298" y2="30435"/>
                        <a14:foregroundMark x1="87298" y1="28604" x2="87298" y2="28604"/>
                        <a14:foregroundMark x1="47344" y1="93822" x2="47344" y2="93822"/>
                        <a14:backgroundMark x1="21247" y1="5721" x2="16166" y2="14874"/>
                        <a14:backgroundMark x1="83834" y1="6865" x2="98152" y2="17620"/>
                        <a14:backgroundMark x1="97921" y1="66819" x2="72055" y2="99314"/>
                        <a14:backgroundMark x1="3464" y1="72998" x2="9238" y2="97254"/>
                      </a14:backgroundRemoval>
                    </a14:imgEffect>
                  </a14:imgLayer>
                </a14:imgProps>
              </a:ext>
            </a:extLst>
          </a:blip>
          <a:stretch>
            <a:fillRect/>
          </a:stretch>
        </p:blipFill>
        <p:spPr>
          <a:xfrm>
            <a:off x="10913550" y="5480191"/>
            <a:ext cx="526620" cy="531485"/>
          </a:xfrm>
          <a:prstGeom prst="rect">
            <a:avLst/>
          </a:prstGeom>
        </p:spPr>
      </p:pic>
      <p:pic>
        <p:nvPicPr>
          <p:cNvPr id="106" name="Picture 105">
            <a:extLst>
              <a:ext uri="{FF2B5EF4-FFF2-40B4-BE49-F238E27FC236}">
                <a16:creationId xmlns:a16="http://schemas.microsoft.com/office/drawing/2014/main" id="{F0F051A2-BFE6-46C1-8AD8-63E498183922}"/>
              </a:ext>
            </a:extLst>
          </p:cNvPr>
          <p:cNvPicPr>
            <a:picLocks noChangeAspect="1"/>
          </p:cNvPicPr>
          <p:nvPr/>
        </p:nvPicPr>
        <p:blipFill>
          <a:blip r:embed="rId3">
            <a:duotone>
              <a:prstClr val="black"/>
              <a:srgbClr val="7030A0">
                <a:tint val="45000"/>
                <a:satMod val="400000"/>
              </a:srgbClr>
            </a:duotone>
            <a:extLst>
              <a:ext uri="{BEBA8EAE-BF5A-486C-A8C5-ECC9F3942E4B}">
                <a14:imgProps xmlns:a14="http://schemas.microsoft.com/office/drawing/2010/main">
                  <a14:imgLayer r:embed="rId4">
                    <a14:imgEffect>
                      <a14:backgroundRemoval t="9840" b="93822" l="7390" r="93533">
                        <a14:foregroundMark x1="33025" y1="22883" x2="50577" y2="56064"/>
                        <a14:foregroundMark x1="50577" y1="56064" x2="75289" y2="68421"/>
                        <a14:foregroundMark x1="75289" y1="68421" x2="84758" y2="44394"/>
                        <a14:foregroundMark x1="84758" y1="44394" x2="85450" y2="20824"/>
                        <a14:foregroundMark x1="85450" y1="20824" x2="70901" y2="10297"/>
                        <a14:foregroundMark x1="11085" y1="62700" x2="24942" y2="78261"/>
                        <a14:foregroundMark x1="24942" y1="78261" x2="50577" y2="78719"/>
                        <a14:foregroundMark x1="50577" y1="78719" x2="72748" y2="63616"/>
                        <a14:foregroundMark x1="72748" y1="63616" x2="76905" y2="50801"/>
                        <a14:foregroundMark x1="76905" y1="61098" x2="64203" y2="76888"/>
                        <a14:foregroundMark x1="64203" y1="76888" x2="44804" y2="86041"/>
                        <a14:foregroundMark x1="44804" y1="86041" x2="22171" y2="71854"/>
                        <a14:foregroundMark x1="22171" y1="71854" x2="22402" y2="65217"/>
                        <a14:foregroundMark x1="43187" y1="90847" x2="43187" y2="90847"/>
                        <a14:foregroundMark x1="39954" y1="91991" x2="39954" y2="91991"/>
                        <a14:foregroundMark x1="33025" y1="93135" x2="33025" y2="93135"/>
                        <a14:foregroundMark x1="19169" y1="61098" x2="33718" y2="77574"/>
                        <a14:foregroundMark x1="33718" y1="77574" x2="40647" y2="55835"/>
                        <a14:foregroundMark x1="40647" y1="55835" x2="66744" y2="54005"/>
                        <a14:foregroundMark x1="66744" y1="54005" x2="76674" y2="59954"/>
                        <a14:foregroundMark x1="76212" y1="36613" x2="44573" y2="41876"/>
                        <a14:foregroundMark x1="44573" y1="41876" x2="74365" y2="54462"/>
                        <a14:foregroundMark x1="74365" y1="54462" x2="83834" y2="32723"/>
                        <a14:foregroundMark x1="83834" y1="32723" x2="84988" y2="31350"/>
                        <a14:foregroundMark x1="93995" y1="40732" x2="93995" y2="40732"/>
                        <a14:foregroundMark x1="23788" y1="82380" x2="53580" y2="73227"/>
                        <a14:foregroundMark x1="53580" y1="73227" x2="53580" y2="73227"/>
                        <a14:foregroundMark x1="74596" y1="61785" x2="41109" y2="85812"/>
                        <a14:foregroundMark x1="41109" y1="85812" x2="30023" y2="86728"/>
                        <a14:foregroundMark x1="7621" y1="73227" x2="8776" y2="54920"/>
                        <a14:foregroundMark x1="11547" y1="55378" x2="18707" y2="74142"/>
                        <a14:foregroundMark x1="18707" y1="74142" x2="21940" y2="69794"/>
                        <a14:foregroundMark x1="35797" y1="48513" x2="55658" y2="32952"/>
                        <a14:foregroundMark x1="55658" y1="32952" x2="33949" y2="29062"/>
                        <a14:foregroundMark x1="33949" y1="29062" x2="53811" y2="12128"/>
                        <a14:foregroundMark x1="53811" y1="12128" x2="54734" y2="12128"/>
                        <a14:foregroundMark x1="74365" y1="27460" x2="85681" y2="44851"/>
                        <a14:foregroundMark x1="85681" y1="44851" x2="78291" y2="21510"/>
                        <a14:foregroundMark x1="78291" y1="21510" x2="49885" y2="35469"/>
                        <a14:foregroundMark x1="49885" y1="35469" x2="33949" y2="54462"/>
                        <a14:foregroundMark x1="33949" y1="54462" x2="48961" y2="70023"/>
                        <a14:foregroundMark x1="48961" y1="70023" x2="51270" y2="81236"/>
                        <a14:foregroundMark x1="62356" y1="18993" x2="33025" y2="49428"/>
                        <a14:foregroundMark x1="33025" y1="49428" x2="31640" y2="52403"/>
                        <a14:foregroundMark x1="29330" y1="43021" x2="39954" y2="31579"/>
                        <a14:foregroundMark x1="37413" y1="29291" x2="20323" y2="55378"/>
                        <a14:foregroundMark x1="20323" y1="55378" x2="20323" y2="56522"/>
                        <a14:foregroundMark x1="9238" y1="69565" x2="28637" y2="81922"/>
                        <a14:foregroundMark x1="28637" y1="81922" x2="51270" y2="72998"/>
                        <a14:foregroundMark x1="86143" y1="38215" x2="89376" y2="59268"/>
                        <a14:foregroundMark x1="89376" y1="59268" x2="73441" y2="76659"/>
                        <a14:foregroundMark x1="73441" y1="76659" x2="40416" y2="61785"/>
                        <a14:foregroundMark x1="40416" y1="61785" x2="28868" y2="38444"/>
                        <a14:foregroundMark x1="28868" y1="38444" x2="38799" y2="17391"/>
                        <a14:foregroundMark x1="38799" y1="17391" x2="61432" y2="24714"/>
                        <a14:foregroundMark x1="61432" y1="24714" x2="69284" y2="42334"/>
                        <a14:foregroundMark x1="88222" y1="31579" x2="87298" y2="30435"/>
                        <a14:foregroundMark x1="87298" y1="28604" x2="87298" y2="28604"/>
                        <a14:foregroundMark x1="47344" y1="93822" x2="47344" y2="93822"/>
                        <a14:backgroundMark x1="21247" y1="5721" x2="16166" y2="14874"/>
                        <a14:backgroundMark x1="83834" y1="6865" x2="98152" y2="17620"/>
                        <a14:backgroundMark x1="97921" y1="66819" x2="72055" y2="99314"/>
                        <a14:backgroundMark x1="3464" y1="72998" x2="9238" y2="97254"/>
                      </a14:backgroundRemoval>
                    </a14:imgEffect>
                  </a14:imgLayer>
                </a14:imgProps>
              </a:ext>
            </a:extLst>
          </a:blip>
          <a:stretch>
            <a:fillRect/>
          </a:stretch>
        </p:blipFill>
        <p:spPr>
          <a:xfrm>
            <a:off x="10376927" y="5690613"/>
            <a:ext cx="526620" cy="531485"/>
          </a:xfrm>
          <a:prstGeom prst="rect">
            <a:avLst/>
          </a:prstGeom>
        </p:spPr>
      </p:pic>
      <p:pic>
        <p:nvPicPr>
          <p:cNvPr id="107" name="Picture 106">
            <a:extLst>
              <a:ext uri="{FF2B5EF4-FFF2-40B4-BE49-F238E27FC236}">
                <a16:creationId xmlns:a16="http://schemas.microsoft.com/office/drawing/2014/main" id="{16F1AB94-6678-4E03-8FCF-F952DE4A8D02}"/>
              </a:ext>
            </a:extLst>
          </p:cNvPr>
          <p:cNvPicPr>
            <a:picLocks noChangeAspect="1"/>
          </p:cNvPicPr>
          <p:nvPr/>
        </p:nvPicPr>
        <p:blipFill>
          <a:blip r:embed="rId3">
            <a:duotone>
              <a:prstClr val="black"/>
              <a:srgbClr val="7030A0">
                <a:tint val="45000"/>
                <a:satMod val="400000"/>
              </a:srgbClr>
            </a:duotone>
            <a:extLst>
              <a:ext uri="{BEBA8EAE-BF5A-486C-A8C5-ECC9F3942E4B}">
                <a14:imgProps xmlns:a14="http://schemas.microsoft.com/office/drawing/2010/main">
                  <a14:imgLayer r:embed="rId4">
                    <a14:imgEffect>
                      <a14:backgroundRemoval t="9840" b="93822" l="7390" r="93533">
                        <a14:foregroundMark x1="33025" y1="22883" x2="50577" y2="56064"/>
                        <a14:foregroundMark x1="50577" y1="56064" x2="75289" y2="68421"/>
                        <a14:foregroundMark x1="75289" y1="68421" x2="84758" y2="44394"/>
                        <a14:foregroundMark x1="84758" y1="44394" x2="85450" y2="20824"/>
                        <a14:foregroundMark x1="85450" y1="20824" x2="70901" y2="10297"/>
                        <a14:foregroundMark x1="11085" y1="62700" x2="24942" y2="78261"/>
                        <a14:foregroundMark x1="24942" y1="78261" x2="50577" y2="78719"/>
                        <a14:foregroundMark x1="50577" y1="78719" x2="72748" y2="63616"/>
                        <a14:foregroundMark x1="72748" y1="63616" x2="76905" y2="50801"/>
                        <a14:foregroundMark x1="76905" y1="61098" x2="64203" y2="76888"/>
                        <a14:foregroundMark x1="64203" y1="76888" x2="44804" y2="86041"/>
                        <a14:foregroundMark x1="44804" y1="86041" x2="22171" y2="71854"/>
                        <a14:foregroundMark x1="22171" y1="71854" x2="22402" y2="65217"/>
                        <a14:foregroundMark x1="43187" y1="90847" x2="43187" y2="90847"/>
                        <a14:foregroundMark x1="39954" y1="91991" x2="39954" y2="91991"/>
                        <a14:foregroundMark x1="33025" y1="93135" x2="33025" y2="93135"/>
                        <a14:foregroundMark x1="19169" y1="61098" x2="33718" y2="77574"/>
                        <a14:foregroundMark x1="33718" y1="77574" x2="40647" y2="55835"/>
                        <a14:foregroundMark x1="40647" y1="55835" x2="66744" y2="54005"/>
                        <a14:foregroundMark x1="66744" y1="54005" x2="76674" y2="59954"/>
                        <a14:foregroundMark x1="76212" y1="36613" x2="44573" y2="41876"/>
                        <a14:foregroundMark x1="44573" y1="41876" x2="74365" y2="54462"/>
                        <a14:foregroundMark x1="74365" y1="54462" x2="83834" y2="32723"/>
                        <a14:foregroundMark x1="83834" y1="32723" x2="84988" y2="31350"/>
                        <a14:foregroundMark x1="93995" y1="40732" x2="93995" y2="40732"/>
                        <a14:foregroundMark x1="23788" y1="82380" x2="53580" y2="73227"/>
                        <a14:foregroundMark x1="53580" y1="73227" x2="53580" y2="73227"/>
                        <a14:foregroundMark x1="74596" y1="61785" x2="41109" y2="85812"/>
                        <a14:foregroundMark x1="41109" y1="85812" x2="30023" y2="86728"/>
                        <a14:foregroundMark x1="7621" y1="73227" x2="8776" y2="54920"/>
                        <a14:foregroundMark x1="11547" y1="55378" x2="18707" y2="74142"/>
                        <a14:foregroundMark x1="18707" y1="74142" x2="21940" y2="69794"/>
                        <a14:foregroundMark x1="35797" y1="48513" x2="55658" y2="32952"/>
                        <a14:foregroundMark x1="55658" y1="32952" x2="33949" y2="29062"/>
                        <a14:foregroundMark x1="33949" y1="29062" x2="53811" y2="12128"/>
                        <a14:foregroundMark x1="53811" y1="12128" x2="54734" y2="12128"/>
                        <a14:foregroundMark x1="74365" y1="27460" x2="85681" y2="44851"/>
                        <a14:foregroundMark x1="85681" y1="44851" x2="78291" y2="21510"/>
                        <a14:foregroundMark x1="78291" y1="21510" x2="49885" y2="35469"/>
                        <a14:foregroundMark x1="49885" y1="35469" x2="33949" y2="54462"/>
                        <a14:foregroundMark x1="33949" y1="54462" x2="48961" y2="70023"/>
                        <a14:foregroundMark x1="48961" y1="70023" x2="51270" y2="81236"/>
                        <a14:foregroundMark x1="62356" y1="18993" x2="33025" y2="49428"/>
                        <a14:foregroundMark x1="33025" y1="49428" x2="31640" y2="52403"/>
                        <a14:foregroundMark x1="29330" y1="43021" x2="39954" y2="31579"/>
                        <a14:foregroundMark x1="37413" y1="29291" x2="20323" y2="55378"/>
                        <a14:foregroundMark x1="20323" y1="55378" x2="20323" y2="56522"/>
                        <a14:foregroundMark x1="9238" y1="69565" x2="28637" y2="81922"/>
                        <a14:foregroundMark x1="28637" y1="81922" x2="51270" y2="72998"/>
                        <a14:foregroundMark x1="86143" y1="38215" x2="89376" y2="59268"/>
                        <a14:foregroundMark x1="89376" y1="59268" x2="73441" y2="76659"/>
                        <a14:foregroundMark x1="73441" y1="76659" x2="40416" y2="61785"/>
                        <a14:foregroundMark x1="40416" y1="61785" x2="28868" y2="38444"/>
                        <a14:foregroundMark x1="28868" y1="38444" x2="38799" y2="17391"/>
                        <a14:foregroundMark x1="38799" y1="17391" x2="61432" y2="24714"/>
                        <a14:foregroundMark x1="61432" y1="24714" x2="69284" y2="42334"/>
                        <a14:foregroundMark x1="88222" y1="31579" x2="87298" y2="30435"/>
                        <a14:foregroundMark x1="87298" y1="28604" x2="87298" y2="28604"/>
                        <a14:foregroundMark x1="47344" y1="93822" x2="47344" y2="93822"/>
                        <a14:backgroundMark x1="21247" y1="5721" x2="16166" y2="14874"/>
                        <a14:backgroundMark x1="83834" y1="6865" x2="98152" y2="17620"/>
                        <a14:backgroundMark x1="97921" y1="66819" x2="72055" y2="99314"/>
                        <a14:backgroundMark x1="3464" y1="72998" x2="9238" y2="97254"/>
                      </a14:backgroundRemoval>
                    </a14:imgEffect>
                  </a14:imgLayer>
                </a14:imgProps>
              </a:ext>
            </a:extLst>
          </a:blip>
          <a:stretch>
            <a:fillRect/>
          </a:stretch>
        </p:blipFill>
        <p:spPr>
          <a:xfrm>
            <a:off x="10682138" y="5049925"/>
            <a:ext cx="526620" cy="531485"/>
          </a:xfrm>
          <a:prstGeom prst="rect">
            <a:avLst/>
          </a:prstGeom>
        </p:spPr>
      </p:pic>
      <p:pic>
        <p:nvPicPr>
          <p:cNvPr id="108" name="Picture 107">
            <a:extLst>
              <a:ext uri="{FF2B5EF4-FFF2-40B4-BE49-F238E27FC236}">
                <a16:creationId xmlns:a16="http://schemas.microsoft.com/office/drawing/2014/main" id="{C9FCAF5E-E784-452D-A376-D0744EA0E7A8}"/>
              </a:ext>
            </a:extLst>
          </p:cNvPr>
          <p:cNvPicPr>
            <a:picLocks noChangeAspect="1"/>
          </p:cNvPicPr>
          <p:nvPr/>
        </p:nvPicPr>
        <p:blipFill>
          <a:blip r:embed="rId3">
            <a:duotone>
              <a:prstClr val="black"/>
              <a:srgbClr val="7030A0">
                <a:tint val="45000"/>
                <a:satMod val="400000"/>
              </a:srgbClr>
            </a:duotone>
            <a:extLst>
              <a:ext uri="{BEBA8EAE-BF5A-486C-A8C5-ECC9F3942E4B}">
                <a14:imgProps xmlns:a14="http://schemas.microsoft.com/office/drawing/2010/main">
                  <a14:imgLayer r:embed="rId4">
                    <a14:imgEffect>
                      <a14:backgroundRemoval t="9840" b="93822" l="7390" r="93533">
                        <a14:foregroundMark x1="33025" y1="22883" x2="50577" y2="56064"/>
                        <a14:foregroundMark x1="50577" y1="56064" x2="75289" y2="68421"/>
                        <a14:foregroundMark x1="75289" y1="68421" x2="84758" y2="44394"/>
                        <a14:foregroundMark x1="84758" y1="44394" x2="85450" y2="20824"/>
                        <a14:foregroundMark x1="85450" y1="20824" x2="70901" y2="10297"/>
                        <a14:foregroundMark x1="11085" y1="62700" x2="24942" y2="78261"/>
                        <a14:foregroundMark x1="24942" y1="78261" x2="50577" y2="78719"/>
                        <a14:foregroundMark x1="50577" y1="78719" x2="72748" y2="63616"/>
                        <a14:foregroundMark x1="72748" y1="63616" x2="76905" y2="50801"/>
                        <a14:foregroundMark x1="76905" y1="61098" x2="64203" y2="76888"/>
                        <a14:foregroundMark x1="64203" y1="76888" x2="44804" y2="86041"/>
                        <a14:foregroundMark x1="44804" y1="86041" x2="22171" y2="71854"/>
                        <a14:foregroundMark x1="22171" y1="71854" x2="22402" y2="65217"/>
                        <a14:foregroundMark x1="43187" y1="90847" x2="43187" y2="90847"/>
                        <a14:foregroundMark x1="39954" y1="91991" x2="39954" y2="91991"/>
                        <a14:foregroundMark x1="33025" y1="93135" x2="33025" y2="93135"/>
                        <a14:foregroundMark x1="19169" y1="61098" x2="33718" y2="77574"/>
                        <a14:foregroundMark x1="33718" y1="77574" x2="40647" y2="55835"/>
                        <a14:foregroundMark x1="40647" y1="55835" x2="66744" y2="54005"/>
                        <a14:foregroundMark x1="66744" y1="54005" x2="76674" y2="59954"/>
                        <a14:foregroundMark x1="76212" y1="36613" x2="44573" y2="41876"/>
                        <a14:foregroundMark x1="44573" y1="41876" x2="74365" y2="54462"/>
                        <a14:foregroundMark x1="74365" y1="54462" x2="83834" y2="32723"/>
                        <a14:foregroundMark x1="83834" y1="32723" x2="84988" y2="31350"/>
                        <a14:foregroundMark x1="93995" y1="40732" x2="93995" y2="40732"/>
                        <a14:foregroundMark x1="23788" y1="82380" x2="53580" y2="73227"/>
                        <a14:foregroundMark x1="53580" y1="73227" x2="53580" y2="73227"/>
                        <a14:foregroundMark x1="74596" y1="61785" x2="41109" y2="85812"/>
                        <a14:foregroundMark x1="41109" y1="85812" x2="30023" y2="86728"/>
                        <a14:foregroundMark x1="7621" y1="73227" x2="8776" y2="54920"/>
                        <a14:foregroundMark x1="11547" y1="55378" x2="18707" y2="74142"/>
                        <a14:foregroundMark x1="18707" y1="74142" x2="21940" y2="69794"/>
                        <a14:foregroundMark x1="35797" y1="48513" x2="55658" y2="32952"/>
                        <a14:foregroundMark x1="55658" y1="32952" x2="33949" y2="29062"/>
                        <a14:foregroundMark x1="33949" y1="29062" x2="53811" y2="12128"/>
                        <a14:foregroundMark x1="53811" y1="12128" x2="54734" y2="12128"/>
                        <a14:foregroundMark x1="74365" y1="27460" x2="85681" y2="44851"/>
                        <a14:foregroundMark x1="85681" y1="44851" x2="78291" y2="21510"/>
                        <a14:foregroundMark x1="78291" y1="21510" x2="49885" y2="35469"/>
                        <a14:foregroundMark x1="49885" y1="35469" x2="33949" y2="54462"/>
                        <a14:foregroundMark x1="33949" y1="54462" x2="48961" y2="70023"/>
                        <a14:foregroundMark x1="48961" y1="70023" x2="51270" y2="81236"/>
                        <a14:foregroundMark x1="62356" y1="18993" x2="33025" y2="49428"/>
                        <a14:foregroundMark x1="33025" y1="49428" x2="31640" y2="52403"/>
                        <a14:foregroundMark x1="29330" y1="43021" x2="39954" y2="31579"/>
                        <a14:foregroundMark x1="37413" y1="29291" x2="20323" y2="55378"/>
                        <a14:foregroundMark x1="20323" y1="55378" x2="20323" y2="56522"/>
                        <a14:foregroundMark x1="9238" y1="69565" x2="28637" y2="81922"/>
                        <a14:foregroundMark x1="28637" y1="81922" x2="51270" y2="72998"/>
                        <a14:foregroundMark x1="86143" y1="38215" x2="89376" y2="59268"/>
                        <a14:foregroundMark x1="89376" y1="59268" x2="73441" y2="76659"/>
                        <a14:foregroundMark x1="73441" y1="76659" x2="40416" y2="61785"/>
                        <a14:foregroundMark x1="40416" y1="61785" x2="28868" y2="38444"/>
                        <a14:foregroundMark x1="28868" y1="38444" x2="38799" y2="17391"/>
                        <a14:foregroundMark x1="38799" y1="17391" x2="61432" y2="24714"/>
                        <a14:foregroundMark x1="61432" y1="24714" x2="69284" y2="42334"/>
                        <a14:foregroundMark x1="88222" y1="31579" x2="87298" y2="30435"/>
                        <a14:foregroundMark x1="87298" y1="28604" x2="87298" y2="28604"/>
                        <a14:foregroundMark x1="47344" y1="93822" x2="47344" y2="93822"/>
                        <a14:backgroundMark x1="21247" y1="5721" x2="16166" y2="14874"/>
                        <a14:backgroundMark x1="83834" y1="6865" x2="98152" y2="17620"/>
                        <a14:backgroundMark x1="97921" y1="66819" x2="72055" y2="99314"/>
                        <a14:backgroundMark x1="3464" y1="72998" x2="9238" y2="97254"/>
                      </a14:backgroundRemoval>
                    </a14:imgEffect>
                  </a14:imgLayer>
                </a14:imgProps>
              </a:ext>
            </a:extLst>
          </a:blip>
          <a:stretch>
            <a:fillRect/>
          </a:stretch>
        </p:blipFill>
        <p:spPr>
          <a:xfrm>
            <a:off x="11057822" y="5327504"/>
            <a:ext cx="526620" cy="531485"/>
          </a:xfrm>
          <a:prstGeom prst="rect">
            <a:avLst/>
          </a:prstGeom>
        </p:spPr>
      </p:pic>
      <p:pic>
        <p:nvPicPr>
          <p:cNvPr id="109" name="Picture 108">
            <a:extLst>
              <a:ext uri="{FF2B5EF4-FFF2-40B4-BE49-F238E27FC236}">
                <a16:creationId xmlns:a16="http://schemas.microsoft.com/office/drawing/2014/main" id="{BA125354-01F8-4CA4-8CE9-C1AEA7E1D7A2}"/>
              </a:ext>
            </a:extLst>
          </p:cNvPr>
          <p:cNvPicPr>
            <a:picLocks noChangeAspect="1"/>
          </p:cNvPicPr>
          <p:nvPr/>
        </p:nvPicPr>
        <p:blipFill>
          <a:blip r:embed="rId3">
            <a:duotone>
              <a:prstClr val="black"/>
              <a:schemeClr val="tx1">
                <a:lumMod val="50000"/>
                <a:lumOff val="50000"/>
                <a:tint val="45000"/>
                <a:satMod val="400000"/>
              </a:schemeClr>
            </a:duotone>
            <a:extLst>
              <a:ext uri="{BEBA8EAE-BF5A-486C-A8C5-ECC9F3942E4B}">
                <a14:imgProps xmlns:a14="http://schemas.microsoft.com/office/drawing/2010/main">
                  <a14:imgLayer r:embed="rId4">
                    <a14:imgEffect>
                      <a14:backgroundRemoval t="9840" b="93822" l="7390" r="93533">
                        <a14:foregroundMark x1="33025" y1="22883" x2="50577" y2="56064"/>
                        <a14:foregroundMark x1="50577" y1="56064" x2="75289" y2="68421"/>
                        <a14:foregroundMark x1="75289" y1="68421" x2="84758" y2="44394"/>
                        <a14:foregroundMark x1="84758" y1="44394" x2="85450" y2="20824"/>
                        <a14:foregroundMark x1="85450" y1="20824" x2="70901" y2="10297"/>
                        <a14:foregroundMark x1="11085" y1="62700" x2="24942" y2="78261"/>
                        <a14:foregroundMark x1="24942" y1="78261" x2="50577" y2="78719"/>
                        <a14:foregroundMark x1="50577" y1="78719" x2="72748" y2="63616"/>
                        <a14:foregroundMark x1="72748" y1="63616" x2="76905" y2="50801"/>
                        <a14:foregroundMark x1="76905" y1="61098" x2="64203" y2="76888"/>
                        <a14:foregroundMark x1="64203" y1="76888" x2="44804" y2="86041"/>
                        <a14:foregroundMark x1="44804" y1="86041" x2="22171" y2="71854"/>
                        <a14:foregroundMark x1="22171" y1="71854" x2="22402" y2="65217"/>
                        <a14:foregroundMark x1="43187" y1="90847" x2="43187" y2="90847"/>
                        <a14:foregroundMark x1="39954" y1="91991" x2="39954" y2="91991"/>
                        <a14:foregroundMark x1="33025" y1="93135" x2="33025" y2="93135"/>
                        <a14:foregroundMark x1="19169" y1="61098" x2="33718" y2="77574"/>
                        <a14:foregroundMark x1="33718" y1="77574" x2="40647" y2="55835"/>
                        <a14:foregroundMark x1="40647" y1="55835" x2="66744" y2="54005"/>
                        <a14:foregroundMark x1="66744" y1="54005" x2="76674" y2="59954"/>
                        <a14:foregroundMark x1="76212" y1="36613" x2="44573" y2="41876"/>
                        <a14:foregroundMark x1="44573" y1="41876" x2="74365" y2="54462"/>
                        <a14:foregroundMark x1="74365" y1="54462" x2="83834" y2="32723"/>
                        <a14:foregroundMark x1="83834" y1="32723" x2="84988" y2="31350"/>
                        <a14:foregroundMark x1="93995" y1="40732" x2="93995" y2="40732"/>
                        <a14:foregroundMark x1="23788" y1="82380" x2="53580" y2="73227"/>
                        <a14:foregroundMark x1="53580" y1="73227" x2="53580" y2="73227"/>
                        <a14:foregroundMark x1="74596" y1="61785" x2="41109" y2="85812"/>
                        <a14:foregroundMark x1="41109" y1="85812" x2="30023" y2="86728"/>
                        <a14:foregroundMark x1="7621" y1="73227" x2="8776" y2="54920"/>
                        <a14:foregroundMark x1="11547" y1="55378" x2="18707" y2="74142"/>
                        <a14:foregroundMark x1="18707" y1="74142" x2="21940" y2="69794"/>
                        <a14:foregroundMark x1="35797" y1="48513" x2="55658" y2="32952"/>
                        <a14:foregroundMark x1="55658" y1="32952" x2="33949" y2="29062"/>
                        <a14:foregroundMark x1="33949" y1="29062" x2="53811" y2="12128"/>
                        <a14:foregroundMark x1="53811" y1="12128" x2="54734" y2="12128"/>
                        <a14:foregroundMark x1="74365" y1="27460" x2="85681" y2="44851"/>
                        <a14:foregroundMark x1="85681" y1="44851" x2="78291" y2="21510"/>
                        <a14:foregroundMark x1="78291" y1="21510" x2="49885" y2="35469"/>
                        <a14:foregroundMark x1="49885" y1="35469" x2="33949" y2="54462"/>
                        <a14:foregroundMark x1="33949" y1="54462" x2="48961" y2="70023"/>
                        <a14:foregroundMark x1="48961" y1="70023" x2="51270" y2="81236"/>
                        <a14:foregroundMark x1="62356" y1="18993" x2="33025" y2="49428"/>
                        <a14:foregroundMark x1="33025" y1="49428" x2="31640" y2="52403"/>
                        <a14:foregroundMark x1="29330" y1="43021" x2="39954" y2="31579"/>
                        <a14:foregroundMark x1="37413" y1="29291" x2="20323" y2="55378"/>
                        <a14:foregroundMark x1="20323" y1="55378" x2="20323" y2="56522"/>
                        <a14:foregroundMark x1="9238" y1="69565" x2="28637" y2="81922"/>
                        <a14:foregroundMark x1="28637" y1="81922" x2="51270" y2="72998"/>
                        <a14:foregroundMark x1="86143" y1="38215" x2="89376" y2="59268"/>
                        <a14:foregroundMark x1="89376" y1="59268" x2="73441" y2="76659"/>
                        <a14:foregroundMark x1="73441" y1="76659" x2="40416" y2="61785"/>
                        <a14:foregroundMark x1="40416" y1="61785" x2="28868" y2="38444"/>
                        <a14:foregroundMark x1="28868" y1="38444" x2="38799" y2="17391"/>
                        <a14:foregroundMark x1="38799" y1="17391" x2="61432" y2="24714"/>
                        <a14:foregroundMark x1="61432" y1="24714" x2="69284" y2="42334"/>
                        <a14:foregroundMark x1="88222" y1="31579" x2="87298" y2="30435"/>
                        <a14:foregroundMark x1="87298" y1="28604" x2="87298" y2="28604"/>
                        <a14:foregroundMark x1="47344" y1="93822" x2="47344" y2="93822"/>
                        <a14:backgroundMark x1="21247" y1="5721" x2="16166" y2="14874"/>
                        <a14:backgroundMark x1="83834" y1="6865" x2="98152" y2="17620"/>
                        <a14:backgroundMark x1="97921" y1="66819" x2="72055" y2="99314"/>
                        <a14:backgroundMark x1="3464" y1="72998" x2="9238" y2="97254"/>
                      </a14:backgroundRemoval>
                    </a14:imgEffect>
                  </a14:imgLayer>
                </a14:imgProps>
              </a:ext>
            </a:extLst>
          </a:blip>
          <a:stretch>
            <a:fillRect/>
          </a:stretch>
        </p:blipFill>
        <p:spPr>
          <a:xfrm>
            <a:off x="9167179" y="4838244"/>
            <a:ext cx="526620" cy="531485"/>
          </a:xfrm>
          <a:prstGeom prst="rect">
            <a:avLst/>
          </a:prstGeom>
        </p:spPr>
      </p:pic>
      <p:pic>
        <p:nvPicPr>
          <p:cNvPr id="110" name="Picture 109">
            <a:extLst>
              <a:ext uri="{FF2B5EF4-FFF2-40B4-BE49-F238E27FC236}">
                <a16:creationId xmlns:a16="http://schemas.microsoft.com/office/drawing/2014/main" id="{056A83B1-DF57-4436-BD97-84D98D8D3799}"/>
              </a:ext>
            </a:extLst>
          </p:cNvPr>
          <p:cNvPicPr>
            <a:picLocks noChangeAspect="1"/>
          </p:cNvPicPr>
          <p:nvPr/>
        </p:nvPicPr>
        <p:blipFill>
          <a:blip r:embed="rId3">
            <a:duotone>
              <a:prstClr val="black"/>
              <a:schemeClr val="tx1">
                <a:lumMod val="50000"/>
                <a:lumOff val="50000"/>
                <a:tint val="45000"/>
                <a:satMod val="400000"/>
              </a:schemeClr>
            </a:duotone>
            <a:extLst>
              <a:ext uri="{BEBA8EAE-BF5A-486C-A8C5-ECC9F3942E4B}">
                <a14:imgProps xmlns:a14="http://schemas.microsoft.com/office/drawing/2010/main">
                  <a14:imgLayer r:embed="rId4">
                    <a14:imgEffect>
                      <a14:backgroundRemoval t="9840" b="93822" l="7390" r="93533">
                        <a14:foregroundMark x1="33025" y1="22883" x2="50577" y2="56064"/>
                        <a14:foregroundMark x1="50577" y1="56064" x2="75289" y2="68421"/>
                        <a14:foregroundMark x1="75289" y1="68421" x2="84758" y2="44394"/>
                        <a14:foregroundMark x1="84758" y1="44394" x2="85450" y2="20824"/>
                        <a14:foregroundMark x1="85450" y1="20824" x2="70901" y2="10297"/>
                        <a14:foregroundMark x1="11085" y1="62700" x2="24942" y2="78261"/>
                        <a14:foregroundMark x1="24942" y1="78261" x2="50577" y2="78719"/>
                        <a14:foregroundMark x1="50577" y1="78719" x2="72748" y2="63616"/>
                        <a14:foregroundMark x1="72748" y1="63616" x2="76905" y2="50801"/>
                        <a14:foregroundMark x1="76905" y1="61098" x2="64203" y2="76888"/>
                        <a14:foregroundMark x1="64203" y1="76888" x2="44804" y2="86041"/>
                        <a14:foregroundMark x1="44804" y1="86041" x2="22171" y2="71854"/>
                        <a14:foregroundMark x1="22171" y1="71854" x2="22402" y2="65217"/>
                        <a14:foregroundMark x1="43187" y1="90847" x2="43187" y2="90847"/>
                        <a14:foregroundMark x1="39954" y1="91991" x2="39954" y2="91991"/>
                        <a14:foregroundMark x1="33025" y1="93135" x2="33025" y2="93135"/>
                        <a14:foregroundMark x1="19169" y1="61098" x2="33718" y2="77574"/>
                        <a14:foregroundMark x1="33718" y1="77574" x2="40647" y2="55835"/>
                        <a14:foregroundMark x1="40647" y1="55835" x2="66744" y2="54005"/>
                        <a14:foregroundMark x1="66744" y1="54005" x2="76674" y2="59954"/>
                        <a14:foregroundMark x1="76212" y1="36613" x2="44573" y2="41876"/>
                        <a14:foregroundMark x1="44573" y1="41876" x2="74365" y2="54462"/>
                        <a14:foregroundMark x1="74365" y1="54462" x2="83834" y2="32723"/>
                        <a14:foregroundMark x1="83834" y1="32723" x2="84988" y2="31350"/>
                        <a14:foregroundMark x1="93995" y1="40732" x2="93995" y2="40732"/>
                        <a14:foregroundMark x1="23788" y1="82380" x2="53580" y2="73227"/>
                        <a14:foregroundMark x1="53580" y1="73227" x2="53580" y2="73227"/>
                        <a14:foregroundMark x1="74596" y1="61785" x2="41109" y2="85812"/>
                        <a14:foregroundMark x1="41109" y1="85812" x2="30023" y2="86728"/>
                        <a14:foregroundMark x1="7621" y1="73227" x2="8776" y2="54920"/>
                        <a14:foregroundMark x1="11547" y1="55378" x2="18707" y2="74142"/>
                        <a14:foregroundMark x1="18707" y1="74142" x2="21940" y2="69794"/>
                        <a14:foregroundMark x1="35797" y1="48513" x2="55658" y2="32952"/>
                        <a14:foregroundMark x1="55658" y1="32952" x2="33949" y2="29062"/>
                        <a14:foregroundMark x1="33949" y1="29062" x2="53811" y2="12128"/>
                        <a14:foregroundMark x1="53811" y1="12128" x2="54734" y2="12128"/>
                        <a14:foregroundMark x1="74365" y1="27460" x2="85681" y2="44851"/>
                        <a14:foregroundMark x1="85681" y1="44851" x2="78291" y2="21510"/>
                        <a14:foregroundMark x1="78291" y1="21510" x2="49885" y2="35469"/>
                        <a14:foregroundMark x1="49885" y1="35469" x2="33949" y2="54462"/>
                        <a14:foregroundMark x1="33949" y1="54462" x2="48961" y2="70023"/>
                        <a14:foregroundMark x1="48961" y1="70023" x2="51270" y2="81236"/>
                        <a14:foregroundMark x1="62356" y1="18993" x2="33025" y2="49428"/>
                        <a14:foregroundMark x1="33025" y1="49428" x2="31640" y2="52403"/>
                        <a14:foregroundMark x1="29330" y1="43021" x2="39954" y2="31579"/>
                        <a14:foregroundMark x1="37413" y1="29291" x2="20323" y2="55378"/>
                        <a14:foregroundMark x1="20323" y1="55378" x2="20323" y2="56522"/>
                        <a14:foregroundMark x1="9238" y1="69565" x2="28637" y2="81922"/>
                        <a14:foregroundMark x1="28637" y1="81922" x2="51270" y2="72998"/>
                        <a14:foregroundMark x1="86143" y1="38215" x2="89376" y2="59268"/>
                        <a14:foregroundMark x1="89376" y1="59268" x2="73441" y2="76659"/>
                        <a14:foregroundMark x1="73441" y1="76659" x2="40416" y2="61785"/>
                        <a14:foregroundMark x1="40416" y1="61785" x2="28868" y2="38444"/>
                        <a14:foregroundMark x1="28868" y1="38444" x2="38799" y2="17391"/>
                        <a14:foregroundMark x1="38799" y1="17391" x2="61432" y2="24714"/>
                        <a14:foregroundMark x1="61432" y1="24714" x2="69284" y2="42334"/>
                        <a14:foregroundMark x1="88222" y1="31579" x2="87298" y2="30435"/>
                        <a14:foregroundMark x1="87298" y1="28604" x2="87298" y2="28604"/>
                        <a14:foregroundMark x1="47344" y1="93822" x2="47344" y2="93822"/>
                        <a14:backgroundMark x1="21247" y1="5721" x2="16166" y2="14874"/>
                        <a14:backgroundMark x1="83834" y1="6865" x2="98152" y2="17620"/>
                        <a14:backgroundMark x1="97921" y1="66819" x2="72055" y2="99314"/>
                        <a14:backgroundMark x1="3464" y1="72998" x2="9238" y2="97254"/>
                      </a14:backgroundRemoval>
                    </a14:imgEffect>
                  </a14:imgLayer>
                </a14:imgProps>
              </a:ext>
            </a:extLst>
          </a:blip>
          <a:stretch>
            <a:fillRect/>
          </a:stretch>
        </p:blipFill>
        <p:spPr>
          <a:xfrm>
            <a:off x="9234969" y="4669017"/>
            <a:ext cx="526620" cy="531485"/>
          </a:xfrm>
          <a:prstGeom prst="rect">
            <a:avLst/>
          </a:prstGeom>
        </p:spPr>
      </p:pic>
      <p:pic>
        <p:nvPicPr>
          <p:cNvPr id="111" name="Picture 110">
            <a:extLst>
              <a:ext uri="{FF2B5EF4-FFF2-40B4-BE49-F238E27FC236}">
                <a16:creationId xmlns:a16="http://schemas.microsoft.com/office/drawing/2014/main" id="{7D7C02CC-37DA-464A-BCA6-A3663C1283DC}"/>
              </a:ext>
            </a:extLst>
          </p:cNvPr>
          <p:cNvPicPr>
            <a:picLocks noChangeAspect="1"/>
          </p:cNvPicPr>
          <p:nvPr/>
        </p:nvPicPr>
        <p:blipFill>
          <a:blip r:embed="rId3">
            <a:duotone>
              <a:prstClr val="black"/>
              <a:schemeClr val="tx1">
                <a:lumMod val="50000"/>
                <a:lumOff val="50000"/>
                <a:tint val="45000"/>
                <a:satMod val="400000"/>
              </a:schemeClr>
            </a:duotone>
            <a:extLst>
              <a:ext uri="{BEBA8EAE-BF5A-486C-A8C5-ECC9F3942E4B}">
                <a14:imgProps xmlns:a14="http://schemas.microsoft.com/office/drawing/2010/main">
                  <a14:imgLayer r:embed="rId4">
                    <a14:imgEffect>
                      <a14:backgroundRemoval t="9840" b="93822" l="7390" r="93533">
                        <a14:foregroundMark x1="33025" y1="22883" x2="50577" y2="56064"/>
                        <a14:foregroundMark x1="50577" y1="56064" x2="75289" y2="68421"/>
                        <a14:foregroundMark x1="75289" y1="68421" x2="84758" y2="44394"/>
                        <a14:foregroundMark x1="84758" y1="44394" x2="85450" y2="20824"/>
                        <a14:foregroundMark x1="85450" y1="20824" x2="70901" y2="10297"/>
                        <a14:foregroundMark x1="11085" y1="62700" x2="24942" y2="78261"/>
                        <a14:foregroundMark x1="24942" y1="78261" x2="50577" y2="78719"/>
                        <a14:foregroundMark x1="50577" y1="78719" x2="72748" y2="63616"/>
                        <a14:foregroundMark x1="72748" y1="63616" x2="76905" y2="50801"/>
                        <a14:foregroundMark x1="76905" y1="61098" x2="64203" y2="76888"/>
                        <a14:foregroundMark x1="64203" y1="76888" x2="44804" y2="86041"/>
                        <a14:foregroundMark x1="44804" y1="86041" x2="22171" y2="71854"/>
                        <a14:foregroundMark x1="22171" y1="71854" x2="22402" y2="65217"/>
                        <a14:foregroundMark x1="43187" y1="90847" x2="43187" y2="90847"/>
                        <a14:foregroundMark x1="39954" y1="91991" x2="39954" y2="91991"/>
                        <a14:foregroundMark x1="33025" y1="93135" x2="33025" y2="93135"/>
                        <a14:foregroundMark x1="19169" y1="61098" x2="33718" y2="77574"/>
                        <a14:foregroundMark x1="33718" y1="77574" x2="40647" y2="55835"/>
                        <a14:foregroundMark x1="40647" y1="55835" x2="66744" y2="54005"/>
                        <a14:foregroundMark x1="66744" y1="54005" x2="76674" y2="59954"/>
                        <a14:foregroundMark x1="76212" y1="36613" x2="44573" y2="41876"/>
                        <a14:foregroundMark x1="44573" y1="41876" x2="74365" y2="54462"/>
                        <a14:foregroundMark x1="74365" y1="54462" x2="83834" y2="32723"/>
                        <a14:foregroundMark x1="83834" y1="32723" x2="84988" y2="31350"/>
                        <a14:foregroundMark x1="93995" y1="40732" x2="93995" y2="40732"/>
                        <a14:foregroundMark x1="23788" y1="82380" x2="53580" y2="73227"/>
                        <a14:foregroundMark x1="53580" y1="73227" x2="53580" y2="73227"/>
                        <a14:foregroundMark x1="74596" y1="61785" x2="41109" y2="85812"/>
                        <a14:foregroundMark x1="41109" y1="85812" x2="30023" y2="86728"/>
                        <a14:foregroundMark x1="7621" y1="73227" x2="8776" y2="54920"/>
                        <a14:foregroundMark x1="11547" y1="55378" x2="18707" y2="74142"/>
                        <a14:foregroundMark x1="18707" y1="74142" x2="21940" y2="69794"/>
                        <a14:foregroundMark x1="35797" y1="48513" x2="55658" y2="32952"/>
                        <a14:foregroundMark x1="55658" y1="32952" x2="33949" y2="29062"/>
                        <a14:foregroundMark x1="33949" y1="29062" x2="53811" y2="12128"/>
                        <a14:foregroundMark x1="53811" y1="12128" x2="54734" y2="12128"/>
                        <a14:foregroundMark x1="74365" y1="27460" x2="85681" y2="44851"/>
                        <a14:foregroundMark x1="85681" y1="44851" x2="78291" y2="21510"/>
                        <a14:foregroundMark x1="78291" y1="21510" x2="49885" y2="35469"/>
                        <a14:foregroundMark x1="49885" y1="35469" x2="33949" y2="54462"/>
                        <a14:foregroundMark x1="33949" y1="54462" x2="48961" y2="70023"/>
                        <a14:foregroundMark x1="48961" y1="70023" x2="51270" y2="81236"/>
                        <a14:foregroundMark x1="62356" y1="18993" x2="33025" y2="49428"/>
                        <a14:foregroundMark x1="33025" y1="49428" x2="31640" y2="52403"/>
                        <a14:foregroundMark x1="29330" y1="43021" x2="39954" y2="31579"/>
                        <a14:foregroundMark x1="37413" y1="29291" x2="20323" y2="55378"/>
                        <a14:foregroundMark x1="20323" y1="55378" x2="20323" y2="56522"/>
                        <a14:foregroundMark x1="9238" y1="69565" x2="28637" y2="81922"/>
                        <a14:foregroundMark x1="28637" y1="81922" x2="51270" y2="72998"/>
                        <a14:foregroundMark x1="86143" y1="38215" x2="89376" y2="59268"/>
                        <a14:foregroundMark x1="89376" y1="59268" x2="73441" y2="76659"/>
                        <a14:foregroundMark x1="73441" y1="76659" x2="40416" y2="61785"/>
                        <a14:foregroundMark x1="40416" y1="61785" x2="28868" y2="38444"/>
                        <a14:foregroundMark x1="28868" y1="38444" x2="38799" y2="17391"/>
                        <a14:foregroundMark x1="38799" y1="17391" x2="61432" y2="24714"/>
                        <a14:foregroundMark x1="61432" y1="24714" x2="69284" y2="42334"/>
                        <a14:foregroundMark x1="88222" y1="31579" x2="87298" y2="30435"/>
                        <a14:foregroundMark x1="87298" y1="28604" x2="87298" y2="28604"/>
                        <a14:foregroundMark x1="47344" y1="93822" x2="47344" y2="93822"/>
                        <a14:backgroundMark x1="21247" y1="5721" x2="16166" y2="14874"/>
                        <a14:backgroundMark x1="83834" y1="6865" x2="98152" y2="17620"/>
                        <a14:backgroundMark x1="97921" y1="66819" x2="72055" y2="99314"/>
                        <a14:backgroundMark x1="3464" y1="72998" x2="9238" y2="97254"/>
                      </a14:backgroundRemoval>
                    </a14:imgEffect>
                  </a14:imgLayer>
                </a14:imgProps>
              </a:ext>
            </a:extLst>
          </a:blip>
          <a:stretch>
            <a:fillRect/>
          </a:stretch>
        </p:blipFill>
        <p:spPr>
          <a:xfrm>
            <a:off x="8354760" y="4809830"/>
            <a:ext cx="526620" cy="531485"/>
          </a:xfrm>
          <a:prstGeom prst="rect">
            <a:avLst/>
          </a:prstGeom>
        </p:spPr>
      </p:pic>
      <p:sp>
        <p:nvSpPr>
          <p:cNvPr id="66" name="Arrow: Curved Up 65">
            <a:extLst>
              <a:ext uri="{FF2B5EF4-FFF2-40B4-BE49-F238E27FC236}">
                <a16:creationId xmlns:a16="http://schemas.microsoft.com/office/drawing/2014/main" id="{01D67F8A-ACFE-43CB-8C39-0A654BC22B52}"/>
              </a:ext>
            </a:extLst>
          </p:cNvPr>
          <p:cNvSpPr/>
          <p:nvPr/>
        </p:nvSpPr>
        <p:spPr>
          <a:xfrm rot="21269918">
            <a:off x="6716501" y="3489259"/>
            <a:ext cx="4042692" cy="680129"/>
          </a:xfrm>
          <a:prstGeom prst="curvedUpArrow">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3" name="Arrow: Right 112">
            <a:extLst>
              <a:ext uri="{FF2B5EF4-FFF2-40B4-BE49-F238E27FC236}">
                <a16:creationId xmlns:a16="http://schemas.microsoft.com/office/drawing/2014/main" id="{97E6AEBD-3476-4784-AD6E-BEF2912B676B}"/>
              </a:ext>
            </a:extLst>
          </p:cNvPr>
          <p:cNvSpPr/>
          <p:nvPr/>
        </p:nvSpPr>
        <p:spPr>
          <a:xfrm>
            <a:off x="4960963" y="4263530"/>
            <a:ext cx="1945682" cy="937289"/>
          </a:xfrm>
          <a:prstGeom prst="rightArrow">
            <a:avLst/>
          </a:prstGeom>
          <a:solidFill>
            <a:schemeClr val="bg1">
              <a:lumMod val="75000"/>
            </a:schemeClr>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Courier New" panose="02070309020205020404" pitchFamily="49" charset="0"/>
                <a:cs typeface="Courier New" panose="02070309020205020404" pitchFamily="49" charset="0"/>
              </a:rPr>
              <a:t>BIP</a:t>
            </a:r>
            <a:r>
              <a:rPr lang="en-US" sz="2400" b="1" dirty="0">
                <a:solidFill>
                  <a:schemeClr val="tx1"/>
                </a:solidFill>
                <a:latin typeface="Courier New" panose="02070309020205020404" pitchFamily="49" charset="0"/>
                <a:cs typeface="Courier New" panose="02070309020205020404" pitchFamily="49" charset="0"/>
              </a:rPr>
              <a:t> </a:t>
            </a:r>
            <a:r>
              <a:rPr lang="en-US" sz="2800" b="1" dirty="0">
                <a:solidFill>
                  <a:schemeClr val="tx1"/>
                </a:solidFill>
                <a:latin typeface="Courier New" panose="02070309020205020404" pitchFamily="49" charset="0"/>
                <a:cs typeface="Courier New" panose="02070309020205020404" pitchFamily="49" charset="0"/>
              </a:rPr>
              <a:t>300</a:t>
            </a:r>
          </a:p>
        </p:txBody>
      </p:sp>
      <p:sp>
        <p:nvSpPr>
          <p:cNvPr id="114" name="Rectangle 113">
            <a:extLst>
              <a:ext uri="{FF2B5EF4-FFF2-40B4-BE49-F238E27FC236}">
                <a16:creationId xmlns:a16="http://schemas.microsoft.com/office/drawing/2014/main" id="{92BBB06A-70CF-4499-8E5C-78B48691C68E}"/>
              </a:ext>
            </a:extLst>
          </p:cNvPr>
          <p:cNvSpPr/>
          <p:nvPr/>
        </p:nvSpPr>
        <p:spPr>
          <a:xfrm>
            <a:off x="7787590" y="1100383"/>
            <a:ext cx="3993583" cy="2713206"/>
          </a:xfrm>
          <a:prstGeom prst="rect">
            <a:avLst/>
          </a:prstGeom>
          <a:noFill/>
          <a:ln>
            <a:solidFill>
              <a:srgbClr val="FF000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TextBox 114">
            <a:extLst>
              <a:ext uri="{FF2B5EF4-FFF2-40B4-BE49-F238E27FC236}">
                <a16:creationId xmlns:a16="http://schemas.microsoft.com/office/drawing/2014/main" id="{8130AC6A-CD6E-4EF8-A65D-EC2EFB1F2515}"/>
              </a:ext>
            </a:extLst>
          </p:cNvPr>
          <p:cNvSpPr txBox="1"/>
          <p:nvPr/>
        </p:nvSpPr>
        <p:spPr>
          <a:xfrm>
            <a:off x="8562233" y="1168584"/>
            <a:ext cx="2607766" cy="369332"/>
          </a:xfrm>
          <a:prstGeom prst="rect">
            <a:avLst/>
          </a:prstGeom>
          <a:noFill/>
        </p:spPr>
        <p:txBody>
          <a:bodyPr wrap="square" rtlCol="0">
            <a:spAutoFit/>
          </a:bodyPr>
          <a:lstStyle/>
          <a:p>
            <a:pPr algn="ctr"/>
            <a:r>
              <a:rPr lang="en-US" i="1" dirty="0">
                <a:solidFill>
                  <a:srgbClr val="FF0000"/>
                </a:solidFill>
              </a:rPr>
              <a:t>“Drivechains”</a:t>
            </a:r>
          </a:p>
        </p:txBody>
      </p:sp>
      <p:sp>
        <p:nvSpPr>
          <p:cNvPr id="3" name="Isosceles Triangle 2">
            <a:extLst>
              <a:ext uri="{FF2B5EF4-FFF2-40B4-BE49-F238E27FC236}">
                <a16:creationId xmlns:a16="http://schemas.microsoft.com/office/drawing/2014/main" id="{B1ECED59-E28C-49CE-B5E9-D8CD9A489710}"/>
              </a:ext>
            </a:extLst>
          </p:cNvPr>
          <p:cNvSpPr/>
          <p:nvPr/>
        </p:nvSpPr>
        <p:spPr>
          <a:xfrm rot="20751553">
            <a:off x="6610643" y="3502689"/>
            <a:ext cx="292244" cy="238046"/>
          </a:xfrm>
          <a:prstGeom prst="triangle">
            <a:avLst/>
          </a:prstGeom>
          <a:solidFill>
            <a:srgbClr val="FFFF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Isosceles Triangle 117">
            <a:extLst>
              <a:ext uri="{FF2B5EF4-FFF2-40B4-BE49-F238E27FC236}">
                <a16:creationId xmlns:a16="http://schemas.microsoft.com/office/drawing/2014/main" id="{CF51FDFF-756C-4D84-9BC5-5F4C8245A31F}"/>
              </a:ext>
            </a:extLst>
          </p:cNvPr>
          <p:cNvSpPr/>
          <p:nvPr/>
        </p:nvSpPr>
        <p:spPr>
          <a:xfrm rot="17831546">
            <a:off x="7253732" y="2700780"/>
            <a:ext cx="135764" cy="120327"/>
          </a:xfrm>
          <a:prstGeom prst="triangle">
            <a:avLst/>
          </a:prstGeom>
          <a:solidFill>
            <a:srgbClr val="FFFF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ADDF555D-6ADE-47CD-AFA2-A9A6FF308312}"/>
              </a:ext>
            </a:extLst>
          </p:cNvPr>
          <p:cNvSpPr/>
          <p:nvPr/>
        </p:nvSpPr>
        <p:spPr>
          <a:xfrm rot="20133121">
            <a:off x="6719259" y="3699788"/>
            <a:ext cx="149227" cy="8479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Rounded Corners 118">
            <a:extLst>
              <a:ext uri="{FF2B5EF4-FFF2-40B4-BE49-F238E27FC236}">
                <a16:creationId xmlns:a16="http://schemas.microsoft.com/office/drawing/2014/main" id="{24005463-427B-4D78-9FF0-DC6E934D5324}"/>
              </a:ext>
            </a:extLst>
          </p:cNvPr>
          <p:cNvSpPr/>
          <p:nvPr/>
        </p:nvSpPr>
        <p:spPr>
          <a:xfrm rot="16200000">
            <a:off x="7301937" y="2696208"/>
            <a:ext cx="66377" cy="6676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27A5112-18E8-41C2-86C7-44B856DA9237}"/>
              </a:ext>
            </a:extLst>
          </p:cNvPr>
          <p:cNvSpPr txBox="1"/>
          <p:nvPr/>
        </p:nvSpPr>
        <p:spPr>
          <a:xfrm rot="21324988">
            <a:off x="8178733" y="3863361"/>
            <a:ext cx="1074196" cy="369332"/>
          </a:xfrm>
          <a:prstGeom prst="rect">
            <a:avLst/>
          </a:prstGeom>
          <a:noFill/>
        </p:spPr>
        <p:txBody>
          <a:bodyPr wrap="square" rtlCol="0">
            <a:spAutoFit/>
          </a:bodyPr>
          <a:lstStyle/>
          <a:p>
            <a:r>
              <a:rPr lang="en-US" dirty="0">
                <a:latin typeface="Courier New" panose="02070309020205020404" pitchFamily="49" charset="0"/>
                <a:cs typeface="Courier New" panose="02070309020205020404" pitchFamily="49" charset="0"/>
              </a:rPr>
              <a:t>Bip300</a:t>
            </a:r>
          </a:p>
        </p:txBody>
      </p:sp>
      <p:sp>
        <p:nvSpPr>
          <p:cNvPr id="121" name="TextBox 120">
            <a:extLst>
              <a:ext uri="{FF2B5EF4-FFF2-40B4-BE49-F238E27FC236}">
                <a16:creationId xmlns:a16="http://schemas.microsoft.com/office/drawing/2014/main" id="{A00608A0-0AB9-45DC-B59C-8C36D837D78A}"/>
              </a:ext>
            </a:extLst>
          </p:cNvPr>
          <p:cNvSpPr txBox="1"/>
          <p:nvPr/>
        </p:nvSpPr>
        <p:spPr>
          <a:xfrm rot="21324988">
            <a:off x="7800585" y="2187230"/>
            <a:ext cx="1074196" cy="276999"/>
          </a:xfrm>
          <a:prstGeom prst="rect">
            <a:avLst/>
          </a:prstGeom>
          <a:noFill/>
        </p:spPr>
        <p:txBody>
          <a:bodyPr wrap="square" rtlCol="0">
            <a:spAutoFit/>
          </a:bodyPr>
          <a:lstStyle/>
          <a:p>
            <a:r>
              <a:rPr lang="en-US" sz="1200" dirty="0">
                <a:latin typeface="Courier New" panose="02070309020205020404" pitchFamily="49" charset="0"/>
                <a:cs typeface="Courier New" panose="02070309020205020404" pitchFamily="49" charset="0"/>
              </a:rPr>
              <a:t>Bip300</a:t>
            </a:r>
          </a:p>
        </p:txBody>
      </p:sp>
      <p:sp>
        <p:nvSpPr>
          <p:cNvPr id="7" name="Footer Placeholder 4">
            <a:extLst>
              <a:ext uri="{FF2B5EF4-FFF2-40B4-BE49-F238E27FC236}">
                <a16:creationId xmlns:a16="http://schemas.microsoft.com/office/drawing/2014/main" id="{49CBB027-EDC5-8497-2CFC-2D647D06354C}"/>
              </a:ext>
            </a:extLst>
          </p:cNvPr>
          <p:cNvSpPr>
            <a:spLocks noGrp="1"/>
          </p:cNvSpPr>
          <p:nvPr>
            <p:ph type="ftr" sz="quarter" idx="11"/>
          </p:nvPr>
        </p:nvSpPr>
        <p:spPr>
          <a:xfrm>
            <a:off x="154379" y="6378499"/>
            <a:ext cx="11447813" cy="365125"/>
          </a:xfrm>
        </p:spPr>
        <p:txBody>
          <a:bodyPr/>
          <a:lstStyle/>
          <a:p>
            <a:r>
              <a:rPr lang="en-US" u="sng" dirty="0">
                <a:solidFill>
                  <a:schemeClr val="bg1">
                    <a:lumMod val="75000"/>
                  </a:schemeClr>
                </a:solidFill>
              </a:rPr>
              <a:t>Telegram:</a:t>
            </a:r>
            <a:r>
              <a:rPr lang="en-US" dirty="0"/>
              <a:t> t.me/</a:t>
            </a:r>
            <a:r>
              <a:rPr lang="en-US" dirty="0" err="1"/>
              <a:t>DcInsiders</a:t>
            </a:r>
            <a:r>
              <a:rPr lang="en-US" dirty="0"/>
              <a:t>     </a:t>
            </a:r>
            <a:r>
              <a:rPr lang="en-US" u="sng" dirty="0">
                <a:solidFill>
                  <a:schemeClr val="bg1">
                    <a:lumMod val="85000"/>
                  </a:schemeClr>
                </a:solidFill>
              </a:rPr>
              <a:t>Website</a:t>
            </a:r>
            <a:r>
              <a:rPr lang="en-US" u="sng" dirty="0">
                <a:solidFill>
                  <a:schemeClr val="tx1"/>
                </a:solidFill>
              </a:rPr>
              <a:t>:</a:t>
            </a:r>
            <a:r>
              <a:rPr lang="en-US" dirty="0">
                <a:solidFill>
                  <a:schemeClr val="tx1"/>
                </a:solidFill>
              </a:rPr>
              <a:t> </a:t>
            </a:r>
            <a:r>
              <a:rPr lang="en-US" dirty="0">
                <a:solidFill>
                  <a:schemeClr val="tx1"/>
                </a:solidFill>
                <a:hlinkClick r:id="rId5">
                  <a:extLst>
                    <a:ext uri="{A12FA001-AC4F-418D-AE19-62706E023703}">
                      <ahyp:hlinkClr xmlns:ahyp="http://schemas.microsoft.com/office/drawing/2018/hyperlinkcolor" val="tx"/>
                    </a:ext>
                  </a:extLst>
                </a:hlinkClick>
              </a:rPr>
              <a:t>www.LayerTwoLabs.com</a:t>
            </a:r>
            <a:r>
              <a:rPr lang="en-US" dirty="0"/>
              <a:t>   </a:t>
            </a:r>
            <a:r>
              <a:rPr lang="en-US" u="sng" dirty="0">
                <a:solidFill>
                  <a:schemeClr val="bg1">
                    <a:lumMod val="75000"/>
                  </a:schemeClr>
                </a:solidFill>
              </a:rPr>
              <a:t>Paul’s Twitter:</a:t>
            </a:r>
            <a:r>
              <a:rPr lang="en-US" dirty="0">
                <a:solidFill>
                  <a:schemeClr val="bg1">
                    <a:lumMod val="75000"/>
                  </a:schemeClr>
                </a:solidFill>
              </a:rPr>
              <a:t> </a:t>
            </a:r>
            <a:r>
              <a:rPr lang="en-US" dirty="0"/>
              <a:t>@truthcoin</a:t>
            </a:r>
          </a:p>
        </p:txBody>
      </p:sp>
    </p:spTree>
    <p:extLst>
      <p:ext uri="{BB962C8B-B14F-4D97-AF65-F5344CB8AC3E}">
        <p14:creationId xmlns:p14="http://schemas.microsoft.com/office/powerpoint/2010/main" val="7763879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C29F5-7FAB-DBB4-B4D9-C40EB89CE4D1}"/>
              </a:ext>
            </a:extLst>
          </p:cNvPr>
          <p:cNvSpPr>
            <a:spLocks noGrp="1"/>
          </p:cNvSpPr>
          <p:nvPr>
            <p:ph type="title"/>
          </p:nvPr>
        </p:nvSpPr>
        <p:spPr/>
        <p:txBody>
          <a:bodyPr/>
          <a:lstStyle/>
          <a:p>
            <a:r>
              <a:rPr lang="en-US" dirty="0"/>
              <a:t>A Bold Claim</a:t>
            </a:r>
          </a:p>
        </p:txBody>
      </p:sp>
      <p:sp>
        <p:nvSpPr>
          <p:cNvPr id="3" name="Content Placeholder 2">
            <a:extLst>
              <a:ext uri="{FF2B5EF4-FFF2-40B4-BE49-F238E27FC236}">
                <a16:creationId xmlns:a16="http://schemas.microsoft.com/office/drawing/2014/main" id="{BF67C62C-626A-2F5A-4767-C0FB0F7B7F4C}"/>
              </a:ext>
            </a:extLst>
          </p:cNvPr>
          <p:cNvSpPr>
            <a:spLocks noGrp="1"/>
          </p:cNvSpPr>
          <p:nvPr>
            <p:ph idx="1"/>
          </p:nvPr>
        </p:nvSpPr>
        <p:spPr>
          <a:xfrm>
            <a:off x="838200" y="1260389"/>
            <a:ext cx="10515600" cy="4916574"/>
          </a:xfrm>
        </p:spPr>
        <p:txBody>
          <a:bodyPr>
            <a:normAutofit/>
          </a:bodyPr>
          <a:lstStyle/>
          <a:p>
            <a:r>
              <a:rPr lang="en-US" dirty="0"/>
              <a:t>BIP300 Solves All of Bitcoin’s Biggest Problems</a:t>
            </a:r>
          </a:p>
          <a:p>
            <a:pPr marL="971550" lvl="1" indent="-514350">
              <a:buFont typeface="+mj-lt"/>
              <a:buAutoNum type="alphaUcPeriod"/>
            </a:pPr>
            <a:r>
              <a:rPr lang="en-US" dirty="0"/>
              <a:t>Heterogeneity Problem</a:t>
            </a:r>
          </a:p>
          <a:p>
            <a:pPr marL="971550" lvl="1" indent="-514350">
              <a:buFont typeface="+mj-lt"/>
              <a:buAutoNum type="alphaUcPeriod"/>
            </a:pPr>
            <a:r>
              <a:rPr lang="en-US" baseline="0" dirty="0"/>
              <a:t>Scalability</a:t>
            </a:r>
          </a:p>
          <a:p>
            <a:pPr marL="971550" lvl="1" indent="-514350">
              <a:buFont typeface="+mj-lt"/>
              <a:buAutoNum type="alphaUcPeriod"/>
            </a:pPr>
            <a:r>
              <a:rPr lang="en-US" baseline="0" dirty="0"/>
              <a:t>Privacy</a:t>
            </a:r>
          </a:p>
          <a:p>
            <a:pPr marL="971550" lvl="1" indent="-514350">
              <a:buFont typeface="+mj-lt"/>
              <a:buAutoNum type="alphaUcPeriod"/>
            </a:pPr>
            <a:r>
              <a:rPr lang="en-US" baseline="0" dirty="0"/>
              <a:t>Scams – Eliminating </a:t>
            </a:r>
            <a:r>
              <a:rPr lang="en-US" baseline="0" dirty="0" err="1"/>
              <a:t>ScamCoins</a:t>
            </a:r>
            <a:r>
              <a:rPr lang="en-US" baseline="0" dirty="0"/>
              <a:t> ; Domesticating the Token Casino</a:t>
            </a:r>
          </a:p>
          <a:p>
            <a:pPr marL="971550" lvl="1" indent="-514350">
              <a:buFont typeface="+mj-lt"/>
              <a:buAutoNum type="alphaUcPeriod"/>
            </a:pPr>
            <a:r>
              <a:rPr lang="en-US" baseline="0" dirty="0"/>
              <a:t>Security Budget</a:t>
            </a:r>
          </a:p>
          <a:p>
            <a:pPr marL="971550" lvl="1" indent="-514350">
              <a:spcBef>
                <a:spcPts val="1000"/>
              </a:spcBef>
              <a:buFont typeface="+mj-lt"/>
              <a:buAutoNum type="alphaUcPeriod"/>
              <a:defRPr/>
            </a:pPr>
            <a:r>
              <a:rPr lang="en-US" kern="1200" baseline="0" dirty="0">
                <a:solidFill>
                  <a:schemeClr val="tx1"/>
                </a:solidFill>
                <a:effectLst/>
                <a:latin typeface="+mn-lt"/>
                <a:ea typeface="+mn-ea"/>
                <a:cs typeface="+mn-cs"/>
              </a:rPr>
              <a:t>Decentralization</a:t>
            </a:r>
            <a:endParaRPr lang="en-US" sz="2800" baseline="0" dirty="0"/>
          </a:p>
          <a:p>
            <a:pPr marL="971550" lvl="1" indent="-514350">
              <a:buFont typeface="+mj-lt"/>
              <a:buAutoNum type="alphaUcPeriod"/>
            </a:pPr>
            <a:r>
              <a:rPr lang="en-US" baseline="0" dirty="0"/>
              <a:t>“Fundamental Value” of Bitcoin</a:t>
            </a:r>
          </a:p>
          <a:p>
            <a:r>
              <a:rPr lang="en-US" dirty="0"/>
              <a:t>With...</a:t>
            </a:r>
          </a:p>
          <a:p>
            <a:pPr marL="914400" lvl="1" indent="-457200">
              <a:buFont typeface="+mj-lt"/>
              <a:buAutoNum type="alphaUcPeriod" startAt="8"/>
            </a:pPr>
            <a:r>
              <a:rPr lang="en-US" dirty="0"/>
              <a:t> ...zero risk to Bitcoin! </a:t>
            </a:r>
          </a:p>
        </p:txBody>
      </p:sp>
      <p:sp>
        <p:nvSpPr>
          <p:cNvPr id="4" name="Slide Number Placeholder 3">
            <a:extLst>
              <a:ext uri="{FF2B5EF4-FFF2-40B4-BE49-F238E27FC236}">
                <a16:creationId xmlns:a16="http://schemas.microsoft.com/office/drawing/2014/main" id="{56A6F11D-4F75-E85C-160B-3C8233B5746E}"/>
              </a:ext>
            </a:extLst>
          </p:cNvPr>
          <p:cNvSpPr>
            <a:spLocks noGrp="1"/>
          </p:cNvSpPr>
          <p:nvPr>
            <p:ph type="sldNum" sz="quarter" idx="12"/>
          </p:nvPr>
        </p:nvSpPr>
        <p:spPr/>
        <p:txBody>
          <a:bodyPr/>
          <a:lstStyle/>
          <a:p>
            <a:fld id="{64A73B7B-B545-4723-8D44-5CC401310D8B}" type="slidenum">
              <a:rPr lang="en-US" smtClean="0"/>
              <a:t>13</a:t>
            </a:fld>
            <a:endParaRPr lang="en-US" dirty="0"/>
          </a:p>
        </p:txBody>
      </p:sp>
      <p:sp>
        <p:nvSpPr>
          <p:cNvPr id="5" name="Footer Placeholder 4">
            <a:extLst>
              <a:ext uri="{FF2B5EF4-FFF2-40B4-BE49-F238E27FC236}">
                <a16:creationId xmlns:a16="http://schemas.microsoft.com/office/drawing/2014/main" id="{BD0B5418-8C54-60E3-D870-5597A6DD20CB}"/>
              </a:ext>
            </a:extLst>
          </p:cNvPr>
          <p:cNvSpPr>
            <a:spLocks noGrp="1"/>
          </p:cNvSpPr>
          <p:nvPr>
            <p:ph type="ftr" sz="quarter" idx="11"/>
          </p:nvPr>
        </p:nvSpPr>
        <p:spPr/>
        <p:txBody>
          <a:bodyPr/>
          <a:lstStyle/>
          <a:p>
            <a:r>
              <a:rPr lang="en-US" u="sng">
                <a:solidFill>
                  <a:schemeClr val="bg1">
                    <a:lumMod val="75000"/>
                  </a:schemeClr>
                </a:solidFill>
              </a:rPr>
              <a:t>Telegram:</a:t>
            </a:r>
            <a:r>
              <a:rPr lang="en-US"/>
              <a:t> t.me/DcInsiders     </a:t>
            </a:r>
            <a:r>
              <a:rPr lang="en-US" u="sng">
                <a:solidFill>
                  <a:schemeClr val="bg1">
                    <a:lumMod val="85000"/>
                  </a:schemeClr>
                </a:solidFill>
              </a:rPr>
              <a:t>Website:</a:t>
            </a:r>
            <a:r>
              <a:rPr lang="en-US">
                <a:solidFill>
                  <a:schemeClr val="bg1">
                    <a:lumMod val="85000"/>
                  </a:schemeClr>
                </a:solidFill>
              </a:rPr>
              <a:t> </a:t>
            </a:r>
            <a:r>
              <a:rPr lang="en-US">
                <a:solidFill>
                  <a:schemeClr val="tx1"/>
                </a:solidFill>
                <a:hlinkClick r:id="rId2">
                  <a:extLst>
                    <a:ext uri="{A12FA001-AC4F-418D-AE19-62706E023703}">
                      <ahyp:hlinkClr xmlns:ahyp="http://schemas.microsoft.com/office/drawing/2018/hyperlinkcolor" val="tx"/>
                    </a:ext>
                  </a:extLst>
                </a:hlinkClick>
              </a:rPr>
              <a:t>www.LayerTwoLabs.com</a:t>
            </a:r>
            <a:r>
              <a:rPr lang="en-US"/>
              <a:t>   </a:t>
            </a:r>
            <a:r>
              <a:rPr lang="en-US" u="sng">
                <a:solidFill>
                  <a:schemeClr val="bg1">
                    <a:lumMod val="75000"/>
                  </a:schemeClr>
                </a:solidFill>
              </a:rPr>
              <a:t>Paul’s Twitter:</a:t>
            </a:r>
            <a:r>
              <a:rPr lang="en-US">
                <a:solidFill>
                  <a:schemeClr val="bg1">
                    <a:lumMod val="75000"/>
                  </a:schemeClr>
                </a:solidFill>
              </a:rPr>
              <a:t> </a:t>
            </a:r>
            <a:r>
              <a:rPr lang="en-US"/>
              <a:t>@truthcoin</a:t>
            </a:r>
            <a:endParaRPr lang="en-US" dirty="0"/>
          </a:p>
        </p:txBody>
      </p:sp>
    </p:spTree>
    <p:extLst>
      <p:ext uri="{BB962C8B-B14F-4D97-AF65-F5344CB8AC3E}">
        <p14:creationId xmlns:p14="http://schemas.microsoft.com/office/powerpoint/2010/main" val="37455659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497A6-6AA4-4CBF-A197-422FF714806C}"/>
              </a:ext>
            </a:extLst>
          </p:cNvPr>
          <p:cNvSpPr>
            <a:spLocks noGrp="1"/>
          </p:cNvSpPr>
          <p:nvPr>
            <p:ph type="title"/>
          </p:nvPr>
        </p:nvSpPr>
        <p:spPr/>
        <p:txBody>
          <a:bodyPr>
            <a:normAutofit fontScale="90000"/>
          </a:bodyPr>
          <a:lstStyle/>
          <a:p>
            <a:r>
              <a:rPr lang="en-US" sz="5400" dirty="0"/>
              <a:t>A. Heterogeneity</a:t>
            </a:r>
          </a:p>
        </p:txBody>
      </p:sp>
      <p:sp>
        <p:nvSpPr>
          <p:cNvPr id="5" name="Slide Number Placeholder 4">
            <a:extLst>
              <a:ext uri="{FF2B5EF4-FFF2-40B4-BE49-F238E27FC236}">
                <a16:creationId xmlns:a16="http://schemas.microsoft.com/office/drawing/2014/main" id="{E52F484F-FFEC-472D-8918-68E2E5456F75}"/>
              </a:ext>
            </a:extLst>
          </p:cNvPr>
          <p:cNvSpPr>
            <a:spLocks noGrp="1"/>
          </p:cNvSpPr>
          <p:nvPr>
            <p:ph type="sldNum" sz="quarter" idx="12"/>
          </p:nvPr>
        </p:nvSpPr>
        <p:spPr/>
        <p:txBody>
          <a:bodyPr/>
          <a:lstStyle/>
          <a:p>
            <a:fld id="{64A73B7B-B545-4723-8D44-5CC401310D8B}" type="slidenum">
              <a:rPr lang="en-US" smtClean="0"/>
              <a:t>14</a:t>
            </a:fld>
            <a:endParaRPr lang="en-US" dirty="0"/>
          </a:p>
        </p:txBody>
      </p:sp>
      <p:sp>
        <p:nvSpPr>
          <p:cNvPr id="6" name="Speech Bubble: Oval 5">
            <a:extLst>
              <a:ext uri="{FF2B5EF4-FFF2-40B4-BE49-F238E27FC236}">
                <a16:creationId xmlns:a16="http://schemas.microsoft.com/office/drawing/2014/main" id="{37EC36BD-DDAA-4661-9C36-E13B7F2EF144}"/>
              </a:ext>
            </a:extLst>
          </p:cNvPr>
          <p:cNvSpPr/>
          <p:nvPr/>
        </p:nvSpPr>
        <p:spPr>
          <a:xfrm>
            <a:off x="2551010" y="668164"/>
            <a:ext cx="6747369" cy="1530105"/>
          </a:xfrm>
          <a:prstGeom prst="wedgeEllipseCallout">
            <a:avLst>
              <a:gd name="adj1" fmla="val -51929"/>
              <a:gd name="adj2" fmla="val 10919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Bitcoin does seem great… but can it do _______ ?</a:t>
            </a:r>
          </a:p>
        </p:txBody>
      </p:sp>
      <p:pic>
        <p:nvPicPr>
          <p:cNvPr id="8" name="Picture 7">
            <a:extLst>
              <a:ext uri="{FF2B5EF4-FFF2-40B4-BE49-F238E27FC236}">
                <a16:creationId xmlns:a16="http://schemas.microsoft.com/office/drawing/2014/main" id="{27101454-BC0B-40E3-A7F9-68E0135CF8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1783" y="2835169"/>
            <a:ext cx="2539682" cy="2539682"/>
          </a:xfrm>
          <a:prstGeom prst="rect">
            <a:avLst/>
          </a:prstGeom>
        </p:spPr>
      </p:pic>
      <p:pic>
        <p:nvPicPr>
          <p:cNvPr id="9" name="Picture 8">
            <a:extLst>
              <a:ext uri="{FF2B5EF4-FFF2-40B4-BE49-F238E27FC236}">
                <a16:creationId xmlns:a16="http://schemas.microsoft.com/office/drawing/2014/main" id="{FF85FD84-6442-4E34-8017-46F0CBA82F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00023" y="2490785"/>
            <a:ext cx="2799779" cy="2799779"/>
          </a:xfrm>
          <a:prstGeom prst="rect">
            <a:avLst/>
          </a:prstGeom>
        </p:spPr>
      </p:pic>
      <p:sp>
        <p:nvSpPr>
          <p:cNvPr id="10" name="Speech Bubble: Oval 9">
            <a:extLst>
              <a:ext uri="{FF2B5EF4-FFF2-40B4-BE49-F238E27FC236}">
                <a16:creationId xmlns:a16="http://schemas.microsoft.com/office/drawing/2014/main" id="{26F07696-73C1-44B1-8FE3-8A85DBCB2B4F}"/>
              </a:ext>
            </a:extLst>
          </p:cNvPr>
          <p:cNvSpPr/>
          <p:nvPr/>
        </p:nvSpPr>
        <p:spPr>
          <a:xfrm>
            <a:off x="4724882" y="4902634"/>
            <a:ext cx="2945998" cy="1255062"/>
          </a:xfrm>
          <a:prstGeom prst="wedgeEllipseCallout">
            <a:avLst>
              <a:gd name="adj1" fmla="val 94853"/>
              <a:gd name="adj2" fmla="val -194082"/>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800" dirty="0">
                <a:solidFill>
                  <a:schemeClr val="bg1"/>
                </a:solidFill>
              </a:rPr>
              <a:t>Yes.</a:t>
            </a:r>
            <a:br>
              <a:rPr lang="en-US" sz="2800" dirty="0">
                <a:solidFill>
                  <a:schemeClr val="bg1"/>
                </a:solidFill>
              </a:rPr>
            </a:br>
            <a:r>
              <a:rPr lang="en-US" sz="2800" dirty="0">
                <a:solidFill>
                  <a:schemeClr val="bg1"/>
                </a:solidFill>
              </a:rPr>
              <a:t>See BIP 300.</a:t>
            </a:r>
          </a:p>
        </p:txBody>
      </p:sp>
      <p:sp>
        <p:nvSpPr>
          <p:cNvPr id="11" name="TextBox 10">
            <a:extLst>
              <a:ext uri="{FF2B5EF4-FFF2-40B4-BE49-F238E27FC236}">
                <a16:creationId xmlns:a16="http://schemas.microsoft.com/office/drawing/2014/main" id="{A7F1684F-A847-4ACF-90AC-6BFE601B815D}"/>
              </a:ext>
            </a:extLst>
          </p:cNvPr>
          <p:cNvSpPr txBox="1"/>
          <p:nvPr/>
        </p:nvSpPr>
        <p:spPr>
          <a:xfrm>
            <a:off x="1656916" y="5511365"/>
            <a:ext cx="1369415" cy="646331"/>
          </a:xfrm>
          <a:prstGeom prst="rect">
            <a:avLst/>
          </a:prstGeom>
          <a:noFill/>
        </p:spPr>
        <p:txBody>
          <a:bodyPr wrap="square" rtlCol="0">
            <a:spAutoFit/>
          </a:bodyPr>
          <a:lstStyle/>
          <a:p>
            <a:pPr algn="ctr"/>
            <a:r>
              <a:rPr lang="en-US" sz="3600" dirty="0"/>
              <a:t>Noob</a:t>
            </a:r>
          </a:p>
        </p:txBody>
      </p:sp>
      <p:sp>
        <p:nvSpPr>
          <p:cNvPr id="12" name="TextBox 11">
            <a:extLst>
              <a:ext uri="{FF2B5EF4-FFF2-40B4-BE49-F238E27FC236}">
                <a16:creationId xmlns:a16="http://schemas.microsoft.com/office/drawing/2014/main" id="{9ED44430-DEF2-48EB-93BD-CA66BD9B7EEE}"/>
              </a:ext>
            </a:extLst>
          </p:cNvPr>
          <p:cNvSpPr txBox="1"/>
          <p:nvPr/>
        </p:nvSpPr>
        <p:spPr>
          <a:xfrm>
            <a:off x="7670879" y="5409003"/>
            <a:ext cx="2799779" cy="646331"/>
          </a:xfrm>
          <a:prstGeom prst="rect">
            <a:avLst/>
          </a:prstGeom>
          <a:noFill/>
        </p:spPr>
        <p:txBody>
          <a:bodyPr wrap="square" rtlCol="0">
            <a:spAutoFit/>
          </a:bodyPr>
          <a:lstStyle/>
          <a:p>
            <a:pPr algn="ctr"/>
            <a:r>
              <a:rPr lang="en-US" sz="3600" dirty="0" err="1"/>
              <a:t>Bitcoiner</a:t>
            </a:r>
            <a:endParaRPr lang="en-US" sz="3600" dirty="0"/>
          </a:p>
        </p:txBody>
      </p:sp>
      <p:sp>
        <p:nvSpPr>
          <p:cNvPr id="13" name="Speech Bubble: Oval 12">
            <a:extLst>
              <a:ext uri="{FF2B5EF4-FFF2-40B4-BE49-F238E27FC236}">
                <a16:creationId xmlns:a16="http://schemas.microsoft.com/office/drawing/2014/main" id="{39D9911D-7E8C-4C8A-8FDE-A3633527DB19}"/>
              </a:ext>
            </a:extLst>
          </p:cNvPr>
          <p:cNvSpPr/>
          <p:nvPr/>
        </p:nvSpPr>
        <p:spPr>
          <a:xfrm>
            <a:off x="3026331" y="2562926"/>
            <a:ext cx="4773691" cy="2339708"/>
          </a:xfrm>
          <a:prstGeom prst="wedgeEllipseCallout">
            <a:avLst>
              <a:gd name="adj1" fmla="val 77544"/>
              <a:gd name="adj2" fmla="val -28778"/>
            </a:avLst>
          </a:prstGeom>
          <a:noFill/>
          <a:ln w="762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Actually we DON’T want Bitcoin to do ______ in the first place because it is actually a bad due to _______, as you can read ______. But if by ______ you really mean ______, then yes Bitcoin can do that!  Eventually we are working on _____ which should be able to do ______ even better than ______ anyway but it is actually a good thing that the protocol is so difficult to upgrade </a:t>
            </a:r>
            <a:r>
              <a:rPr lang="en-US" sz="1400" dirty="0" err="1">
                <a:solidFill>
                  <a:schemeClr val="tx1"/>
                </a:solidFill>
              </a:rPr>
              <a:t>beca</a:t>
            </a:r>
            <a:r>
              <a:rPr lang="en-US" sz="1400" dirty="0">
                <a:solidFill>
                  <a:schemeClr val="tx1"/>
                </a:solidFill>
              </a:rPr>
              <a:t> …</a:t>
            </a:r>
          </a:p>
        </p:txBody>
      </p:sp>
      <p:sp>
        <p:nvSpPr>
          <p:cNvPr id="14" name="Multiplication Sign 13">
            <a:extLst>
              <a:ext uri="{FF2B5EF4-FFF2-40B4-BE49-F238E27FC236}">
                <a16:creationId xmlns:a16="http://schemas.microsoft.com/office/drawing/2014/main" id="{348EF7D1-BF8F-4646-9017-E87798FFF0AC}"/>
              </a:ext>
            </a:extLst>
          </p:cNvPr>
          <p:cNvSpPr/>
          <p:nvPr/>
        </p:nvSpPr>
        <p:spPr>
          <a:xfrm>
            <a:off x="3964905" y="1779042"/>
            <a:ext cx="3200046" cy="3299915"/>
          </a:xfrm>
          <a:prstGeom prst="mathMultiply">
            <a:avLst>
              <a:gd name="adj1" fmla="val 8588"/>
            </a:avLst>
          </a:prstGeom>
          <a:solidFill>
            <a:schemeClr val="tx1">
              <a:alpha val="2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0AE5513E-0F16-4FA9-86B1-1F4E055469C7}"/>
              </a:ext>
            </a:extLst>
          </p:cNvPr>
          <p:cNvCxnSpPr>
            <a:cxnSpLocks/>
          </p:cNvCxnSpPr>
          <p:nvPr/>
        </p:nvCxnSpPr>
        <p:spPr>
          <a:xfrm flipV="1">
            <a:off x="7255823" y="700304"/>
            <a:ext cx="2799779" cy="96224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93B7DF3-547F-437F-BAD0-E45EA0E9111A}"/>
              </a:ext>
            </a:extLst>
          </p:cNvPr>
          <p:cNvCxnSpPr>
            <a:cxnSpLocks/>
          </p:cNvCxnSpPr>
          <p:nvPr/>
        </p:nvCxnSpPr>
        <p:spPr>
          <a:xfrm flipV="1">
            <a:off x="10103102" y="498764"/>
            <a:ext cx="0" cy="233640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F4F0CF6C-DF53-47A2-B78D-807C186B3C46}"/>
              </a:ext>
            </a:extLst>
          </p:cNvPr>
          <p:cNvSpPr txBox="1"/>
          <p:nvPr/>
        </p:nvSpPr>
        <p:spPr>
          <a:xfrm>
            <a:off x="10150603" y="428218"/>
            <a:ext cx="2007917" cy="2677656"/>
          </a:xfrm>
          <a:prstGeom prst="rect">
            <a:avLst/>
          </a:prstGeom>
          <a:noFill/>
        </p:spPr>
        <p:txBody>
          <a:bodyPr wrap="square" rtlCol="0">
            <a:spAutoFit/>
          </a:bodyPr>
          <a:lstStyle/>
          <a:p>
            <a:r>
              <a:rPr lang="en-US" sz="1600" dirty="0"/>
              <a:t>Smart Contracts</a:t>
            </a:r>
            <a:br>
              <a:rPr lang="en-US" dirty="0"/>
            </a:br>
            <a:r>
              <a:rPr lang="en-US" dirty="0" err="1"/>
              <a:t>DeFi</a:t>
            </a:r>
            <a:br>
              <a:rPr lang="en-US" dirty="0"/>
            </a:br>
            <a:r>
              <a:rPr lang="en-US" sz="1600" dirty="0"/>
              <a:t>Turing Completeness</a:t>
            </a:r>
            <a:br>
              <a:rPr lang="en-US" dirty="0"/>
            </a:br>
            <a:r>
              <a:rPr lang="en-US" dirty="0"/>
              <a:t>Ring Signatures</a:t>
            </a:r>
            <a:br>
              <a:rPr lang="en-US" dirty="0"/>
            </a:br>
            <a:r>
              <a:rPr lang="en-US" dirty="0"/>
              <a:t>zk-Snarks</a:t>
            </a:r>
            <a:br>
              <a:rPr lang="en-US" dirty="0"/>
            </a:br>
            <a:r>
              <a:rPr lang="en-US" sz="1600" dirty="0"/>
              <a:t>Large </a:t>
            </a:r>
            <a:r>
              <a:rPr lang="en-US" sz="1600" dirty="0" err="1"/>
              <a:t>Blocksizes</a:t>
            </a:r>
            <a:endParaRPr lang="en-US" sz="1600" dirty="0"/>
          </a:p>
          <a:p>
            <a:r>
              <a:rPr lang="en-US" sz="1600" dirty="0"/>
              <a:t>NFTs</a:t>
            </a:r>
            <a:br>
              <a:rPr lang="en-US" dirty="0"/>
            </a:br>
            <a:r>
              <a:rPr lang="en-US" dirty="0"/>
              <a:t>Oracles</a:t>
            </a:r>
          </a:p>
          <a:p>
            <a:r>
              <a:rPr lang="en-US" dirty="0" err="1"/>
              <a:t>Mimblewimble</a:t>
            </a:r>
            <a:endParaRPr lang="en-US" dirty="0"/>
          </a:p>
          <a:p>
            <a:r>
              <a:rPr lang="en-US" sz="1400" dirty="0"/>
              <a:t>…(</a:t>
            </a:r>
            <a:r>
              <a:rPr lang="en-US" sz="1400" dirty="0" err="1"/>
              <a:t>etc</a:t>
            </a:r>
            <a:r>
              <a:rPr lang="en-US" sz="1400" dirty="0"/>
              <a:t>)</a:t>
            </a:r>
            <a:endParaRPr lang="en-US" dirty="0"/>
          </a:p>
        </p:txBody>
      </p:sp>
      <p:sp>
        <p:nvSpPr>
          <p:cNvPr id="3" name="Footer Placeholder 4">
            <a:extLst>
              <a:ext uri="{FF2B5EF4-FFF2-40B4-BE49-F238E27FC236}">
                <a16:creationId xmlns:a16="http://schemas.microsoft.com/office/drawing/2014/main" id="{35450362-056B-B22C-79B0-169D23B4B4DD}"/>
              </a:ext>
            </a:extLst>
          </p:cNvPr>
          <p:cNvSpPr>
            <a:spLocks noGrp="1"/>
          </p:cNvSpPr>
          <p:nvPr>
            <p:ph type="ftr" sz="quarter" idx="11"/>
          </p:nvPr>
        </p:nvSpPr>
        <p:spPr>
          <a:xfrm>
            <a:off x="154379" y="6378499"/>
            <a:ext cx="11447813" cy="365125"/>
          </a:xfrm>
        </p:spPr>
        <p:txBody>
          <a:bodyPr/>
          <a:lstStyle/>
          <a:p>
            <a:r>
              <a:rPr lang="en-US" u="sng" dirty="0">
                <a:solidFill>
                  <a:schemeClr val="bg1">
                    <a:lumMod val="75000"/>
                  </a:schemeClr>
                </a:solidFill>
              </a:rPr>
              <a:t>Telegram:</a:t>
            </a:r>
            <a:r>
              <a:rPr lang="en-US" dirty="0"/>
              <a:t> t.me/</a:t>
            </a:r>
            <a:r>
              <a:rPr lang="en-US" dirty="0" err="1"/>
              <a:t>DcInsiders</a:t>
            </a:r>
            <a:r>
              <a:rPr lang="en-US" dirty="0"/>
              <a:t>     </a:t>
            </a:r>
            <a:r>
              <a:rPr lang="en-US" u="sng" dirty="0">
                <a:solidFill>
                  <a:schemeClr val="bg1">
                    <a:lumMod val="85000"/>
                  </a:schemeClr>
                </a:solidFill>
              </a:rPr>
              <a:t>Website</a:t>
            </a:r>
            <a:r>
              <a:rPr lang="en-US" u="sng" dirty="0">
                <a:solidFill>
                  <a:schemeClr val="tx1"/>
                </a:solidFill>
              </a:rPr>
              <a:t>:</a:t>
            </a:r>
            <a:r>
              <a:rPr lang="en-US" dirty="0">
                <a:solidFill>
                  <a:schemeClr val="tx1"/>
                </a:solidFill>
              </a:rPr>
              <a:t> </a:t>
            </a:r>
            <a:r>
              <a:rPr lang="en-US" dirty="0">
                <a:solidFill>
                  <a:schemeClr val="tx1"/>
                </a:solidFill>
                <a:hlinkClick r:id="rId4">
                  <a:extLst>
                    <a:ext uri="{A12FA001-AC4F-418D-AE19-62706E023703}">
                      <ahyp:hlinkClr xmlns:ahyp="http://schemas.microsoft.com/office/drawing/2018/hyperlinkcolor" val="tx"/>
                    </a:ext>
                  </a:extLst>
                </a:hlinkClick>
              </a:rPr>
              <a:t>www.LayerTwoLabs.com</a:t>
            </a:r>
            <a:r>
              <a:rPr lang="en-US" dirty="0"/>
              <a:t>   </a:t>
            </a:r>
            <a:r>
              <a:rPr lang="en-US" u="sng" dirty="0">
                <a:solidFill>
                  <a:schemeClr val="bg1">
                    <a:lumMod val="75000"/>
                  </a:schemeClr>
                </a:solidFill>
              </a:rPr>
              <a:t>Paul’s Twitter:</a:t>
            </a:r>
            <a:r>
              <a:rPr lang="en-US" dirty="0">
                <a:solidFill>
                  <a:schemeClr val="bg1">
                    <a:lumMod val="75000"/>
                  </a:schemeClr>
                </a:solidFill>
              </a:rPr>
              <a:t> </a:t>
            </a:r>
            <a:r>
              <a:rPr lang="en-US" dirty="0"/>
              <a:t>@truthcoin</a:t>
            </a:r>
          </a:p>
        </p:txBody>
      </p:sp>
    </p:spTree>
    <p:extLst>
      <p:ext uri="{BB962C8B-B14F-4D97-AF65-F5344CB8AC3E}">
        <p14:creationId xmlns:p14="http://schemas.microsoft.com/office/powerpoint/2010/main" val="22939650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74205-06E6-44D7-A4DD-80FBB3D8F60A}"/>
              </a:ext>
            </a:extLst>
          </p:cNvPr>
          <p:cNvSpPr>
            <a:spLocks noGrp="1"/>
          </p:cNvSpPr>
          <p:nvPr>
            <p:ph type="title"/>
          </p:nvPr>
        </p:nvSpPr>
        <p:spPr/>
        <p:txBody>
          <a:bodyPr>
            <a:normAutofit fontScale="90000"/>
          </a:bodyPr>
          <a:lstStyle/>
          <a:p>
            <a:r>
              <a:rPr lang="en-US" sz="5400" dirty="0"/>
              <a:t>A. Heterogeneity</a:t>
            </a:r>
          </a:p>
        </p:txBody>
      </p:sp>
      <p:sp>
        <p:nvSpPr>
          <p:cNvPr id="5" name="Slide Number Placeholder 4">
            <a:extLst>
              <a:ext uri="{FF2B5EF4-FFF2-40B4-BE49-F238E27FC236}">
                <a16:creationId xmlns:a16="http://schemas.microsoft.com/office/drawing/2014/main" id="{BC070380-2B45-42D9-B280-AE78041C914C}"/>
              </a:ext>
            </a:extLst>
          </p:cNvPr>
          <p:cNvSpPr>
            <a:spLocks noGrp="1"/>
          </p:cNvSpPr>
          <p:nvPr>
            <p:ph type="sldNum" sz="quarter" idx="12"/>
          </p:nvPr>
        </p:nvSpPr>
        <p:spPr/>
        <p:txBody>
          <a:bodyPr/>
          <a:lstStyle/>
          <a:p>
            <a:fld id="{64A73B7B-B545-4723-8D44-5CC401310D8B}" type="slidenum">
              <a:rPr lang="en-US" smtClean="0"/>
              <a:t>15</a:t>
            </a:fld>
            <a:endParaRPr lang="en-US" dirty="0"/>
          </a:p>
        </p:txBody>
      </p:sp>
      <p:pic>
        <p:nvPicPr>
          <p:cNvPr id="6" name="Picture 5">
            <a:extLst>
              <a:ext uri="{FF2B5EF4-FFF2-40B4-BE49-F238E27FC236}">
                <a16:creationId xmlns:a16="http://schemas.microsoft.com/office/drawing/2014/main" id="{DDC3F112-A71D-485E-BE94-EC45E98133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5936" y="1998074"/>
            <a:ext cx="2539682" cy="2539682"/>
          </a:xfrm>
          <a:prstGeom prst="rect">
            <a:avLst/>
          </a:prstGeom>
        </p:spPr>
      </p:pic>
      <p:sp>
        <p:nvSpPr>
          <p:cNvPr id="7" name="TextBox 6">
            <a:extLst>
              <a:ext uri="{FF2B5EF4-FFF2-40B4-BE49-F238E27FC236}">
                <a16:creationId xmlns:a16="http://schemas.microsoft.com/office/drawing/2014/main" id="{D86B3231-2179-4E32-92DC-C12E308287C8}"/>
              </a:ext>
            </a:extLst>
          </p:cNvPr>
          <p:cNvSpPr txBox="1"/>
          <p:nvPr/>
        </p:nvSpPr>
        <p:spPr>
          <a:xfrm>
            <a:off x="417715" y="4699595"/>
            <a:ext cx="3616124" cy="1200329"/>
          </a:xfrm>
          <a:prstGeom prst="rect">
            <a:avLst/>
          </a:prstGeom>
          <a:noFill/>
        </p:spPr>
        <p:txBody>
          <a:bodyPr wrap="square" rtlCol="0">
            <a:spAutoFit/>
          </a:bodyPr>
          <a:lstStyle/>
          <a:p>
            <a:pPr algn="ctr"/>
            <a:r>
              <a:rPr lang="en-US" sz="3600" dirty="0"/>
              <a:t>Noob (and/or Fringe Genius)</a:t>
            </a:r>
          </a:p>
        </p:txBody>
      </p:sp>
      <p:pic>
        <p:nvPicPr>
          <p:cNvPr id="8" name="Picture 7">
            <a:extLst>
              <a:ext uri="{FF2B5EF4-FFF2-40B4-BE49-F238E27FC236}">
                <a16:creationId xmlns:a16="http://schemas.microsoft.com/office/drawing/2014/main" id="{E2834BC8-B915-43F9-B6B5-E8CF21D415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00023" y="2490785"/>
            <a:ext cx="2799779" cy="2799779"/>
          </a:xfrm>
          <a:prstGeom prst="rect">
            <a:avLst/>
          </a:prstGeom>
        </p:spPr>
      </p:pic>
      <p:sp>
        <p:nvSpPr>
          <p:cNvPr id="9" name="Speech Bubble: Oval 8">
            <a:extLst>
              <a:ext uri="{FF2B5EF4-FFF2-40B4-BE49-F238E27FC236}">
                <a16:creationId xmlns:a16="http://schemas.microsoft.com/office/drawing/2014/main" id="{472E613B-B905-43FF-BA3B-DEDAE29C7A49}"/>
              </a:ext>
            </a:extLst>
          </p:cNvPr>
          <p:cNvSpPr/>
          <p:nvPr/>
        </p:nvSpPr>
        <p:spPr>
          <a:xfrm>
            <a:off x="4073489" y="5016331"/>
            <a:ext cx="3727667" cy="1255062"/>
          </a:xfrm>
          <a:prstGeom prst="wedgeEllipseCallout">
            <a:avLst>
              <a:gd name="adj1" fmla="val 81400"/>
              <a:gd name="adj2" fmla="val -209116"/>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800" dirty="0">
                <a:solidFill>
                  <a:schemeClr val="bg1"/>
                </a:solidFill>
              </a:rPr>
              <a:t>Use BIP 300.</a:t>
            </a:r>
          </a:p>
          <a:p>
            <a:pPr algn="ctr"/>
            <a:r>
              <a:rPr lang="en-US" sz="2800" dirty="0">
                <a:solidFill>
                  <a:schemeClr val="bg1"/>
                </a:solidFill>
              </a:rPr>
              <a:t>Good luck!! </a:t>
            </a:r>
          </a:p>
        </p:txBody>
      </p:sp>
      <p:sp>
        <p:nvSpPr>
          <p:cNvPr id="10" name="TextBox 9">
            <a:extLst>
              <a:ext uri="{FF2B5EF4-FFF2-40B4-BE49-F238E27FC236}">
                <a16:creationId xmlns:a16="http://schemas.microsoft.com/office/drawing/2014/main" id="{5DD9677D-0DB1-4140-859B-FE241E9E6CBF}"/>
              </a:ext>
            </a:extLst>
          </p:cNvPr>
          <p:cNvSpPr txBox="1"/>
          <p:nvPr/>
        </p:nvSpPr>
        <p:spPr>
          <a:xfrm>
            <a:off x="7800022" y="5445973"/>
            <a:ext cx="2799779" cy="646331"/>
          </a:xfrm>
          <a:prstGeom prst="rect">
            <a:avLst/>
          </a:prstGeom>
          <a:noFill/>
        </p:spPr>
        <p:txBody>
          <a:bodyPr wrap="square" rtlCol="0">
            <a:spAutoFit/>
          </a:bodyPr>
          <a:lstStyle/>
          <a:p>
            <a:pPr algn="ctr"/>
            <a:r>
              <a:rPr lang="en-US" sz="3600" dirty="0" err="1"/>
              <a:t>Bitcoiner</a:t>
            </a:r>
            <a:endParaRPr lang="en-US" sz="3600" dirty="0"/>
          </a:p>
        </p:txBody>
      </p:sp>
      <p:sp>
        <p:nvSpPr>
          <p:cNvPr id="11" name="Speech Bubble: Oval 10">
            <a:extLst>
              <a:ext uri="{FF2B5EF4-FFF2-40B4-BE49-F238E27FC236}">
                <a16:creationId xmlns:a16="http://schemas.microsoft.com/office/drawing/2014/main" id="{8DDC3F37-F6CA-434C-8CDC-D3830975CC5A}"/>
              </a:ext>
            </a:extLst>
          </p:cNvPr>
          <p:cNvSpPr/>
          <p:nvPr/>
        </p:nvSpPr>
        <p:spPr>
          <a:xfrm>
            <a:off x="2888344" y="2562926"/>
            <a:ext cx="5546750" cy="1974830"/>
          </a:xfrm>
          <a:prstGeom prst="wedgeEllipseCallout">
            <a:avLst>
              <a:gd name="adj1" fmla="val 58704"/>
              <a:gd name="adj2" fmla="val -25838"/>
            </a:avLst>
          </a:prstGeom>
          <a:noFill/>
          <a:ln w="762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You can’t just merge something into Bitcoin -- It affects everyone else’s nodes!! Besides, ______ has been proposed before and you need to read ______ so that you can learn why everyone hates it, especially our infallible _______ who would have done it by now if it were a good idea.  ________ is a SCAM and you are trying to ATTACK BITCOIN!! Even if your idea was good it would probably take years to get consensus and get merged into …</a:t>
            </a:r>
          </a:p>
        </p:txBody>
      </p:sp>
      <p:sp>
        <p:nvSpPr>
          <p:cNvPr id="12" name="Multiplication Sign 11">
            <a:extLst>
              <a:ext uri="{FF2B5EF4-FFF2-40B4-BE49-F238E27FC236}">
                <a16:creationId xmlns:a16="http://schemas.microsoft.com/office/drawing/2014/main" id="{BBF3589E-1936-4EFC-A05F-1B4351B82076}"/>
              </a:ext>
            </a:extLst>
          </p:cNvPr>
          <p:cNvSpPr/>
          <p:nvPr/>
        </p:nvSpPr>
        <p:spPr>
          <a:xfrm>
            <a:off x="4028890" y="1900383"/>
            <a:ext cx="3200046" cy="3299915"/>
          </a:xfrm>
          <a:prstGeom prst="mathMultiply">
            <a:avLst>
              <a:gd name="adj1" fmla="val 8588"/>
            </a:avLst>
          </a:prstGeom>
          <a:solidFill>
            <a:schemeClr val="tx1">
              <a:alpha val="2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peech Bubble: Oval 12">
            <a:extLst>
              <a:ext uri="{FF2B5EF4-FFF2-40B4-BE49-F238E27FC236}">
                <a16:creationId xmlns:a16="http://schemas.microsoft.com/office/drawing/2014/main" id="{A77C9D17-D521-4E49-9A8C-B097A0CBBE1C}"/>
              </a:ext>
            </a:extLst>
          </p:cNvPr>
          <p:cNvSpPr/>
          <p:nvPr/>
        </p:nvSpPr>
        <p:spPr>
          <a:xfrm>
            <a:off x="2551010" y="668164"/>
            <a:ext cx="8189561" cy="1530105"/>
          </a:xfrm>
          <a:prstGeom prst="wedgeEllipseCallout">
            <a:avLst>
              <a:gd name="adj1" fmla="val -52359"/>
              <a:gd name="adj2" fmla="val 6935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I can improve Bitcoin! It only needs my new idea:  _______ !! When can you merge my code ??</a:t>
            </a:r>
          </a:p>
        </p:txBody>
      </p:sp>
      <p:sp>
        <p:nvSpPr>
          <p:cNvPr id="3" name="Footer Placeholder 4">
            <a:extLst>
              <a:ext uri="{FF2B5EF4-FFF2-40B4-BE49-F238E27FC236}">
                <a16:creationId xmlns:a16="http://schemas.microsoft.com/office/drawing/2014/main" id="{317E40B4-EA3A-0D36-02E8-F76F5F3DE294}"/>
              </a:ext>
            </a:extLst>
          </p:cNvPr>
          <p:cNvSpPr>
            <a:spLocks noGrp="1"/>
          </p:cNvSpPr>
          <p:nvPr>
            <p:ph type="ftr" sz="quarter" idx="11"/>
          </p:nvPr>
        </p:nvSpPr>
        <p:spPr>
          <a:xfrm>
            <a:off x="154379" y="6378499"/>
            <a:ext cx="11447813" cy="365125"/>
          </a:xfrm>
        </p:spPr>
        <p:txBody>
          <a:bodyPr/>
          <a:lstStyle/>
          <a:p>
            <a:r>
              <a:rPr lang="en-US" u="sng" dirty="0">
                <a:solidFill>
                  <a:schemeClr val="bg1">
                    <a:lumMod val="75000"/>
                  </a:schemeClr>
                </a:solidFill>
              </a:rPr>
              <a:t>Telegram:</a:t>
            </a:r>
            <a:r>
              <a:rPr lang="en-US" dirty="0"/>
              <a:t> t.me/</a:t>
            </a:r>
            <a:r>
              <a:rPr lang="en-US" dirty="0" err="1"/>
              <a:t>DcInsiders</a:t>
            </a:r>
            <a:r>
              <a:rPr lang="en-US" dirty="0"/>
              <a:t>     </a:t>
            </a:r>
            <a:r>
              <a:rPr lang="en-US" u="sng" dirty="0">
                <a:solidFill>
                  <a:schemeClr val="bg1">
                    <a:lumMod val="85000"/>
                  </a:schemeClr>
                </a:solidFill>
              </a:rPr>
              <a:t>Website</a:t>
            </a:r>
            <a:r>
              <a:rPr lang="en-US" u="sng" dirty="0">
                <a:solidFill>
                  <a:schemeClr val="tx1"/>
                </a:solidFill>
              </a:rPr>
              <a:t>:</a:t>
            </a:r>
            <a:r>
              <a:rPr lang="en-US" dirty="0">
                <a:solidFill>
                  <a:schemeClr val="tx1"/>
                </a:solidFill>
              </a:rPr>
              <a:t> </a:t>
            </a:r>
            <a:r>
              <a:rPr lang="en-US" dirty="0">
                <a:solidFill>
                  <a:schemeClr val="tx1"/>
                </a:solidFill>
                <a:hlinkClick r:id="rId4">
                  <a:extLst>
                    <a:ext uri="{A12FA001-AC4F-418D-AE19-62706E023703}">
                      <ahyp:hlinkClr xmlns:ahyp="http://schemas.microsoft.com/office/drawing/2018/hyperlinkcolor" val="tx"/>
                    </a:ext>
                  </a:extLst>
                </a:hlinkClick>
              </a:rPr>
              <a:t>www.LayerTwoLabs.com</a:t>
            </a:r>
            <a:r>
              <a:rPr lang="en-US" dirty="0"/>
              <a:t>   </a:t>
            </a:r>
            <a:r>
              <a:rPr lang="en-US" u="sng" dirty="0">
                <a:solidFill>
                  <a:schemeClr val="bg1">
                    <a:lumMod val="75000"/>
                  </a:schemeClr>
                </a:solidFill>
              </a:rPr>
              <a:t>Paul’s Twitter:</a:t>
            </a:r>
            <a:r>
              <a:rPr lang="en-US" dirty="0">
                <a:solidFill>
                  <a:schemeClr val="bg1">
                    <a:lumMod val="75000"/>
                  </a:schemeClr>
                </a:solidFill>
              </a:rPr>
              <a:t> </a:t>
            </a:r>
            <a:r>
              <a:rPr lang="en-US" dirty="0"/>
              <a:t>@truthcoin</a:t>
            </a:r>
          </a:p>
        </p:txBody>
      </p:sp>
    </p:spTree>
    <p:extLst>
      <p:ext uri="{BB962C8B-B14F-4D97-AF65-F5344CB8AC3E}">
        <p14:creationId xmlns:p14="http://schemas.microsoft.com/office/powerpoint/2010/main" val="10967519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C29F5-7FAB-DBB4-B4D9-C40EB89CE4D1}"/>
              </a:ext>
            </a:extLst>
          </p:cNvPr>
          <p:cNvSpPr>
            <a:spLocks noGrp="1"/>
          </p:cNvSpPr>
          <p:nvPr>
            <p:ph type="title"/>
          </p:nvPr>
        </p:nvSpPr>
        <p:spPr/>
        <p:txBody>
          <a:bodyPr/>
          <a:lstStyle/>
          <a:p>
            <a:r>
              <a:rPr lang="en-US" dirty="0"/>
              <a:t>A Bold Claim</a:t>
            </a:r>
          </a:p>
        </p:txBody>
      </p:sp>
      <p:sp>
        <p:nvSpPr>
          <p:cNvPr id="3" name="Content Placeholder 2">
            <a:extLst>
              <a:ext uri="{FF2B5EF4-FFF2-40B4-BE49-F238E27FC236}">
                <a16:creationId xmlns:a16="http://schemas.microsoft.com/office/drawing/2014/main" id="{BF67C62C-626A-2F5A-4767-C0FB0F7B7F4C}"/>
              </a:ext>
            </a:extLst>
          </p:cNvPr>
          <p:cNvSpPr>
            <a:spLocks noGrp="1"/>
          </p:cNvSpPr>
          <p:nvPr>
            <p:ph idx="1"/>
          </p:nvPr>
        </p:nvSpPr>
        <p:spPr>
          <a:xfrm>
            <a:off x="838200" y="1260389"/>
            <a:ext cx="10515600" cy="4916574"/>
          </a:xfrm>
        </p:spPr>
        <p:txBody>
          <a:bodyPr>
            <a:normAutofit/>
          </a:bodyPr>
          <a:lstStyle/>
          <a:p>
            <a:r>
              <a:rPr lang="en-US" dirty="0"/>
              <a:t>BIP300 Solves All of Bitcoin’s Biggest Problems</a:t>
            </a:r>
          </a:p>
          <a:p>
            <a:pPr marL="971550" lvl="1" indent="-514350">
              <a:buFont typeface="+mj-lt"/>
              <a:buAutoNum type="alphaUcPeriod"/>
            </a:pPr>
            <a:r>
              <a:rPr lang="en-US" dirty="0"/>
              <a:t>Heterogeneity Problem</a:t>
            </a:r>
          </a:p>
          <a:p>
            <a:pPr marL="971550" lvl="1" indent="-514350">
              <a:buFont typeface="+mj-lt"/>
              <a:buAutoNum type="alphaUcPeriod"/>
            </a:pPr>
            <a:r>
              <a:rPr lang="en-US" baseline="0" dirty="0"/>
              <a:t>Scalability</a:t>
            </a:r>
          </a:p>
          <a:p>
            <a:pPr marL="971550" lvl="1" indent="-514350">
              <a:buFont typeface="+mj-lt"/>
              <a:buAutoNum type="alphaUcPeriod"/>
            </a:pPr>
            <a:r>
              <a:rPr lang="en-US" baseline="0" dirty="0"/>
              <a:t>Privacy</a:t>
            </a:r>
          </a:p>
          <a:p>
            <a:pPr marL="971550" lvl="1" indent="-514350">
              <a:buFont typeface="+mj-lt"/>
              <a:buAutoNum type="alphaUcPeriod"/>
            </a:pPr>
            <a:r>
              <a:rPr lang="en-US" baseline="0" dirty="0"/>
              <a:t>Scams – Eliminating </a:t>
            </a:r>
            <a:r>
              <a:rPr lang="en-US" baseline="0" dirty="0" err="1"/>
              <a:t>ScamCoins</a:t>
            </a:r>
            <a:r>
              <a:rPr lang="en-US" baseline="0" dirty="0"/>
              <a:t> ; Domesticating the Token Casino</a:t>
            </a:r>
          </a:p>
          <a:p>
            <a:pPr marL="971550" lvl="1" indent="-514350">
              <a:buFont typeface="+mj-lt"/>
              <a:buAutoNum type="alphaUcPeriod"/>
            </a:pPr>
            <a:r>
              <a:rPr lang="en-US" baseline="0" dirty="0"/>
              <a:t>Security Budget</a:t>
            </a:r>
          </a:p>
          <a:p>
            <a:pPr marL="971550" lvl="1" indent="-514350">
              <a:spcBef>
                <a:spcPts val="1000"/>
              </a:spcBef>
              <a:buFont typeface="+mj-lt"/>
              <a:buAutoNum type="alphaUcPeriod"/>
              <a:defRPr/>
            </a:pPr>
            <a:r>
              <a:rPr lang="en-US" kern="1200" baseline="0" dirty="0">
                <a:solidFill>
                  <a:schemeClr val="tx1"/>
                </a:solidFill>
                <a:effectLst/>
                <a:latin typeface="+mn-lt"/>
                <a:ea typeface="+mn-ea"/>
                <a:cs typeface="+mn-cs"/>
              </a:rPr>
              <a:t>Decentralization</a:t>
            </a:r>
            <a:endParaRPr lang="en-US" sz="2800" baseline="0" dirty="0"/>
          </a:p>
          <a:p>
            <a:pPr marL="971550" lvl="1" indent="-514350">
              <a:buFont typeface="+mj-lt"/>
              <a:buAutoNum type="alphaUcPeriod"/>
            </a:pPr>
            <a:r>
              <a:rPr lang="en-US" baseline="0" dirty="0"/>
              <a:t>“Fundamental Value” of Bitcoin</a:t>
            </a:r>
          </a:p>
          <a:p>
            <a:r>
              <a:rPr lang="en-US" dirty="0"/>
              <a:t>With...</a:t>
            </a:r>
          </a:p>
          <a:p>
            <a:pPr marL="914400" lvl="1" indent="-457200">
              <a:buFont typeface="+mj-lt"/>
              <a:buAutoNum type="alphaUcPeriod" startAt="8"/>
            </a:pPr>
            <a:r>
              <a:rPr lang="en-US" dirty="0"/>
              <a:t> ...zero risk to Bitcoin! </a:t>
            </a:r>
          </a:p>
        </p:txBody>
      </p:sp>
      <p:sp>
        <p:nvSpPr>
          <p:cNvPr id="4" name="Slide Number Placeholder 3">
            <a:extLst>
              <a:ext uri="{FF2B5EF4-FFF2-40B4-BE49-F238E27FC236}">
                <a16:creationId xmlns:a16="http://schemas.microsoft.com/office/drawing/2014/main" id="{56A6F11D-4F75-E85C-160B-3C8233B5746E}"/>
              </a:ext>
            </a:extLst>
          </p:cNvPr>
          <p:cNvSpPr>
            <a:spLocks noGrp="1"/>
          </p:cNvSpPr>
          <p:nvPr>
            <p:ph type="sldNum" sz="quarter" idx="12"/>
          </p:nvPr>
        </p:nvSpPr>
        <p:spPr/>
        <p:txBody>
          <a:bodyPr/>
          <a:lstStyle/>
          <a:p>
            <a:fld id="{64A73B7B-B545-4723-8D44-5CC401310D8B}" type="slidenum">
              <a:rPr lang="en-US" smtClean="0"/>
              <a:t>16</a:t>
            </a:fld>
            <a:endParaRPr lang="en-US" dirty="0"/>
          </a:p>
        </p:txBody>
      </p:sp>
      <p:sp>
        <p:nvSpPr>
          <p:cNvPr id="5" name="Footer Placeholder 4">
            <a:extLst>
              <a:ext uri="{FF2B5EF4-FFF2-40B4-BE49-F238E27FC236}">
                <a16:creationId xmlns:a16="http://schemas.microsoft.com/office/drawing/2014/main" id="{BD0B5418-8C54-60E3-D870-5597A6DD20CB}"/>
              </a:ext>
            </a:extLst>
          </p:cNvPr>
          <p:cNvSpPr>
            <a:spLocks noGrp="1"/>
          </p:cNvSpPr>
          <p:nvPr>
            <p:ph type="ftr" sz="quarter" idx="11"/>
          </p:nvPr>
        </p:nvSpPr>
        <p:spPr/>
        <p:txBody>
          <a:bodyPr/>
          <a:lstStyle/>
          <a:p>
            <a:r>
              <a:rPr lang="en-US" u="sng">
                <a:solidFill>
                  <a:schemeClr val="bg1">
                    <a:lumMod val="75000"/>
                  </a:schemeClr>
                </a:solidFill>
              </a:rPr>
              <a:t>Telegram:</a:t>
            </a:r>
            <a:r>
              <a:rPr lang="en-US"/>
              <a:t> t.me/DcInsiders     </a:t>
            </a:r>
            <a:r>
              <a:rPr lang="en-US" u="sng">
                <a:solidFill>
                  <a:schemeClr val="bg1">
                    <a:lumMod val="85000"/>
                  </a:schemeClr>
                </a:solidFill>
              </a:rPr>
              <a:t>Website:</a:t>
            </a:r>
            <a:r>
              <a:rPr lang="en-US">
                <a:solidFill>
                  <a:schemeClr val="bg1">
                    <a:lumMod val="85000"/>
                  </a:schemeClr>
                </a:solidFill>
              </a:rPr>
              <a:t> </a:t>
            </a:r>
            <a:r>
              <a:rPr lang="en-US">
                <a:solidFill>
                  <a:schemeClr val="tx1"/>
                </a:solidFill>
                <a:hlinkClick r:id="rId2">
                  <a:extLst>
                    <a:ext uri="{A12FA001-AC4F-418D-AE19-62706E023703}">
                      <ahyp:hlinkClr xmlns:ahyp="http://schemas.microsoft.com/office/drawing/2018/hyperlinkcolor" val="tx"/>
                    </a:ext>
                  </a:extLst>
                </a:hlinkClick>
              </a:rPr>
              <a:t>www.LayerTwoLabs.com</a:t>
            </a:r>
            <a:r>
              <a:rPr lang="en-US"/>
              <a:t>   </a:t>
            </a:r>
            <a:r>
              <a:rPr lang="en-US" u="sng">
                <a:solidFill>
                  <a:schemeClr val="bg1">
                    <a:lumMod val="75000"/>
                  </a:schemeClr>
                </a:solidFill>
              </a:rPr>
              <a:t>Paul’s Twitter:</a:t>
            </a:r>
            <a:r>
              <a:rPr lang="en-US">
                <a:solidFill>
                  <a:schemeClr val="bg1">
                    <a:lumMod val="75000"/>
                  </a:schemeClr>
                </a:solidFill>
              </a:rPr>
              <a:t> </a:t>
            </a:r>
            <a:r>
              <a:rPr lang="en-US"/>
              <a:t>@truthcoin</a:t>
            </a:r>
            <a:endParaRPr lang="en-US" dirty="0"/>
          </a:p>
        </p:txBody>
      </p:sp>
      <p:sp>
        <p:nvSpPr>
          <p:cNvPr id="6" name="Rectangle 5">
            <a:extLst>
              <a:ext uri="{FF2B5EF4-FFF2-40B4-BE49-F238E27FC236}">
                <a16:creationId xmlns:a16="http://schemas.microsoft.com/office/drawing/2014/main" id="{A4C6CE31-F581-BCB5-2B26-55B594806766}"/>
              </a:ext>
            </a:extLst>
          </p:cNvPr>
          <p:cNvSpPr/>
          <p:nvPr/>
        </p:nvSpPr>
        <p:spPr>
          <a:xfrm>
            <a:off x="4794422" y="1709443"/>
            <a:ext cx="3595816"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Different chains for different users.</a:t>
            </a:r>
          </a:p>
        </p:txBody>
      </p:sp>
      <p:sp>
        <p:nvSpPr>
          <p:cNvPr id="7" name="Rectangle 6">
            <a:extLst>
              <a:ext uri="{FF2B5EF4-FFF2-40B4-BE49-F238E27FC236}">
                <a16:creationId xmlns:a16="http://schemas.microsoft.com/office/drawing/2014/main" id="{06D1DF3E-6E79-A573-ECBC-E534D6FE159D}"/>
              </a:ext>
            </a:extLst>
          </p:cNvPr>
          <p:cNvSpPr/>
          <p:nvPr/>
        </p:nvSpPr>
        <p:spPr>
          <a:xfrm>
            <a:off x="2693773" y="2107975"/>
            <a:ext cx="9419235"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 team of region-specific chains, each with a large growing Blocksize – onboard users directly to L2.</a:t>
            </a:r>
          </a:p>
        </p:txBody>
      </p:sp>
      <p:sp>
        <p:nvSpPr>
          <p:cNvPr id="8" name="Rectangle 7">
            <a:extLst>
              <a:ext uri="{FF2B5EF4-FFF2-40B4-BE49-F238E27FC236}">
                <a16:creationId xmlns:a16="http://schemas.microsoft.com/office/drawing/2014/main" id="{7E8D7553-3B6D-B724-9000-7DB9CD44B1DA}"/>
              </a:ext>
            </a:extLst>
          </p:cNvPr>
          <p:cNvSpPr/>
          <p:nvPr/>
        </p:nvSpPr>
        <p:spPr>
          <a:xfrm>
            <a:off x="2866768" y="2519793"/>
            <a:ext cx="1927654"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zCash drivechain.</a:t>
            </a:r>
          </a:p>
        </p:txBody>
      </p:sp>
      <p:sp>
        <p:nvSpPr>
          <p:cNvPr id="9" name="Rectangle 8">
            <a:extLst>
              <a:ext uri="{FF2B5EF4-FFF2-40B4-BE49-F238E27FC236}">
                <a16:creationId xmlns:a16="http://schemas.microsoft.com/office/drawing/2014/main" id="{9B32F54E-380E-17A0-8ADD-004D7551E1E8}"/>
              </a:ext>
            </a:extLst>
          </p:cNvPr>
          <p:cNvSpPr/>
          <p:nvPr/>
        </p:nvSpPr>
        <p:spPr>
          <a:xfrm>
            <a:off x="4250724" y="2918490"/>
            <a:ext cx="7738716"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Have a dedicated NFT/ERC/Ordinals chain. Pay all txn fees in BTC. Clear coin roles.</a:t>
            </a:r>
          </a:p>
        </p:txBody>
      </p:sp>
      <p:sp>
        <p:nvSpPr>
          <p:cNvPr id="10" name="Rectangle 9">
            <a:extLst>
              <a:ext uri="{FF2B5EF4-FFF2-40B4-BE49-F238E27FC236}">
                <a16:creationId xmlns:a16="http://schemas.microsoft.com/office/drawing/2014/main" id="{BFE105ED-59A6-EA7B-F2BB-66CB78E2605F}"/>
              </a:ext>
            </a:extLst>
          </p:cNvPr>
          <p:cNvSpPr/>
          <p:nvPr/>
        </p:nvSpPr>
        <p:spPr>
          <a:xfrm>
            <a:off x="3957617" y="3317187"/>
            <a:ext cx="6434415"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Merged Mining = miners collect ALL fees from ALL chains. For free.</a:t>
            </a:r>
          </a:p>
        </p:txBody>
      </p:sp>
      <p:sp>
        <p:nvSpPr>
          <p:cNvPr id="11" name="Rectangle 10">
            <a:extLst>
              <a:ext uri="{FF2B5EF4-FFF2-40B4-BE49-F238E27FC236}">
                <a16:creationId xmlns:a16="http://schemas.microsoft.com/office/drawing/2014/main" id="{341A6FFD-5ECC-3DFF-1AA0-3135520CA8D5}"/>
              </a:ext>
            </a:extLst>
          </p:cNvPr>
          <p:cNvSpPr/>
          <p:nvPr/>
        </p:nvSpPr>
        <p:spPr>
          <a:xfrm>
            <a:off x="3957617" y="3743937"/>
            <a:ext cx="7738716"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Shrink L1 Bitcoin Core Blocksize, and ossify (the spec at least). No more politics.</a:t>
            </a:r>
          </a:p>
        </p:txBody>
      </p:sp>
      <p:sp>
        <p:nvSpPr>
          <p:cNvPr id="12" name="Rectangle 11">
            <a:extLst>
              <a:ext uri="{FF2B5EF4-FFF2-40B4-BE49-F238E27FC236}">
                <a16:creationId xmlns:a16="http://schemas.microsoft.com/office/drawing/2014/main" id="{AAFC78B8-036B-C527-C70F-00A7E9DA56E9}"/>
              </a:ext>
            </a:extLst>
          </p:cNvPr>
          <p:cNvSpPr/>
          <p:nvPr/>
        </p:nvSpPr>
        <p:spPr>
          <a:xfrm>
            <a:off x="6017736" y="4172853"/>
            <a:ext cx="4488889"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Chains are actually useful for </a:t>
            </a:r>
            <a:r>
              <a:rPr lang="en-US" i="1" u="sng" dirty="0"/>
              <a:t>real world tasks</a:t>
            </a:r>
            <a:r>
              <a:rPr lang="en-US" dirty="0"/>
              <a:t>.</a:t>
            </a:r>
          </a:p>
        </p:txBody>
      </p:sp>
      <p:sp>
        <p:nvSpPr>
          <p:cNvPr id="13" name="Rectangle 12">
            <a:extLst>
              <a:ext uri="{FF2B5EF4-FFF2-40B4-BE49-F238E27FC236}">
                <a16:creationId xmlns:a16="http://schemas.microsoft.com/office/drawing/2014/main" id="{0F4DF7D8-AFA5-6746-AD70-53939DF0EB9C}"/>
              </a:ext>
            </a:extLst>
          </p:cNvPr>
          <p:cNvSpPr/>
          <p:nvPr/>
        </p:nvSpPr>
        <p:spPr>
          <a:xfrm>
            <a:off x="7262314" y="4533700"/>
            <a:ext cx="3244312"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BitNames</a:t>
            </a:r>
            <a:r>
              <a:rPr lang="en-US" dirty="0"/>
              <a:t> + </a:t>
            </a:r>
            <a:r>
              <a:rPr lang="en-US" dirty="0" err="1"/>
              <a:t>Truthcoin</a:t>
            </a:r>
            <a:r>
              <a:rPr lang="en-US" dirty="0"/>
              <a:t> ; examples</a:t>
            </a:r>
          </a:p>
        </p:txBody>
      </p:sp>
      <p:sp>
        <p:nvSpPr>
          <p:cNvPr id="14" name="Rectangle 13">
            <a:extLst>
              <a:ext uri="{FF2B5EF4-FFF2-40B4-BE49-F238E27FC236}">
                <a16:creationId xmlns:a16="http://schemas.microsoft.com/office/drawing/2014/main" id="{62B78305-F08F-07EF-A4E9-A405CDDF5403}"/>
              </a:ext>
            </a:extLst>
          </p:cNvPr>
          <p:cNvSpPr/>
          <p:nvPr/>
        </p:nvSpPr>
        <p:spPr>
          <a:xfrm>
            <a:off x="4666364" y="661700"/>
            <a:ext cx="3595816"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Different strokes for different folks.</a:t>
            </a:r>
          </a:p>
        </p:txBody>
      </p:sp>
    </p:spTree>
    <p:extLst>
      <p:ext uri="{BB962C8B-B14F-4D97-AF65-F5344CB8AC3E}">
        <p14:creationId xmlns:p14="http://schemas.microsoft.com/office/powerpoint/2010/main" val="17290476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3384A-73F5-2BA7-02AD-4F877ECD4C3B}"/>
              </a:ext>
            </a:extLst>
          </p:cNvPr>
          <p:cNvSpPr>
            <a:spLocks noGrp="1"/>
          </p:cNvSpPr>
          <p:nvPr>
            <p:ph type="title"/>
          </p:nvPr>
        </p:nvSpPr>
        <p:spPr>
          <a:xfrm>
            <a:off x="838200" y="200025"/>
            <a:ext cx="4981832" cy="765175"/>
          </a:xfrm>
          <a:solidFill>
            <a:schemeClr val="bg1">
              <a:lumMod val="85000"/>
            </a:schemeClr>
          </a:solidFill>
          <a:ln>
            <a:solidFill>
              <a:schemeClr val="tx1"/>
            </a:solidFill>
          </a:ln>
        </p:spPr>
        <p:txBody>
          <a:bodyPr/>
          <a:lstStyle/>
          <a:p>
            <a:r>
              <a:rPr lang="en-US" dirty="0"/>
              <a:t>That “Zero Risk” Part</a:t>
            </a:r>
          </a:p>
        </p:txBody>
      </p:sp>
      <p:sp>
        <p:nvSpPr>
          <p:cNvPr id="4" name="Slide Number Placeholder 3">
            <a:extLst>
              <a:ext uri="{FF2B5EF4-FFF2-40B4-BE49-F238E27FC236}">
                <a16:creationId xmlns:a16="http://schemas.microsoft.com/office/drawing/2014/main" id="{531C1D6D-5954-C73A-C924-147C764EE9B2}"/>
              </a:ext>
            </a:extLst>
          </p:cNvPr>
          <p:cNvSpPr>
            <a:spLocks noGrp="1"/>
          </p:cNvSpPr>
          <p:nvPr>
            <p:ph type="sldNum" sz="quarter" idx="12"/>
          </p:nvPr>
        </p:nvSpPr>
        <p:spPr/>
        <p:txBody>
          <a:bodyPr/>
          <a:lstStyle/>
          <a:p>
            <a:fld id="{64A73B7B-B545-4723-8D44-5CC401310D8B}" type="slidenum">
              <a:rPr lang="en-US" smtClean="0"/>
              <a:t>17</a:t>
            </a:fld>
            <a:endParaRPr lang="en-US" dirty="0"/>
          </a:p>
        </p:txBody>
      </p:sp>
      <p:sp>
        <p:nvSpPr>
          <p:cNvPr id="5" name="Footer Placeholder 4">
            <a:extLst>
              <a:ext uri="{FF2B5EF4-FFF2-40B4-BE49-F238E27FC236}">
                <a16:creationId xmlns:a16="http://schemas.microsoft.com/office/drawing/2014/main" id="{CDFD1253-1E38-B30A-FFFC-57C24E4A7702}"/>
              </a:ext>
            </a:extLst>
          </p:cNvPr>
          <p:cNvSpPr>
            <a:spLocks noGrp="1"/>
          </p:cNvSpPr>
          <p:nvPr>
            <p:ph type="ftr" sz="quarter" idx="11"/>
          </p:nvPr>
        </p:nvSpPr>
        <p:spPr/>
        <p:txBody>
          <a:bodyPr/>
          <a:lstStyle/>
          <a:p>
            <a:r>
              <a:rPr lang="en-US" u="sng">
                <a:solidFill>
                  <a:schemeClr val="bg1">
                    <a:lumMod val="75000"/>
                  </a:schemeClr>
                </a:solidFill>
              </a:rPr>
              <a:t>Telegram:</a:t>
            </a:r>
            <a:r>
              <a:rPr lang="en-US"/>
              <a:t> t.me/DcInsiders     </a:t>
            </a:r>
            <a:r>
              <a:rPr lang="en-US" u="sng">
                <a:solidFill>
                  <a:schemeClr val="bg1">
                    <a:lumMod val="85000"/>
                  </a:schemeClr>
                </a:solidFill>
              </a:rPr>
              <a:t>Website:</a:t>
            </a:r>
            <a:r>
              <a:rPr lang="en-US">
                <a:solidFill>
                  <a:schemeClr val="bg1">
                    <a:lumMod val="85000"/>
                  </a:schemeClr>
                </a:solidFill>
              </a:rPr>
              <a:t> </a:t>
            </a:r>
            <a:r>
              <a:rPr lang="en-US">
                <a:solidFill>
                  <a:schemeClr val="tx1"/>
                </a:solidFill>
                <a:hlinkClick r:id="rId2">
                  <a:extLst>
                    <a:ext uri="{A12FA001-AC4F-418D-AE19-62706E023703}">
                      <ahyp:hlinkClr xmlns:ahyp="http://schemas.microsoft.com/office/drawing/2018/hyperlinkcolor" val="tx"/>
                    </a:ext>
                  </a:extLst>
                </a:hlinkClick>
              </a:rPr>
              <a:t>www.LayerTwoLabs.com</a:t>
            </a:r>
            <a:r>
              <a:rPr lang="en-US"/>
              <a:t>   </a:t>
            </a:r>
            <a:r>
              <a:rPr lang="en-US" u="sng">
                <a:solidFill>
                  <a:schemeClr val="bg1">
                    <a:lumMod val="75000"/>
                  </a:schemeClr>
                </a:solidFill>
              </a:rPr>
              <a:t>Paul’s Twitter:</a:t>
            </a:r>
            <a:r>
              <a:rPr lang="en-US">
                <a:solidFill>
                  <a:schemeClr val="bg1">
                    <a:lumMod val="75000"/>
                  </a:schemeClr>
                </a:solidFill>
              </a:rPr>
              <a:t> </a:t>
            </a:r>
            <a:r>
              <a:rPr lang="en-US"/>
              <a:t>@truthcoin</a:t>
            </a:r>
            <a:endParaRPr lang="en-US" dirty="0"/>
          </a:p>
        </p:txBody>
      </p:sp>
      <p:sp>
        <p:nvSpPr>
          <p:cNvPr id="6" name="TextBox 5">
            <a:extLst>
              <a:ext uri="{FF2B5EF4-FFF2-40B4-BE49-F238E27FC236}">
                <a16:creationId xmlns:a16="http://schemas.microsoft.com/office/drawing/2014/main" id="{10CD049D-4DB5-579B-1C6D-5908F267489B}"/>
              </a:ext>
            </a:extLst>
          </p:cNvPr>
          <p:cNvSpPr txBox="1"/>
          <p:nvPr/>
        </p:nvSpPr>
        <p:spPr>
          <a:xfrm>
            <a:off x="320091" y="1333491"/>
            <a:ext cx="11551817" cy="523220"/>
          </a:xfrm>
          <a:prstGeom prst="rect">
            <a:avLst/>
          </a:prstGeom>
          <a:solidFill>
            <a:schemeClr val="bg1">
              <a:lumMod val="85000"/>
            </a:schemeClr>
          </a:solidFill>
          <a:ln>
            <a:solidFill>
              <a:schemeClr val="tx1"/>
            </a:solidFill>
          </a:ln>
        </p:spPr>
        <p:txBody>
          <a:bodyPr wrap="none" rtlCol="0">
            <a:spAutoFit/>
          </a:bodyPr>
          <a:lstStyle/>
          <a:p>
            <a:r>
              <a:rPr lang="en-US" sz="2800" dirty="0"/>
              <a:t>Bip300 is an easy soft fork to add to Bitcoin... And an easy soft fork to remove.</a:t>
            </a:r>
          </a:p>
        </p:txBody>
      </p:sp>
      <p:sp>
        <p:nvSpPr>
          <p:cNvPr id="7" name="Rectangle: Rounded Corners 6">
            <a:extLst>
              <a:ext uri="{FF2B5EF4-FFF2-40B4-BE49-F238E27FC236}">
                <a16:creationId xmlns:a16="http://schemas.microsoft.com/office/drawing/2014/main" id="{7055FFA3-16B9-8665-8B66-0112D3E02B49}"/>
              </a:ext>
            </a:extLst>
          </p:cNvPr>
          <p:cNvSpPr/>
          <p:nvPr/>
        </p:nvSpPr>
        <p:spPr>
          <a:xfrm>
            <a:off x="1001859" y="2372497"/>
            <a:ext cx="1742303" cy="1056503"/>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t>Bitcoin Core v25 </a:t>
            </a:r>
          </a:p>
        </p:txBody>
      </p:sp>
      <p:sp>
        <p:nvSpPr>
          <p:cNvPr id="8" name="Rectangle: Rounded Corners 7">
            <a:extLst>
              <a:ext uri="{FF2B5EF4-FFF2-40B4-BE49-F238E27FC236}">
                <a16:creationId xmlns:a16="http://schemas.microsoft.com/office/drawing/2014/main" id="{2D5E26C1-5E6A-2541-6E1A-EDD0A816C098}"/>
              </a:ext>
            </a:extLst>
          </p:cNvPr>
          <p:cNvSpPr/>
          <p:nvPr/>
        </p:nvSpPr>
        <p:spPr>
          <a:xfrm>
            <a:off x="4957511" y="2353562"/>
            <a:ext cx="1742303" cy="1056503"/>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800" dirty="0"/>
              <a:t>BIP 300</a:t>
            </a:r>
            <a:br>
              <a:rPr lang="en-US" sz="2800" dirty="0"/>
            </a:br>
            <a:r>
              <a:rPr lang="en-US" sz="2800" dirty="0" err="1"/>
              <a:t>Softfork</a:t>
            </a:r>
            <a:endParaRPr lang="en-US" sz="2800" dirty="0"/>
          </a:p>
        </p:txBody>
      </p:sp>
      <p:sp>
        <p:nvSpPr>
          <p:cNvPr id="9" name="Rectangle: Rounded Corners 8">
            <a:extLst>
              <a:ext uri="{FF2B5EF4-FFF2-40B4-BE49-F238E27FC236}">
                <a16:creationId xmlns:a16="http://schemas.microsoft.com/office/drawing/2014/main" id="{FEDC72AE-1947-22E9-C0A4-853D2298922F}"/>
              </a:ext>
            </a:extLst>
          </p:cNvPr>
          <p:cNvSpPr/>
          <p:nvPr/>
        </p:nvSpPr>
        <p:spPr>
          <a:xfrm>
            <a:off x="8857032" y="2316403"/>
            <a:ext cx="2115066" cy="105650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dirty="0"/>
              <a:t>New Bitcoin Core </a:t>
            </a:r>
          </a:p>
        </p:txBody>
      </p:sp>
      <p:sp>
        <p:nvSpPr>
          <p:cNvPr id="10" name="Rectangle: Rounded Corners 9">
            <a:extLst>
              <a:ext uri="{FF2B5EF4-FFF2-40B4-BE49-F238E27FC236}">
                <a16:creationId xmlns:a16="http://schemas.microsoft.com/office/drawing/2014/main" id="{7523A485-8ED1-DE0B-D50F-549828427981}"/>
              </a:ext>
            </a:extLst>
          </p:cNvPr>
          <p:cNvSpPr/>
          <p:nvPr/>
        </p:nvSpPr>
        <p:spPr>
          <a:xfrm>
            <a:off x="704265" y="4473351"/>
            <a:ext cx="2115066" cy="105650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dirty="0"/>
              <a:t>New Bitcoin Core </a:t>
            </a:r>
          </a:p>
        </p:txBody>
      </p:sp>
      <p:sp>
        <p:nvSpPr>
          <p:cNvPr id="11" name="Rectangle: Rounded Corners 10">
            <a:extLst>
              <a:ext uri="{FF2B5EF4-FFF2-40B4-BE49-F238E27FC236}">
                <a16:creationId xmlns:a16="http://schemas.microsoft.com/office/drawing/2014/main" id="{C6EB450D-3898-A7D0-C3FE-B6C803F039B7}"/>
              </a:ext>
            </a:extLst>
          </p:cNvPr>
          <p:cNvSpPr/>
          <p:nvPr/>
        </p:nvSpPr>
        <p:spPr>
          <a:xfrm>
            <a:off x="4339286" y="3897017"/>
            <a:ext cx="4151796" cy="1796121"/>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800" dirty="0"/>
              <a:t>A </a:t>
            </a:r>
            <a:r>
              <a:rPr lang="en-US" sz="2800" dirty="0" err="1"/>
              <a:t>Softfork</a:t>
            </a:r>
            <a:r>
              <a:rPr lang="en-US" sz="2800" dirty="0"/>
              <a:t> Banning all Bip300 Deposits/Withdrawals from L1</a:t>
            </a:r>
          </a:p>
        </p:txBody>
      </p:sp>
      <p:sp>
        <p:nvSpPr>
          <p:cNvPr id="12" name="Plus Sign 11">
            <a:extLst>
              <a:ext uri="{FF2B5EF4-FFF2-40B4-BE49-F238E27FC236}">
                <a16:creationId xmlns:a16="http://schemas.microsoft.com/office/drawing/2014/main" id="{1D96C6A6-9D7B-BB14-20BA-822C5DBA217A}"/>
              </a:ext>
            </a:extLst>
          </p:cNvPr>
          <p:cNvSpPr/>
          <p:nvPr/>
        </p:nvSpPr>
        <p:spPr>
          <a:xfrm>
            <a:off x="3251820" y="2190141"/>
            <a:ext cx="1290777" cy="1381033"/>
          </a:xfrm>
          <a:prstGeom prst="mathPlus">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lus Sign 12">
            <a:extLst>
              <a:ext uri="{FF2B5EF4-FFF2-40B4-BE49-F238E27FC236}">
                <a16:creationId xmlns:a16="http://schemas.microsoft.com/office/drawing/2014/main" id="{172E7578-0E3A-AFE4-1616-83F0483A845B}"/>
              </a:ext>
            </a:extLst>
          </p:cNvPr>
          <p:cNvSpPr/>
          <p:nvPr/>
        </p:nvSpPr>
        <p:spPr>
          <a:xfrm>
            <a:off x="2948428" y="4245595"/>
            <a:ext cx="1290777" cy="1381033"/>
          </a:xfrm>
          <a:prstGeom prst="mathPlus">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Equals 13">
            <a:extLst>
              <a:ext uri="{FF2B5EF4-FFF2-40B4-BE49-F238E27FC236}">
                <a16:creationId xmlns:a16="http://schemas.microsoft.com/office/drawing/2014/main" id="{181067C5-2D48-1FA4-16AE-02C4CDCB47BA}"/>
              </a:ext>
            </a:extLst>
          </p:cNvPr>
          <p:cNvSpPr/>
          <p:nvPr/>
        </p:nvSpPr>
        <p:spPr>
          <a:xfrm>
            <a:off x="7222368" y="2466340"/>
            <a:ext cx="1112109" cy="872819"/>
          </a:xfrm>
          <a:prstGeom prst="mathEqual">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Equals 14">
            <a:extLst>
              <a:ext uri="{FF2B5EF4-FFF2-40B4-BE49-F238E27FC236}">
                <a16:creationId xmlns:a16="http://schemas.microsoft.com/office/drawing/2014/main" id="{5D859242-D094-A7D0-3FF1-DC24FB760E1A}"/>
              </a:ext>
            </a:extLst>
          </p:cNvPr>
          <p:cNvSpPr/>
          <p:nvPr/>
        </p:nvSpPr>
        <p:spPr>
          <a:xfrm>
            <a:off x="8691243" y="4403598"/>
            <a:ext cx="1112109" cy="872819"/>
          </a:xfrm>
          <a:prstGeom prst="mathEqual">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7" name="Straight Connector 16">
            <a:extLst>
              <a:ext uri="{FF2B5EF4-FFF2-40B4-BE49-F238E27FC236}">
                <a16:creationId xmlns:a16="http://schemas.microsoft.com/office/drawing/2014/main" id="{D0FEA146-3A6A-3B7A-2597-A74580CD4C0D}"/>
              </a:ext>
            </a:extLst>
          </p:cNvPr>
          <p:cNvCxnSpPr/>
          <p:nvPr/>
        </p:nvCxnSpPr>
        <p:spPr>
          <a:xfrm>
            <a:off x="265525" y="3754843"/>
            <a:ext cx="11495170" cy="1004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8" name="Rectangle: Rounded Corners 17">
            <a:extLst>
              <a:ext uri="{FF2B5EF4-FFF2-40B4-BE49-F238E27FC236}">
                <a16:creationId xmlns:a16="http://schemas.microsoft.com/office/drawing/2014/main" id="{B078C5A6-1257-0827-E1EB-0E2364381174}"/>
              </a:ext>
            </a:extLst>
          </p:cNvPr>
          <p:cNvSpPr/>
          <p:nvPr/>
        </p:nvSpPr>
        <p:spPr>
          <a:xfrm>
            <a:off x="10018392" y="4302783"/>
            <a:ext cx="1742303" cy="1056503"/>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t>Bitcoin Core v25</a:t>
            </a:r>
          </a:p>
        </p:txBody>
      </p:sp>
      <p:sp>
        <p:nvSpPr>
          <p:cNvPr id="19" name="TextBox 18">
            <a:extLst>
              <a:ext uri="{FF2B5EF4-FFF2-40B4-BE49-F238E27FC236}">
                <a16:creationId xmlns:a16="http://schemas.microsoft.com/office/drawing/2014/main" id="{B4F3E7F8-645D-2085-83A6-933E74D515B7}"/>
              </a:ext>
            </a:extLst>
          </p:cNvPr>
          <p:cNvSpPr txBox="1"/>
          <p:nvPr/>
        </p:nvSpPr>
        <p:spPr>
          <a:xfrm>
            <a:off x="1834385" y="5843568"/>
            <a:ext cx="8523228" cy="954107"/>
          </a:xfrm>
          <a:prstGeom prst="rect">
            <a:avLst/>
          </a:prstGeom>
          <a:solidFill>
            <a:schemeClr val="bg1">
              <a:lumMod val="85000"/>
            </a:schemeClr>
          </a:solidFill>
          <a:ln>
            <a:solidFill>
              <a:schemeClr val="tx1"/>
            </a:solidFill>
          </a:ln>
        </p:spPr>
        <p:txBody>
          <a:bodyPr wrap="square" rtlCol="0">
            <a:spAutoFit/>
          </a:bodyPr>
          <a:lstStyle/>
          <a:p>
            <a:r>
              <a:rPr lang="en-US" sz="2800" dirty="0"/>
              <a:t>So, worst case scenario, miners just run a simple </a:t>
            </a:r>
            <a:r>
              <a:rPr lang="en-US" sz="2800" dirty="0" err="1"/>
              <a:t>softfork</a:t>
            </a:r>
            <a:r>
              <a:rPr lang="en-US" sz="2800" dirty="0"/>
              <a:t>, and we are exactly back to where we are today.</a:t>
            </a:r>
          </a:p>
        </p:txBody>
      </p:sp>
      <p:sp>
        <p:nvSpPr>
          <p:cNvPr id="20" name="TextBox 19">
            <a:extLst>
              <a:ext uri="{FF2B5EF4-FFF2-40B4-BE49-F238E27FC236}">
                <a16:creationId xmlns:a16="http://schemas.microsoft.com/office/drawing/2014/main" id="{C0A7968B-FD8C-A6B7-B217-30099A7C1286}"/>
              </a:ext>
            </a:extLst>
          </p:cNvPr>
          <p:cNvSpPr txBox="1"/>
          <p:nvPr/>
        </p:nvSpPr>
        <p:spPr>
          <a:xfrm>
            <a:off x="10375149" y="2943414"/>
            <a:ext cx="1742303" cy="707886"/>
          </a:xfrm>
          <a:prstGeom prst="rect">
            <a:avLst/>
          </a:prstGeom>
          <a:solidFill>
            <a:srgbClr val="D9D9D9">
              <a:alpha val="49020"/>
            </a:srgbClr>
          </a:solidFill>
          <a:ln>
            <a:solidFill>
              <a:schemeClr val="tx1"/>
            </a:solidFill>
          </a:ln>
        </p:spPr>
        <p:txBody>
          <a:bodyPr wrap="square" rtlCol="0">
            <a:spAutoFit/>
          </a:bodyPr>
          <a:lstStyle/>
          <a:p>
            <a:r>
              <a:rPr lang="en-US" sz="2000" dirty="0"/>
              <a:t>Interoperable with Core v25</a:t>
            </a:r>
          </a:p>
        </p:txBody>
      </p:sp>
      <p:sp>
        <p:nvSpPr>
          <p:cNvPr id="21" name="TextBox 20">
            <a:extLst>
              <a:ext uri="{FF2B5EF4-FFF2-40B4-BE49-F238E27FC236}">
                <a16:creationId xmlns:a16="http://schemas.microsoft.com/office/drawing/2014/main" id="{C6FC4A2B-3089-33A8-4DAC-112656767CB5}"/>
              </a:ext>
            </a:extLst>
          </p:cNvPr>
          <p:cNvSpPr txBox="1"/>
          <p:nvPr/>
        </p:nvSpPr>
        <p:spPr>
          <a:xfrm>
            <a:off x="36230" y="5377844"/>
            <a:ext cx="1742303" cy="707886"/>
          </a:xfrm>
          <a:prstGeom prst="rect">
            <a:avLst/>
          </a:prstGeom>
          <a:solidFill>
            <a:srgbClr val="D9D9D9">
              <a:alpha val="49020"/>
            </a:srgbClr>
          </a:solidFill>
          <a:ln>
            <a:solidFill>
              <a:schemeClr val="tx1"/>
            </a:solidFill>
          </a:ln>
        </p:spPr>
        <p:txBody>
          <a:bodyPr wrap="square" rtlCol="0">
            <a:spAutoFit/>
          </a:bodyPr>
          <a:lstStyle/>
          <a:p>
            <a:r>
              <a:rPr lang="en-US" sz="2000" dirty="0"/>
              <a:t>Interoperable with Core v25</a:t>
            </a:r>
          </a:p>
        </p:txBody>
      </p:sp>
    </p:spTree>
    <p:extLst>
      <p:ext uri="{BB962C8B-B14F-4D97-AF65-F5344CB8AC3E}">
        <p14:creationId xmlns:p14="http://schemas.microsoft.com/office/powerpoint/2010/main" val="24113548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C29F5-7FAB-DBB4-B4D9-C40EB89CE4D1}"/>
              </a:ext>
            </a:extLst>
          </p:cNvPr>
          <p:cNvSpPr>
            <a:spLocks noGrp="1"/>
          </p:cNvSpPr>
          <p:nvPr>
            <p:ph type="title"/>
          </p:nvPr>
        </p:nvSpPr>
        <p:spPr/>
        <p:txBody>
          <a:bodyPr/>
          <a:lstStyle/>
          <a:p>
            <a:r>
              <a:rPr lang="en-US" dirty="0"/>
              <a:t>A Bold Claim</a:t>
            </a:r>
          </a:p>
        </p:txBody>
      </p:sp>
      <p:sp>
        <p:nvSpPr>
          <p:cNvPr id="3" name="Content Placeholder 2">
            <a:extLst>
              <a:ext uri="{FF2B5EF4-FFF2-40B4-BE49-F238E27FC236}">
                <a16:creationId xmlns:a16="http://schemas.microsoft.com/office/drawing/2014/main" id="{BF67C62C-626A-2F5A-4767-C0FB0F7B7F4C}"/>
              </a:ext>
            </a:extLst>
          </p:cNvPr>
          <p:cNvSpPr>
            <a:spLocks noGrp="1"/>
          </p:cNvSpPr>
          <p:nvPr>
            <p:ph idx="1"/>
          </p:nvPr>
        </p:nvSpPr>
        <p:spPr>
          <a:xfrm>
            <a:off x="838200" y="1260389"/>
            <a:ext cx="10515600" cy="4916574"/>
          </a:xfrm>
        </p:spPr>
        <p:txBody>
          <a:bodyPr>
            <a:normAutofit/>
          </a:bodyPr>
          <a:lstStyle/>
          <a:p>
            <a:r>
              <a:rPr lang="en-US" dirty="0"/>
              <a:t>BIP300 Solves All of Bitcoin’s Biggest Problems</a:t>
            </a:r>
          </a:p>
          <a:p>
            <a:pPr marL="971550" lvl="1" indent="-514350">
              <a:buFont typeface="+mj-lt"/>
              <a:buAutoNum type="alphaUcPeriod"/>
            </a:pPr>
            <a:r>
              <a:rPr lang="en-US" dirty="0"/>
              <a:t>Heterogeneity Problem</a:t>
            </a:r>
          </a:p>
          <a:p>
            <a:pPr marL="971550" lvl="1" indent="-514350">
              <a:buFont typeface="+mj-lt"/>
              <a:buAutoNum type="alphaUcPeriod"/>
            </a:pPr>
            <a:r>
              <a:rPr lang="en-US" baseline="0" dirty="0"/>
              <a:t>Scalability</a:t>
            </a:r>
          </a:p>
          <a:p>
            <a:pPr marL="971550" lvl="1" indent="-514350">
              <a:buFont typeface="+mj-lt"/>
              <a:buAutoNum type="alphaUcPeriod"/>
            </a:pPr>
            <a:r>
              <a:rPr lang="en-US" baseline="0" dirty="0"/>
              <a:t>Privacy</a:t>
            </a:r>
          </a:p>
          <a:p>
            <a:pPr marL="971550" lvl="1" indent="-514350">
              <a:buFont typeface="+mj-lt"/>
              <a:buAutoNum type="alphaUcPeriod"/>
            </a:pPr>
            <a:r>
              <a:rPr lang="en-US" baseline="0" dirty="0"/>
              <a:t>Scams – Eliminating </a:t>
            </a:r>
            <a:r>
              <a:rPr lang="en-US" baseline="0" dirty="0" err="1"/>
              <a:t>ScamCoins</a:t>
            </a:r>
            <a:r>
              <a:rPr lang="en-US" baseline="0" dirty="0"/>
              <a:t> ; Domesticating the Token Casino</a:t>
            </a:r>
          </a:p>
          <a:p>
            <a:pPr marL="971550" lvl="1" indent="-514350">
              <a:buFont typeface="+mj-lt"/>
              <a:buAutoNum type="alphaUcPeriod"/>
            </a:pPr>
            <a:r>
              <a:rPr lang="en-US" baseline="0" dirty="0"/>
              <a:t>Security Budget</a:t>
            </a:r>
          </a:p>
          <a:p>
            <a:pPr marL="971550" lvl="1" indent="-514350">
              <a:spcBef>
                <a:spcPts val="1000"/>
              </a:spcBef>
              <a:buFont typeface="+mj-lt"/>
              <a:buAutoNum type="alphaUcPeriod"/>
              <a:defRPr/>
            </a:pPr>
            <a:r>
              <a:rPr lang="en-US" kern="1200" baseline="0" dirty="0">
                <a:solidFill>
                  <a:schemeClr val="tx1"/>
                </a:solidFill>
                <a:effectLst/>
                <a:latin typeface="+mn-lt"/>
                <a:ea typeface="+mn-ea"/>
                <a:cs typeface="+mn-cs"/>
              </a:rPr>
              <a:t>Decentralization</a:t>
            </a:r>
            <a:endParaRPr lang="en-US" sz="2800" baseline="0" dirty="0"/>
          </a:p>
          <a:p>
            <a:pPr marL="971550" lvl="1" indent="-514350">
              <a:buFont typeface="+mj-lt"/>
              <a:buAutoNum type="alphaUcPeriod"/>
            </a:pPr>
            <a:r>
              <a:rPr lang="en-US" baseline="0" dirty="0"/>
              <a:t>“Fundamental Value” of Bitcoin</a:t>
            </a:r>
          </a:p>
          <a:p>
            <a:r>
              <a:rPr lang="en-US" dirty="0"/>
              <a:t>With...</a:t>
            </a:r>
          </a:p>
          <a:p>
            <a:pPr marL="914400" lvl="1" indent="-457200">
              <a:buFont typeface="+mj-lt"/>
              <a:buAutoNum type="alphaUcPeriod" startAt="8"/>
            </a:pPr>
            <a:r>
              <a:rPr lang="en-US" dirty="0"/>
              <a:t> ...zero risk to Bitcoin! </a:t>
            </a:r>
          </a:p>
        </p:txBody>
      </p:sp>
      <p:sp>
        <p:nvSpPr>
          <p:cNvPr id="4" name="Slide Number Placeholder 3">
            <a:extLst>
              <a:ext uri="{FF2B5EF4-FFF2-40B4-BE49-F238E27FC236}">
                <a16:creationId xmlns:a16="http://schemas.microsoft.com/office/drawing/2014/main" id="{56A6F11D-4F75-E85C-160B-3C8233B5746E}"/>
              </a:ext>
            </a:extLst>
          </p:cNvPr>
          <p:cNvSpPr>
            <a:spLocks noGrp="1"/>
          </p:cNvSpPr>
          <p:nvPr>
            <p:ph type="sldNum" sz="quarter" idx="12"/>
          </p:nvPr>
        </p:nvSpPr>
        <p:spPr/>
        <p:txBody>
          <a:bodyPr/>
          <a:lstStyle/>
          <a:p>
            <a:fld id="{64A73B7B-B545-4723-8D44-5CC401310D8B}" type="slidenum">
              <a:rPr lang="en-US" smtClean="0"/>
              <a:t>18</a:t>
            </a:fld>
            <a:endParaRPr lang="en-US" dirty="0"/>
          </a:p>
        </p:txBody>
      </p:sp>
      <p:sp>
        <p:nvSpPr>
          <p:cNvPr id="5" name="Footer Placeholder 4">
            <a:extLst>
              <a:ext uri="{FF2B5EF4-FFF2-40B4-BE49-F238E27FC236}">
                <a16:creationId xmlns:a16="http://schemas.microsoft.com/office/drawing/2014/main" id="{BD0B5418-8C54-60E3-D870-5597A6DD20CB}"/>
              </a:ext>
            </a:extLst>
          </p:cNvPr>
          <p:cNvSpPr>
            <a:spLocks noGrp="1"/>
          </p:cNvSpPr>
          <p:nvPr>
            <p:ph type="ftr" sz="quarter" idx="11"/>
          </p:nvPr>
        </p:nvSpPr>
        <p:spPr/>
        <p:txBody>
          <a:bodyPr/>
          <a:lstStyle/>
          <a:p>
            <a:r>
              <a:rPr lang="en-US" u="sng">
                <a:solidFill>
                  <a:schemeClr val="bg1">
                    <a:lumMod val="75000"/>
                  </a:schemeClr>
                </a:solidFill>
              </a:rPr>
              <a:t>Telegram:</a:t>
            </a:r>
            <a:r>
              <a:rPr lang="en-US"/>
              <a:t> t.me/DcInsiders     </a:t>
            </a:r>
            <a:r>
              <a:rPr lang="en-US" u="sng">
                <a:solidFill>
                  <a:schemeClr val="bg1">
                    <a:lumMod val="85000"/>
                  </a:schemeClr>
                </a:solidFill>
              </a:rPr>
              <a:t>Website:</a:t>
            </a:r>
            <a:r>
              <a:rPr lang="en-US">
                <a:solidFill>
                  <a:schemeClr val="bg1">
                    <a:lumMod val="85000"/>
                  </a:schemeClr>
                </a:solidFill>
              </a:rPr>
              <a:t> </a:t>
            </a:r>
            <a:r>
              <a:rPr lang="en-US">
                <a:solidFill>
                  <a:schemeClr val="tx1"/>
                </a:solidFill>
                <a:hlinkClick r:id="rId3">
                  <a:extLst>
                    <a:ext uri="{A12FA001-AC4F-418D-AE19-62706E023703}">
                      <ahyp:hlinkClr xmlns:ahyp="http://schemas.microsoft.com/office/drawing/2018/hyperlinkcolor" val="tx"/>
                    </a:ext>
                  </a:extLst>
                </a:hlinkClick>
              </a:rPr>
              <a:t>www.LayerTwoLabs.com</a:t>
            </a:r>
            <a:r>
              <a:rPr lang="en-US"/>
              <a:t>   </a:t>
            </a:r>
            <a:r>
              <a:rPr lang="en-US" u="sng">
                <a:solidFill>
                  <a:schemeClr val="bg1">
                    <a:lumMod val="75000"/>
                  </a:schemeClr>
                </a:solidFill>
              </a:rPr>
              <a:t>Paul’s Twitter:</a:t>
            </a:r>
            <a:r>
              <a:rPr lang="en-US">
                <a:solidFill>
                  <a:schemeClr val="bg1">
                    <a:lumMod val="75000"/>
                  </a:schemeClr>
                </a:solidFill>
              </a:rPr>
              <a:t> </a:t>
            </a:r>
            <a:r>
              <a:rPr lang="en-US"/>
              <a:t>@truthcoin</a:t>
            </a:r>
            <a:endParaRPr lang="en-US" dirty="0"/>
          </a:p>
        </p:txBody>
      </p:sp>
      <p:sp>
        <p:nvSpPr>
          <p:cNvPr id="6" name="Rectangle 5">
            <a:extLst>
              <a:ext uri="{FF2B5EF4-FFF2-40B4-BE49-F238E27FC236}">
                <a16:creationId xmlns:a16="http://schemas.microsoft.com/office/drawing/2014/main" id="{A4C6CE31-F581-BCB5-2B26-55B594806766}"/>
              </a:ext>
            </a:extLst>
          </p:cNvPr>
          <p:cNvSpPr/>
          <p:nvPr/>
        </p:nvSpPr>
        <p:spPr>
          <a:xfrm>
            <a:off x="4794422" y="1709443"/>
            <a:ext cx="3595816"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Different chains for different users.</a:t>
            </a:r>
          </a:p>
        </p:txBody>
      </p:sp>
      <p:sp>
        <p:nvSpPr>
          <p:cNvPr id="7" name="Rectangle 6">
            <a:extLst>
              <a:ext uri="{FF2B5EF4-FFF2-40B4-BE49-F238E27FC236}">
                <a16:creationId xmlns:a16="http://schemas.microsoft.com/office/drawing/2014/main" id="{06D1DF3E-6E79-A573-ECBC-E534D6FE159D}"/>
              </a:ext>
            </a:extLst>
          </p:cNvPr>
          <p:cNvSpPr/>
          <p:nvPr/>
        </p:nvSpPr>
        <p:spPr>
          <a:xfrm>
            <a:off x="3299254" y="2107975"/>
            <a:ext cx="8813754"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 team of region-specific chains, each with a large growing Blocksize – onboard users directly to L2.</a:t>
            </a:r>
          </a:p>
        </p:txBody>
      </p:sp>
      <p:sp>
        <p:nvSpPr>
          <p:cNvPr id="8" name="Rectangle 7">
            <a:extLst>
              <a:ext uri="{FF2B5EF4-FFF2-40B4-BE49-F238E27FC236}">
                <a16:creationId xmlns:a16="http://schemas.microsoft.com/office/drawing/2014/main" id="{7E8D7553-3B6D-B724-9000-7DB9CD44B1DA}"/>
              </a:ext>
            </a:extLst>
          </p:cNvPr>
          <p:cNvSpPr/>
          <p:nvPr/>
        </p:nvSpPr>
        <p:spPr>
          <a:xfrm>
            <a:off x="2866768" y="2519793"/>
            <a:ext cx="1927654"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zCash drivechain.</a:t>
            </a:r>
          </a:p>
        </p:txBody>
      </p:sp>
      <p:sp>
        <p:nvSpPr>
          <p:cNvPr id="9" name="Rectangle 8">
            <a:extLst>
              <a:ext uri="{FF2B5EF4-FFF2-40B4-BE49-F238E27FC236}">
                <a16:creationId xmlns:a16="http://schemas.microsoft.com/office/drawing/2014/main" id="{9B32F54E-380E-17A0-8ADD-004D7551E1E8}"/>
              </a:ext>
            </a:extLst>
          </p:cNvPr>
          <p:cNvSpPr/>
          <p:nvPr/>
        </p:nvSpPr>
        <p:spPr>
          <a:xfrm>
            <a:off x="4250724" y="2918490"/>
            <a:ext cx="7738716"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Have a dedicated NFT/ERC/Ordinals chain. Pay all txn fees in BTC. Clear coin roles.</a:t>
            </a:r>
          </a:p>
        </p:txBody>
      </p:sp>
      <p:sp>
        <p:nvSpPr>
          <p:cNvPr id="10" name="Rectangle 9">
            <a:extLst>
              <a:ext uri="{FF2B5EF4-FFF2-40B4-BE49-F238E27FC236}">
                <a16:creationId xmlns:a16="http://schemas.microsoft.com/office/drawing/2014/main" id="{BFE105ED-59A6-EA7B-F2BB-66CB78E2605F}"/>
              </a:ext>
            </a:extLst>
          </p:cNvPr>
          <p:cNvSpPr/>
          <p:nvPr/>
        </p:nvSpPr>
        <p:spPr>
          <a:xfrm>
            <a:off x="3957617" y="3317187"/>
            <a:ext cx="6434415"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Merged Mining = miners collect ALL fees from ALL chains. For free.</a:t>
            </a:r>
          </a:p>
        </p:txBody>
      </p:sp>
      <p:sp>
        <p:nvSpPr>
          <p:cNvPr id="11" name="Rectangle 10">
            <a:extLst>
              <a:ext uri="{FF2B5EF4-FFF2-40B4-BE49-F238E27FC236}">
                <a16:creationId xmlns:a16="http://schemas.microsoft.com/office/drawing/2014/main" id="{341A6FFD-5ECC-3DFF-1AA0-3135520CA8D5}"/>
              </a:ext>
            </a:extLst>
          </p:cNvPr>
          <p:cNvSpPr/>
          <p:nvPr/>
        </p:nvSpPr>
        <p:spPr>
          <a:xfrm>
            <a:off x="3957617" y="3743937"/>
            <a:ext cx="7738716"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Shrink L1 Bitcoin Core Blocksize, and ossify (the spec at least). No more politics.</a:t>
            </a:r>
          </a:p>
        </p:txBody>
      </p:sp>
      <p:sp>
        <p:nvSpPr>
          <p:cNvPr id="12" name="Rectangle 11">
            <a:extLst>
              <a:ext uri="{FF2B5EF4-FFF2-40B4-BE49-F238E27FC236}">
                <a16:creationId xmlns:a16="http://schemas.microsoft.com/office/drawing/2014/main" id="{AAFC78B8-036B-C527-C70F-00A7E9DA56E9}"/>
              </a:ext>
            </a:extLst>
          </p:cNvPr>
          <p:cNvSpPr/>
          <p:nvPr/>
        </p:nvSpPr>
        <p:spPr>
          <a:xfrm>
            <a:off x="6017736" y="4172853"/>
            <a:ext cx="4488889"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Chains are actually useful for </a:t>
            </a:r>
            <a:r>
              <a:rPr lang="en-US" i="1" u="sng" dirty="0"/>
              <a:t>real world tasks</a:t>
            </a:r>
            <a:r>
              <a:rPr lang="en-US" dirty="0"/>
              <a:t>.</a:t>
            </a:r>
          </a:p>
        </p:txBody>
      </p:sp>
      <p:sp>
        <p:nvSpPr>
          <p:cNvPr id="13" name="Rectangle 12">
            <a:extLst>
              <a:ext uri="{FF2B5EF4-FFF2-40B4-BE49-F238E27FC236}">
                <a16:creationId xmlns:a16="http://schemas.microsoft.com/office/drawing/2014/main" id="{0F4DF7D8-AFA5-6746-AD70-53939DF0EB9C}"/>
              </a:ext>
            </a:extLst>
          </p:cNvPr>
          <p:cNvSpPr/>
          <p:nvPr/>
        </p:nvSpPr>
        <p:spPr>
          <a:xfrm>
            <a:off x="7262314" y="4533700"/>
            <a:ext cx="3244312"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BitNames</a:t>
            </a:r>
            <a:r>
              <a:rPr lang="en-US" dirty="0"/>
              <a:t> + </a:t>
            </a:r>
            <a:r>
              <a:rPr lang="en-US" dirty="0" err="1"/>
              <a:t>Truthcoin</a:t>
            </a:r>
            <a:r>
              <a:rPr lang="en-US" dirty="0"/>
              <a:t> ; examples</a:t>
            </a:r>
          </a:p>
        </p:txBody>
      </p:sp>
      <p:sp>
        <p:nvSpPr>
          <p:cNvPr id="14" name="Rectangle: Rounded Corners 13">
            <a:extLst>
              <a:ext uri="{FF2B5EF4-FFF2-40B4-BE49-F238E27FC236}">
                <a16:creationId xmlns:a16="http://schemas.microsoft.com/office/drawing/2014/main" id="{B8152F4C-CF0D-0734-6A21-11C59363D31E}"/>
              </a:ext>
            </a:extLst>
          </p:cNvPr>
          <p:cNvSpPr/>
          <p:nvPr/>
        </p:nvSpPr>
        <p:spPr>
          <a:xfrm>
            <a:off x="875269" y="4036220"/>
            <a:ext cx="5018903" cy="592139"/>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D1F38D59-D066-36A1-4C3E-C8DA946B8550}"/>
              </a:ext>
            </a:extLst>
          </p:cNvPr>
          <p:cNvSpPr/>
          <p:nvPr/>
        </p:nvSpPr>
        <p:spPr>
          <a:xfrm>
            <a:off x="838200" y="1927654"/>
            <a:ext cx="3197014" cy="592139"/>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1106DD39-9E06-2390-F724-4AFA085A77F5}"/>
              </a:ext>
            </a:extLst>
          </p:cNvPr>
          <p:cNvSpPr/>
          <p:nvPr/>
        </p:nvSpPr>
        <p:spPr>
          <a:xfrm>
            <a:off x="1272746" y="2406286"/>
            <a:ext cx="1683975" cy="592139"/>
          </a:xfrm>
          <a:prstGeom prst="round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30340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3995E-DF46-416E-B275-70FCC1267A05}"/>
              </a:ext>
            </a:extLst>
          </p:cNvPr>
          <p:cNvSpPr>
            <a:spLocks noGrp="1"/>
          </p:cNvSpPr>
          <p:nvPr>
            <p:ph type="title"/>
          </p:nvPr>
        </p:nvSpPr>
        <p:spPr>
          <a:xfrm>
            <a:off x="252273" y="168081"/>
            <a:ext cx="8619877" cy="1242874"/>
          </a:xfrm>
        </p:spPr>
        <p:txBody>
          <a:bodyPr>
            <a:normAutofit fontScale="90000"/>
          </a:bodyPr>
          <a:lstStyle/>
          <a:p>
            <a:r>
              <a:rPr lang="en-US" sz="6000" dirty="0"/>
              <a:t>Scalability – Comparison to LN</a:t>
            </a:r>
          </a:p>
        </p:txBody>
      </p:sp>
      <p:graphicFrame>
        <p:nvGraphicFramePr>
          <p:cNvPr id="4" name="Content Placeholder 3">
            <a:extLst>
              <a:ext uri="{FF2B5EF4-FFF2-40B4-BE49-F238E27FC236}">
                <a16:creationId xmlns:a16="http://schemas.microsoft.com/office/drawing/2014/main" id="{98DF0530-6E6A-4EEE-8613-EBDD25BF0C83}"/>
              </a:ext>
            </a:extLst>
          </p:cNvPr>
          <p:cNvGraphicFramePr>
            <a:graphicFrameLocks noGrp="1"/>
          </p:cNvGraphicFramePr>
          <p:nvPr>
            <p:ph idx="1"/>
            <p:extLst>
              <p:ext uri="{D42A27DB-BD31-4B8C-83A1-F6EECF244321}">
                <p14:modId xmlns:p14="http://schemas.microsoft.com/office/powerpoint/2010/main" val="2263207534"/>
              </p:ext>
            </p:extLst>
          </p:nvPr>
        </p:nvGraphicFramePr>
        <p:xfrm>
          <a:off x="692459" y="1737742"/>
          <a:ext cx="10619008" cy="4145280"/>
        </p:xfrm>
        <a:graphic>
          <a:graphicData uri="http://schemas.openxmlformats.org/drawingml/2006/table">
            <a:tbl>
              <a:tblPr firstRow="1" firstCol="1" bandRow="1">
                <a:tableStyleId>{5C22544A-7EE6-4342-B048-85BDC9FD1C3A}</a:tableStyleId>
              </a:tblPr>
              <a:tblGrid>
                <a:gridCol w="6047008">
                  <a:extLst>
                    <a:ext uri="{9D8B030D-6E8A-4147-A177-3AD203B41FA5}">
                      <a16:colId xmlns:a16="http://schemas.microsoft.com/office/drawing/2014/main" val="773161499"/>
                    </a:ext>
                  </a:extLst>
                </a:gridCol>
                <a:gridCol w="2370666">
                  <a:extLst>
                    <a:ext uri="{9D8B030D-6E8A-4147-A177-3AD203B41FA5}">
                      <a16:colId xmlns:a16="http://schemas.microsoft.com/office/drawing/2014/main" val="3407614061"/>
                    </a:ext>
                  </a:extLst>
                </a:gridCol>
                <a:gridCol w="2201334">
                  <a:extLst>
                    <a:ext uri="{9D8B030D-6E8A-4147-A177-3AD203B41FA5}">
                      <a16:colId xmlns:a16="http://schemas.microsoft.com/office/drawing/2014/main" val="820775820"/>
                    </a:ext>
                  </a:extLst>
                </a:gridCol>
              </a:tblGrid>
              <a:tr h="376019">
                <a:tc>
                  <a:txBody>
                    <a:bodyPr/>
                    <a:lstStyle/>
                    <a:p>
                      <a:endParaRPr lang="en-US" sz="280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sz="2800" dirty="0"/>
                        <a:t>Lightning 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t>LB Drivechain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46341538"/>
                  </a:ext>
                </a:extLst>
              </a:tr>
              <a:tr h="370840">
                <a:tc>
                  <a:txBody>
                    <a:bodyPr/>
                    <a:lstStyle/>
                    <a:p>
                      <a:r>
                        <a:rPr lang="en-US" sz="2800" dirty="0">
                          <a:ln>
                            <a:noFill/>
                          </a:ln>
                          <a:solidFill>
                            <a:schemeClr val="bg1">
                              <a:lumMod val="95000"/>
                            </a:schemeClr>
                          </a:solidFill>
                        </a:rPr>
                        <a:t>Onboard without Layer-1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US" sz="2800" dirty="0"/>
                        <a:t>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FF5050">
                        <a:alpha val="52157"/>
                      </a:srgbClr>
                    </a:solidFill>
                  </a:tcPr>
                </a:tc>
                <a:tc>
                  <a:txBody>
                    <a:bodyPr/>
                    <a:lstStyle/>
                    <a:p>
                      <a:pPr algn="ctr"/>
                      <a:r>
                        <a:rPr lang="en-US" sz="2800" dirty="0"/>
                        <a:t>Yes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40000"/>
                        <a:lumOff val="60000"/>
                      </a:schemeClr>
                    </a:solidFill>
                  </a:tcPr>
                </a:tc>
                <a:extLst>
                  <a:ext uri="{0D108BD9-81ED-4DB2-BD59-A6C34878D82A}">
                    <a16:rowId xmlns:a16="http://schemas.microsoft.com/office/drawing/2014/main" val="3202155759"/>
                  </a:ext>
                </a:extLst>
              </a:tr>
              <a:tr h="370840">
                <a:tc>
                  <a:txBody>
                    <a:bodyPr/>
                    <a:lstStyle/>
                    <a:p>
                      <a:r>
                        <a:rPr lang="en-US" sz="2800" dirty="0">
                          <a:ln>
                            <a:noFill/>
                          </a:ln>
                          <a:solidFill>
                            <a:schemeClr val="bg1">
                              <a:lumMod val="95000"/>
                            </a:schemeClr>
                          </a:solidFill>
                        </a:rPr>
                        <a:t>Receive Payments while Offline*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sz="2800" dirty="0"/>
                        <a:t>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F5050">
                        <a:alpha val="52157"/>
                      </a:srgbClr>
                    </a:solidFill>
                  </a:tcPr>
                </a:tc>
                <a:tc>
                  <a:txBody>
                    <a:bodyPr/>
                    <a:lstStyle/>
                    <a:p>
                      <a:pPr algn="ctr"/>
                      <a:r>
                        <a:rPr lang="en-US" sz="2800" dirty="0"/>
                        <a:t>Yes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487861544"/>
                  </a:ext>
                </a:extLst>
              </a:tr>
              <a:tr h="370840">
                <a:tc>
                  <a:txBody>
                    <a:bodyPr/>
                    <a:lstStyle/>
                    <a:p>
                      <a:r>
                        <a:rPr lang="en-US" sz="2800" dirty="0"/>
                        <a:t>Recover Wallet From Seed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US" sz="2800" dirty="0"/>
                        <a:t>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FF5050">
                        <a:alpha val="52157"/>
                      </a:srgbClr>
                    </a:solidFill>
                  </a:tcPr>
                </a:tc>
                <a:tc>
                  <a:txBody>
                    <a:bodyPr/>
                    <a:lstStyle/>
                    <a:p>
                      <a:pPr algn="ctr"/>
                      <a:r>
                        <a:rPr lang="en-US" sz="2800" dirty="0"/>
                        <a:t>Yes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40000"/>
                        <a:lumOff val="60000"/>
                      </a:schemeClr>
                    </a:solidFill>
                  </a:tcPr>
                </a:tc>
                <a:extLst>
                  <a:ext uri="{0D108BD9-81ED-4DB2-BD59-A6C34878D82A}">
                    <a16:rowId xmlns:a16="http://schemas.microsoft.com/office/drawing/2014/main" val="358854441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Unlimited Liquidity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2800" dirty="0"/>
                        <a:t>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5050">
                        <a:alpha val="52157"/>
                      </a:srgbClr>
                    </a:solidFill>
                  </a:tcPr>
                </a:tc>
                <a:tc>
                  <a:txBody>
                    <a:bodyPr/>
                    <a:lstStyle/>
                    <a:p>
                      <a:pPr algn="ctr"/>
                      <a:r>
                        <a:rPr lang="en-US" sz="2800" dirty="0"/>
                        <a:t>Yes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6">
                        <a:lumMod val="40000"/>
                        <a:lumOff val="60000"/>
                      </a:schemeClr>
                    </a:solidFill>
                  </a:tcPr>
                </a:tc>
                <a:extLst>
                  <a:ext uri="{0D108BD9-81ED-4DB2-BD59-A6C34878D82A}">
                    <a16:rowId xmlns:a16="http://schemas.microsoft.com/office/drawing/2014/main" val="4031145750"/>
                  </a:ext>
                </a:extLst>
              </a:tr>
              <a:tr h="370840">
                <a:tc>
                  <a:txBody>
                    <a:bodyPr/>
                    <a:lstStyle/>
                    <a:p>
                      <a:r>
                        <a:rPr lang="en-US" sz="2800" dirty="0"/>
                        <a:t>Option to use SPV Mode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sz="2800" dirty="0"/>
                        <a:t>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F5050">
                        <a:alpha val="52157"/>
                      </a:srgbClr>
                    </a:solidFill>
                  </a:tcPr>
                </a:tc>
                <a:tc>
                  <a:txBody>
                    <a:bodyPr/>
                    <a:lstStyle/>
                    <a:p>
                      <a:pPr algn="ctr"/>
                      <a:r>
                        <a:rPr lang="en-US" sz="2800" dirty="0"/>
                        <a:t>Yes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113761744"/>
                  </a:ext>
                </a:extLst>
              </a:tr>
              <a:tr h="370840">
                <a:tc>
                  <a:txBody>
                    <a:bodyPr/>
                    <a:lstStyle/>
                    <a:p>
                      <a:r>
                        <a:rPr lang="en-US" sz="2800" dirty="0"/>
                        <a:t>Reckless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t>Yes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sz="2800" dirty="0"/>
                        <a:t>Yes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968092892"/>
                  </a:ext>
                </a:extLst>
              </a:tr>
              <a:tr h="370840">
                <a:tc>
                  <a:txBody>
                    <a:bodyPr/>
                    <a:lstStyle/>
                    <a:p>
                      <a:r>
                        <a:rPr lang="en-US" sz="2800" dirty="0"/>
                        <a:t>Txn Settles Instantly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t>Yes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sz="2800" dirty="0"/>
                        <a:t>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5050">
                        <a:alpha val="52157"/>
                      </a:srgbClr>
                    </a:solidFill>
                  </a:tcPr>
                </a:tc>
                <a:extLst>
                  <a:ext uri="{0D108BD9-81ED-4DB2-BD59-A6C34878D82A}">
                    <a16:rowId xmlns:a16="http://schemas.microsoft.com/office/drawing/2014/main" val="3063165031"/>
                  </a:ext>
                </a:extLst>
              </a:tr>
            </a:tbl>
          </a:graphicData>
        </a:graphic>
      </p:graphicFrame>
      <p:sp>
        <p:nvSpPr>
          <p:cNvPr id="5" name="TextBox 4">
            <a:extLst>
              <a:ext uri="{FF2B5EF4-FFF2-40B4-BE49-F238E27FC236}">
                <a16:creationId xmlns:a16="http://schemas.microsoft.com/office/drawing/2014/main" id="{FBB2CF45-5142-4FA6-92D4-9BDEF3E7C124}"/>
              </a:ext>
            </a:extLst>
          </p:cNvPr>
          <p:cNvSpPr txBox="1"/>
          <p:nvPr/>
        </p:nvSpPr>
        <p:spPr>
          <a:xfrm>
            <a:off x="1384547" y="5766589"/>
            <a:ext cx="9422906" cy="923330"/>
          </a:xfrm>
          <a:prstGeom prst="rect">
            <a:avLst/>
          </a:prstGeom>
          <a:noFill/>
        </p:spPr>
        <p:txBody>
          <a:bodyPr wrap="square" rtlCol="0">
            <a:spAutoFit/>
          </a:bodyPr>
          <a:lstStyle/>
          <a:p>
            <a:endParaRPr lang="en-US" dirty="0"/>
          </a:p>
          <a:p>
            <a:r>
              <a:rPr lang="en-US" dirty="0"/>
              <a:t>…the primary advantage of LN is </a:t>
            </a:r>
            <a:r>
              <a:rPr lang="en-US" b="1" dirty="0"/>
              <a:t>fast settlement</a:t>
            </a:r>
            <a:r>
              <a:rPr lang="en-US" dirty="0"/>
              <a:t>, especially when both buyer and seller are online. So, LN probably best for in-person retail; DC better for online shopping, perhaps.</a:t>
            </a:r>
          </a:p>
        </p:txBody>
      </p:sp>
      <p:sp>
        <p:nvSpPr>
          <p:cNvPr id="3" name="TextBox 2">
            <a:extLst>
              <a:ext uri="{FF2B5EF4-FFF2-40B4-BE49-F238E27FC236}">
                <a16:creationId xmlns:a16="http://schemas.microsoft.com/office/drawing/2014/main" id="{A1D4929A-F81E-4068-B409-34A0C61AEBB9}"/>
              </a:ext>
            </a:extLst>
          </p:cNvPr>
          <p:cNvSpPr txBox="1"/>
          <p:nvPr/>
        </p:nvSpPr>
        <p:spPr>
          <a:xfrm>
            <a:off x="9010836" y="974978"/>
            <a:ext cx="2622242" cy="523220"/>
          </a:xfrm>
          <a:prstGeom prst="rect">
            <a:avLst/>
          </a:prstGeom>
          <a:noFill/>
          <a:ln>
            <a:solidFill>
              <a:schemeClr val="tx1"/>
            </a:solidFill>
          </a:ln>
        </p:spPr>
        <p:txBody>
          <a:bodyPr wrap="square" rtlCol="0">
            <a:spAutoFit/>
          </a:bodyPr>
          <a:lstStyle/>
          <a:p>
            <a:r>
              <a:rPr lang="en-US" sz="1400" dirty="0"/>
              <a:t>* I assume that an automated hot-wallet is out of the question!</a:t>
            </a:r>
          </a:p>
        </p:txBody>
      </p:sp>
      <p:sp>
        <p:nvSpPr>
          <p:cNvPr id="7" name="Slide Number Placeholder 6">
            <a:extLst>
              <a:ext uri="{FF2B5EF4-FFF2-40B4-BE49-F238E27FC236}">
                <a16:creationId xmlns:a16="http://schemas.microsoft.com/office/drawing/2014/main" id="{9BE1C990-F452-4C41-8B33-B40CB4983A5D}"/>
              </a:ext>
            </a:extLst>
          </p:cNvPr>
          <p:cNvSpPr>
            <a:spLocks noGrp="1"/>
          </p:cNvSpPr>
          <p:nvPr>
            <p:ph type="sldNum" sz="quarter" idx="12"/>
          </p:nvPr>
        </p:nvSpPr>
        <p:spPr/>
        <p:txBody>
          <a:bodyPr/>
          <a:lstStyle/>
          <a:p>
            <a:fld id="{8FDF5A0B-092E-43F4-8C23-254F89D7A848}" type="slidenum">
              <a:rPr lang="en-US" smtClean="0"/>
              <a:t>19</a:t>
            </a:fld>
            <a:endParaRPr lang="en-US"/>
          </a:p>
        </p:txBody>
      </p:sp>
    </p:spTree>
    <p:extLst>
      <p:ext uri="{BB962C8B-B14F-4D97-AF65-F5344CB8AC3E}">
        <p14:creationId xmlns:p14="http://schemas.microsoft.com/office/powerpoint/2010/main" val="29160684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B0B20-62D0-4F0A-D300-A789C3CAFFF8}"/>
              </a:ext>
            </a:extLst>
          </p:cNvPr>
          <p:cNvSpPr>
            <a:spLocks noGrp="1"/>
          </p:cNvSpPr>
          <p:nvPr>
            <p:ph type="title"/>
          </p:nvPr>
        </p:nvSpPr>
        <p:spPr/>
        <p:txBody>
          <a:bodyPr/>
          <a:lstStyle/>
          <a:p>
            <a:endParaRPr lang="en-US"/>
          </a:p>
        </p:txBody>
      </p:sp>
      <p:pic>
        <p:nvPicPr>
          <p:cNvPr id="9" name="Content Placeholder 8">
            <a:extLst>
              <a:ext uri="{FF2B5EF4-FFF2-40B4-BE49-F238E27FC236}">
                <a16:creationId xmlns:a16="http://schemas.microsoft.com/office/drawing/2014/main" id="{A407A1AF-9914-52B5-1ECB-298B9F0A830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0957" y="1823381"/>
            <a:ext cx="4936686" cy="3275302"/>
          </a:xfrm>
        </p:spPr>
      </p:pic>
      <p:sp>
        <p:nvSpPr>
          <p:cNvPr id="4" name="Slide Number Placeholder 3">
            <a:extLst>
              <a:ext uri="{FF2B5EF4-FFF2-40B4-BE49-F238E27FC236}">
                <a16:creationId xmlns:a16="http://schemas.microsoft.com/office/drawing/2014/main" id="{7351307F-9C73-1D8E-7C68-1CB3B189BAC8}"/>
              </a:ext>
            </a:extLst>
          </p:cNvPr>
          <p:cNvSpPr>
            <a:spLocks noGrp="1"/>
          </p:cNvSpPr>
          <p:nvPr>
            <p:ph type="sldNum" sz="quarter" idx="12"/>
          </p:nvPr>
        </p:nvSpPr>
        <p:spPr/>
        <p:txBody>
          <a:bodyPr/>
          <a:lstStyle/>
          <a:p>
            <a:fld id="{64A73B7B-B545-4723-8D44-5CC401310D8B}" type="slidenum">
              <a:rPr lang="en-US" smtClean="0"/>
              <a:t>2</a:t>
            </a:fld>
            <a:endParaRPr lang="en-US" dirty="0"/>
          </a:p>
        </p:txBody>
      </p:sp>
      <p:sp>
        <p:nvSpPr>
          <p:cNvPr id="5" name="Footer Placeholder 4">
            <a:extLst>
              <a:ext uri="{FF2B5EF4-FFF2-40B4-BE49-F238E27FC236}">
                <a16:creationId xmlns:a16="http://schemas.microsoft.com/office/drawing/2014/main" id="{A25F2392-105E-7D70-FA79-91908E48ADBD}"/>
              </a:ext>
            </a:extLst>
          </p:cNvPr>
          <p:cNvSpPr>
            <a:spLocks noGrp="1"/>
          </p:cNvSpPr>
          <p:nvPr>
            <p:ph type="ftr" sz="quarter" idx="11"/>
          </p:nvPr>
        </p:nvSpPr>
        <p:spPr/>
        <p:txBody>
          <a:bodyPr/>
          <a:lstStyle/>
          <a:p>
            <a:r>
              <a:rPr lang="en-US" u="sng">
                <a:solidFill>
                  <a:schemeClr val="bg1">
                    <a:lumMod val="75000"/>
                  </a:schemeClr>
                </a:solidFill>
              </a:rPr>
              <a:t>Telegram:</a:t>
            </a:r>
            <a:r>
              <a:rPr lang="en-US"/>
              <a:t> t.me/DcInsiders     </a:t>
            </a:r>
            <a:r>
              <a:rPr lang="en-US" u="sng">
                <a:solidFill>
                  <a:schemeClr val="bg1">
                    <a:lumMod val="85000"/>
                  </a:schemeClr>
                </a:solidFill>
              </a:rPr>
              <a:t>Website:</a:t>
            </a:r>
            <a:r>
              <a:rPr lang="en-US">
                <a:solidFill>
                  <a:schemeClr val="bg1">
                    <a:lumMod val="85000"/>
                  </a:schemeClr>
                </a:solidFill>
              </a:rPr>
              <a:t> </a:t>
            </a:r>
            <a:r>
              <a:rPr lang="en-US">
                <a:solidFill>
                  <a:schemeClr val="tx1"/>
                </a:solidFill>
                <a:hlinkClick r:id="rId3">
                  <a:extLst>
                    <a:ext uri="{A12FA001-AC4F-418D-AE19-62706E023703}">
                      <ahyp:hlinkClr xmlns:ahyp="http://schemas.microsoft.com/office/drawing/2018/hyperlinkcolor" val="tx"/>
                    </a:ext>
                  </a:extLst>
                </a:hlinkClick>
              </a:rPr>
              <a:t>www.LayerTwoLabs.com</a:t>
            </a:r>
            <a:r>
              <a:rPr lang="en-US"/>
              <a:t>   </a:t>
            </a:r>
            <a:r>
              <a:rPr lang="en-US" u="sng">
                <a:solidFill>
                  <a:schemeClr val="bg1">
                    <a:lumMod val="75000"/>
                  </a:schemeClr>
                </a:solidFill>
              </a:rPr>
              <a:t>Paul’s Twitter:</a:t>
            </a:r>
            <a:r>
              <a:rPr lang="en-US">
                <a:solidFill>
                  <a:schemeClr val="bg1">
                    <a:lumMod val="75000"/>
                  </a:schemeClr>
                </a:solidFill>
              </a:rPr>
              <a:t> </a:t>
            </a:r>
            <a:r>
              <a:rPr lang="en-US"/>
              <a:t>@truthcoin</a:t>
            </a:r>
            <a:endParaRPr lang="en-US" dirty="0"/>
          </a:p>
        </p:txBody>
      </p:sp>
      <p:sp>
        <p:nvSpPr>
          <p:cNvPr id="10" name="TextBox 9">
            <a:extLst>
              <a:ext uri="{FF2B5EF4-FFF2-40B4-BE49-F238E27FC236}">
                <a16:creationId xmlns:a16="http://schemas.microsoft.com/office/drawing/2014/main" id="{DAB7A0D2-7CDC-9CDF-9B9C-28508C4AB819}"/>
              </a:ext>
            </a:extLst>
          </p:cNvPr>
          <p:cNvSpPr txBox="1"/>
          <p:nvPr/>
        </p:nvSpPr>
        <p:spPr>
          <a:xfrm>
            <a:off x="1394324" y="3187860"/>
            <a:ext cx="2688906" cy="830997"/>
          </a:xfrm>
          <a:prstGeom prst="rect">
            <a:avLst/>
          </a:prstGeom>
          <a:noFill/>
          <a:ln>
            <a:solidFill>
              <a:schemeClr val="tx1"/>
            </a:solidFill>
          </a:ln>
        </p:spPr>
        <p:txBody>
          <a:bodyPr wrap="square" rtlCol="0">
            <a:spAutoFit/>
          </a:bodyPr>
          <a:lstStyle/>
          <a:p>
            <a:pPr algn="ctr"/>
            <a:r>
              <a:rPr lang="en-US" sz="4800" b="1" dirty="0">
                <a:ln>
                  <a:solidFill>
                    <a:schemeClr val="tx1"/>
                  </a:solidFill>
                </a:ln>
                <a:solidFill>
                  <a:schemeClr val="bg1"/>
                </a:solidFill>
                <a:latin typeface="Impact" panose="020B0806030902050204" pitchFamily="34" charset="0"/>
              </a:rPr>
              <a:t>Full Node</a:t>
            </a:r>
          </a:p>
        </p:txBody>
      </p:sp>
      <p:sp>
        <p:nvSpPr>
          <p:cNvPr id="11" name="TextBox 10">
            <a:extLst>
              <a:ext uri="{FF2B5EF4-FFF2-40B4-BE49-F238E27FC236}">
                <a16:creationId xmlns:a16="http://schemas.microsoft.com/office/drawing/2014/main" id="{07381EED-88D9-2C31-BE86-8E71921A69F4}"/>
              </a:ext>
            </a:extLst>
          </p:cNvPr>
          <p:cNvSpPr txBox="1"/>
          <p:nvPr/>
        </p:nvSpPr>
        <p:spPr>
          <a:xfrm>
            <a:off x="1296149" y="5098683"/>
            <a:ext cx="2655865" cy="646331"/>
          </a:xfrm>
          <a:prstGeom prst="rect">
            <a:avLst/>
          </a:prstGeom>
          <a:noFill/>
          <a:ln>
            <a:solidFill>
              <a:schemeClr val="tx1"/>
            </a:solidFill>
          </a:ln>
        </p:spPr>
        <p:txBody>
          <a:bodyPr wrap="square" rtlCol="0">
            <a:spAutoFit/>
          </a:bodyPr>
          <a:lstStyle/>
          <a:p>
            <a:pPr algn="ctr"/>
            <a:r>
              <a:rPr lang="en-US" sz="3600" b="1" dirty="0">
                <a:ln>
                  <a:solidFill>
                    <a:schemeClr val="tx1"/>
                  </a:solidFill>
                </a:ln>
                <a:solidFill>
                  <a:schemeClr val="bg1"/>
                </a:solidFill>
                <a:latin typeface="Impact" panose="020B0806030902050204" pitchFamily="34" charset="0"/>
              </a:rPr>
              <a:t>Validating L1</a:t>
            </a:r>
          </a:p>
        </p:txBody>
      </p:sp>
      <p:pic>
        <p:nvPicPr>
          <p:cNvPr id="13" name="Picture 12">
            <a:extLst>
              <a:ext uri="{FF2B5EF4-FFF2-40B4-BE49-F238E27FC236}">
                <a16:creationId xmlns:a16="http://schemas.microsoft.com/office/drawing/2014/main" id="{1EC62ED6-CE94-F1C8-939E-C02FD4071A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50093" y="582612"/>
            <a:ext cx="6436987" cy="4707047"/>
          </a:xfrm>
          <a:prstGeom prst="rect">
            <a:avLst/>
          </a:prstGeom>
        </p:spPr>
      </p:pic>
      <p:sp>
        <p:nvSpPr>
          <p:cNvPr id="14" name="TextBox 13">
            <a:extLst>
              <a:ext uri="{FF2B5EF4-FFF2-40B4-BE49-F238E27FC236}">
                <a16:creationId xmlns:a16="http://schemas.microsoft.com/office/drawing/2014/main" id="{2B9E0964-BC87-94D5-F002-2891F98A1CF5}"/>
              </a:ext>
            </a:extLst>
          </p:cNvPr>
          <p:cNvSpPr txBox="1"/>
          <p:nvPr/>
        </p:nvSpPr>
        <p:spPr>
          <a:xfrm>
            <a:off x="7869110" y="965200"/>
            <a:ext cx="2173951" cy="830997"/>
          </a:xfrm>
          <a:prstGeom prst="rect">
            <a:avLst/>
          </a:prstGeom>
          <a:noFill/>
          <a:ln>
            <a:solidFill>
              <a:schemeClr val="tx1"/>
            </a:solidFill>
          </a:ln>
        </p:spPr>
        <p:txBody>
          <a:bodyPr wrap="square" rtlCol="0">
            <a:spAutoFit/>
          </a:bodyPr>
          <a:lstStyle/>
          <a:p>
            <a:pPr algn="ctr"/>
            <a:r>
              <a:rPr lang="en-US" sz="4800" b="1" dirty="0">
                <a:ln>
                  <a:solidFill>
                    <a:schemeClr val="tx1"/>
                  </a:solidFill>
                </a:ln>
                <a:solidFill>
                  <a:schemeClr val="bg1"/>
                </a:solidFill>
                <a:latin typeface="Impact" panose="020B0806030902050204" pitchFamily="34" charset="0"/>
              </a:rPr>
              <a:t>Miners</a:t>
            </a:r>
          </a:p>
        </p:txBody>
      </p:sp>
      <p:sp>
        <p:nvSpPr>
          <p:cNvPr id="15" name="TextBox 14">
            <a:extLst>
              <a:ext uri="{FF2B5EF4-FFF2-40B4-BE49-F238E27FC236}">
                <a16:creationId xmlns:a16="http://schemas.microsoft.com/office/drawing/2014/main" id="{69976E05-198A-E674-6D4A-53ADC7F73BA9}"/>
              </a:ext>
            </a:extLst>
          </p:cNvPr>
          <p:cNvSpPr txBox="1"/>
          <p:nvPr/>
        </p:nvSpPr>
        <p:spPr>
          <a:xfrm>
            <a:off x="5956579" y="2625258"/>
            <a:ext cx="5877087" cy="3046988"/>
          </a:xfrm>
          <a:prstGeom prst="rect">
            <a:avLst/>
          </a:prstGeom>
          <a:noFill/>
          <a:ln>
            <a:solidFill>
              <a:schemeClr val="tx1"/>
            </a:solidFill>
          </a:ln>
        </p:spPr>
        <p:txBody>
          <a:bodyPr wrap="square" rtlCol="0">
            <a:spAutoFit/>
          </a:bodyPr>
          <a:lstStyle/>
          <a:p>
            <a:pPr algn="ctr"/>
            <a:r>
              <a:rPr lang="en-US" sz="3200" b="1" dirty="0">
                <a:ln>
                  <a:solidFill>
                    <a:schemeClr val="tx1"/>
                  </a:solidFill>
                </a:ln>
                <a:solidFill>
                  <a:schemeClr val="bg1"/>
                </a:solidFill>
                <a:latin typeface="Impact" panose="020B0806030902050204" pitchFamily="34" charset="0"/>
              </a:rPr>
              <a:t>Optimizing: </a:t>
            </a:r>
            <a:br>
              <a:rPr lang="en-US" sz="3200" b="1" dirty="0">
                <a:ln>
                  <a:solidFill>
                    <a:schemeClr val="tx1"/>
                  </a:solidFill>
                </a:ln>
                <a:solidFill>
                  <a:schemeClr val="bg1"/>
                </a:solidFill>
                <a:latin typeface="Impact" panose="020B0806030902050204" pitchFamily="34" charset="0"/>
              </a:rPr>
            </a:br>
            <a:r>
              <a:rPr lang="en-US" sz="3200" b="1" dirty="0">
                <a:ln>
                  <a:solidFill>
                    <a:schemeClr val="tx1"/>
                  </a:solidFill>
                </a:ln>
                <a:solidFill>
                  <a:schemeClr val="bg1"/>
                </a:solidFill>
                <a:latin typeface="Impact" panose="020B0806030902050204" pitchFamily="34" charset="0"/>
              </a:rPr>
              <a:t>kWh /$ / ASIC Efficiency / Cooling / Labor  / </a:t>
            </a:r>
            <a:br>
              <a:rPr lang="en-US" sz="3200" b="1" dirty="0">
                <a:ln>
                  <a:solidFill>
                    <a:schemeClr val="tx1"/>
                  </a:solidFill>
                </a:ln>
                <a:solidFill>
                  <a:schemeClr val="bg1"/>
                </a:solidFill>
                <a:latin typeface="Impact" panose="020B0806030902050204" pitchFamily="34" charset="0"/>
              </a:rPr>
            </a:br>
            <a:r>
              <a:rPr lang="en-US" sz="3200" b="1" dirty="0">
                <a:ln>
                  <a:solidFill>
                    <a:schemeClr val="tx1"/>
                  </a:solidFill>
                </a:ln>
                <a:solidFill>
                  <a:schemeClr val="bg1"/>
                </a:solidFill>
                <a:latin typeface="Impact" panose="020B0806030902050204" pitchFamily="34" charset="0"/>
              </a:rPr>
              <a:t>Demand Management Programs / Drying Fruit / Getting </a:t>
            </a:r>
            <a:r>
              <a:rPr lang="en-US" sz="3200" b="1" dirty="0" err="1">
                <a:ln>
                  <a:solidFill>
                    <a:schemeClr val="tx1"/>
                  </a:solidFill>
                </a:ln>
                <a:solidFill>
                  <a:schemeClr val="bg1"/>
                </a:solidFill>
                <a:latin typeface="Impact" panose="020B0806030902050204" pitchFamily="34" charset="0"/>
              </a:rPr>
              <a:t>NatGas</a:t>
            </a:r>
            <a:r>
              <a:rPr lang="en-US" sz="3200" b="1" dirty="0">
                <a:ln>
                  <a:solidFill>
                    <a:schemeClr val="tx1"/>
                  </a:solidFill>
                </a:ln>
                <a:solidFill>
                  <a:schemeClr val="bg1"/>
                </a:solidFill>
                <a:latin typeface="Impact" panose="020B0806030902050204" pitchFamily="34" charset="0"/>
              </a:rPr>
              <a:t> Credits / Outcompeting All Rivals</a:t>
            </a:r>
          </a:p>
        </p:txBody>
      </p:sp>
      <p:sp>
        <p:nvSpPr>
          <p:cNvPr id="16" name="TextBox 15">
            <a:extLst>
              <a:ext uri="{FF2B5EF4-FFF2-40B4-BE49-F238E27FC236}">
                <a16:creationId xmlns:a16="http://schemas.microsoft.com/office/drawing/2014/main" id="{6526BBBE-0D63-5E72-05BD-88988FCE81FF}"/>
              </a:ext>
            </a:extLst>
          </p:cNvPr>
          <p:cNvSpPr txBox="1"/>
          <p:nvPr/>
        </p:nvSpPr>
        <p:spPr>
          <a:xfrm>
            <a:off x="1296149" y="5830924"/>
            <a:ext cx="2655865" cy="461665"/>
          </a:xfrm>
          <a:prstGeom prst="rect">
            <a:avLst/>
          </a:prstGeom>
          <a:noFill/>
          <a:ln>
            <a:solidFill>
              <a:schemeClr val="tx1"/>
            </a:solidFill>
          </a:ln>
        </p:spPr>
        <p:txBody>
          <a:bodyPr wrap="square" rtlCol="0">
            <a:spAutoFit/>
          </a:bodyPr>
          <a:lstStyle/>
          <a:p>
            <a:pPr algn="ctr"/>
            <a:r>
              <a:rPr lang="en-US" sz="2400" b="1" dirty="0">
                <a:ln>
                  <a:solidFill>
                    <a:schemeClr val="tx1"/>
                  </a:solidFill>
                </a:ln>
                <a:solidFill>
                  <a:srgbClr val="F8B29C"/>
                </a:solidFill>
                <a:latin typeface="Impact" panose="020B0806030902050204" pitchFamily="34" charset="0"/>
              </a:rPr>
              <a:t>+ counting to 13,150</a:t>
            </a:r>
          </a:p>
        </p:txBody>
      </p:sp>
      <p:sp>
        <p:nvSpPr>
          <p:cNvPr id="17" name="TextBox 16">
            <a:extLst>
              <a:ext uri="{FF2B5EF4-FFF2-40B4-BE49-F238E27FC236}">
                <a16:creationId xmlns:a16="http://schemas.microsoft.com/office/drawing/2014/main" id="{107C0012-90C4-0D83-6400-22EE60379C0A}"/>
              </a:ext>
            </a:extLst>
          </p:cNvPr>
          <p:cNvSpPr txBox="1"/>
          <p:nvPr/>
        </p:nvSpPr>
        <p:spPr>
          <a:xfrm>
            <a:off x="6455266" y="5794540"/>
            <a:ext cx="4826639" cy="461665"/>
          </a:xfrm>
          <a:prstGeom prst="rect">
            <a:avLst/>
          </a:prstGeom>
          <a:noFill/>
          <a:ln>
            <a:solidFill>
              <a:schemeClr val="tx1"/>
            </a:solidFill>
          </a:ln>
        </p:spPr>
        <p:txBody>
          <a:bodyPr wrap="square" rtlCol="0">
            <a:spAutoFit/>
          </a:bodyPr>
          <a:lstStyle/>
          <a:p>
            <a:pPr algn="ctr"/>
            <a:r>
              <a:rPr lang="en-US" sz="2400" b="1" dirty="0">
                <a:ln>
                  <a:solidFill>
                    <a:schemeClr val="tx1"/>
                  </a:solidFill>
                </a:ln>
                <a:solidFill>
                  <a:srgbClr val="F8B29C"/>
                </a:solidFill>
                <a:latin typeface="Impact" panose="020B0806030902050204" pitchFamily="34" charset="0"/>
              </a:rPr>
              <a:t>+ add/remove/validate Sidechains</a:t>
            </a:r>
          </a:p>
        </p:txBody>
      </p:sp>
    </p:spTree>
    <p:extLst>
      <p:ext uri="{BB962C8B-B14F-4D97-AF65-F5344CB8AC3E}">
        <p14:creationId xmlns:p14="http://schemas.microsoft.com/office/powerpoint/2010/main" val="25468127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0537E85-8E61-0FC8-F157-67F46489D80D}"/>
              </a:ext>
            </a:extLst>
          </p:cNvPr>
          <p:cNvSpPr>
            <a:spLocks noGrp="1"/>
          </p:cNvSpPr>
          <p:nvPr>
            <p:ph type="sldNum" sz="quarter" idx="12"/>
          </p:nvPr>
        </p:nvSpPr>
        <p:spPr/>
        <p:txBody>
          <a:bodyPr/>
          <a:lstStyle/>
          <a:p>
            <a:fld id="{64A73B7B-B545-4723-8D44-5CC401310D8B}" type="slidenum">
              <a:rPr lang="en-US" smtClean="0"/>
              <a:t>20</a:t>
            </a:fld>
            <a:endParaRPr lang="en-US" dirty="0"/>
          </a:p>
        </p:txBody>
      </p:sp>
      <p:sp>
        <p:nvSpPr>
          <p:cNvPr id="5" name="Footer Placeholder 4">
            <a:extLst>
              <a:ext uri="{FF2B5EF4-FFF2-40B4-BE49-F238E27FC236}">
                <a16:creationId xmlns:a16="http://schemas.microsoft.com/office/drawing/2014/main" id="{15FDA7E2-B3D5-FD38-1E5C-E3D2CE9BD84F}"/>
              </a:ext>
            </a:extLst>
          </p:cNvPr>
          <p:cNvSpPr>
            <a:spLocks noGrp="1"/>
          </p:cNvSpPr>
          <p:nvPr>
            <p:ph type="ftr" sz="quarter" idx="11"/>
          </p:nvPr>
        </p:nvSpPr>
        <p:spPr/>
        <p:txBody>
          <a:bodyPr/>
          <a:lstStyle/>
          <a:p>
            <a:r>
              <a:rPr lang="en-US" u="sng">
                <a:solidFill>
                  <a:schemeClr val="bg1">
                    <a:lumMod val="75000"/>
                  </a:schemeClr>
                </a:solidFill>
              </a:rPr>
              <a:t>Telegram:</a:t>
            </a:r>
            <a:r>
              <a:rPr lang="en-US"/>
              <a:t> t.me/DcInsiders     </a:t>
            </a:r>
            <a:r>
              <a:rPr lang="en-US" u="sng">
                <a:solidFill>
                  <a:schemeClr val="bg1">
                    <a:lumMod val="85000"/>
                  </a:schemeClr>
                </a:solidFill>
              </a:rPr>
              <a:t>Website:</a:t>
            </a:r>
            <a:r>
              <a:rPr lang="en-US">
                <a:solidFill>
                  <a:schemeClr val="bg1">
                    <a:lumMod val="85000"/>
                  </a:schemeClr>
                </a:solidFill>
              </a:rPr>
              <a:t> </a:t>
            </a:r>
            <a:r>
              <a:rPr lang="en-US">
                <a:solidFill>
                  <a:schemeClr val="tx1"/>
                </a:solidFill>
                <a:hlinkClick r:id="rId3">
                  <a:extLst>
                    <a:ext uri="{A12FA001-AC4F-418D-AE19-62706E023703}">
                      <ahyp:hlinkClr xmlns:ahyp="http://schemas.microsoft.com/office/drawing/2018/hyperlinkcolor" val="tx"/>
                    </a:ext>
                  </a:extLst>
                </a:hlinkClick>
              </a:rPr>
              <a:t>www.LayerTwoLabs.com</a:t>
            </a:r>
            <a:r>
              <a:rPr lang="en-US"/>
              <a:t>   </a:t>
            </a:r>
            <a:r>
              <a:rPr lang="en-US" u="sng">
                <a:solidFill>
                  <a:schemeClr val="bg1">
                    <a:lumMod val="75000"/>
                  </a:schemeClr>
                </a:solidFill>
              </a:rPr>
              <a:t>Paul’s Twitter:</a:t>
            </a:r>
            <a:r>
              <a:rPr lang="en-US">
                <a:solidFill>
                  <a:schemeClr val="bg1">
                    <a:lumMod val="75000"/>
                  </a:schemeClr>
                </a:solidFill>
              </a:rPr>
              <a:t> </a:t>
            </a:r>
            <a:r>
              <a:rPr lang="en-US"/>
              <a:t>@truthcoin</a:t>
            </a:r>
            <a:endParaRPr lang="en-US" dirty="0"/>
          </a:p>
        </p:txBody>
      </p:sp>
      <p:graphicFrame>
        <p:nvGraphicFramePr>
          <p:cNvPr id="6" name="Content Placeholder 3">
            <a:extLst>
              <a:ext uri="{FF2B5EF4-FFF2-40B4-BE49-F238E27FC236}">
                <a16:creationId xmlns:a16="http://schemas.microsoft.com/office/drawing/2014/main" id="{A5EF8E6A-4729-7924-3E9A-9C755A54F7A9}"/>
              </a:ext>
            </a:extLst>
          </p:cNvPr>
          <p:cNvGraphicFramePr>
            <a:graphicFrameLocks/>
          </p:cNvGraphicFramePr>
          <p:nvPr>
            <p:extLst>
              <p:ext uri="{D42A27DB-BD31-4B8C-83A1-F6EECF244321}">
                <p14:modId xmlns:p14="http://schemas.microsoft.com/office/powerpoint/2010/main" val="2157645205"/>
              </p:ext>
            </p:extLst>
          </p:nvPr>
        </p:nvGraphicFramePr>
        <p:xfrm>
          <a:off x="601132" y="1222069"/>
          <a:ext cx="10515600" cy="2072640"/>
        </p:xfrm>
        <a:graphic>
          <a:graphicData uri="http://schemas.openxmlformats.org/drawingml/2006/table">
            <a:tbl>
              <a:tblPr firstRow="1" firstCol="1" bandRow="1">
                <a:tableStyleId>{5C22544A-7EE6-4342-B048-85BDC9FD1C3A}</a:tableStyleId>
              </a:tblPr>
              <a:tblGrid>
                <a:gridCol w="3505200">
                  <a:extLst>
                    <a:ext uri="{9D8B030D-6E8A-4147-A177-3AD203B41FA5}">
                      <a16:colId xmlns:a16="http://schemas.microsoft.com/office/drawing/2014/main" val="736320657"/>
                    </a:ext>
                  </a:extLst>
                </a:gridCol>
                <a:gridCol w="3505200">
                  <a:extLst>
                    <a:ext uri="{9D8B030D-6E8A-4147-A177-3AD203B41FA5}">
                      <a16:colId xmlns:a16="http://schemas.microsoft.com/office/drawing/2014/main" val="1734683860"/>
                    </a:ext>
                  </a:extLst>
                </a:gridCol>
                <a:gridCol w="3505200">
                  <a:extLst>
                    <a:ext uri="{9D8B030D-6E8A-4147-A177-3AD203B41FA5}">
                      <a16:colId xmlns:a16="http://schemas.microsoft.com/office/drawing/2014/main" val="1989176850"/>
                    </a:ext>
                  </a:extLst>
                </a:gridCol>
              </a:tblGrid>
              <a:tr h="370840">
                <a:tc>
                  <a:txBody>
                    <a:bodyPr/>
                    <a:lstStyle/>
                    <a:p>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dirty="0"/>
                        <a:t>Lightning Network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dirty="0" err="1"/>
                        <a:t>Largeblock</a:t>
                      </a:r>
                      <a:r>
                        <a:rPr lang="en-US" sz="2800" dirty="0"/>
                        <a:t> Drivechain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72711136"/>
                  </a:ext>
                </a:extLst>
              </a:tr>
              <a:tr h="370840">
                <a:tc>
                  <a:txBody>
                    <a:bodyPr/>
                    <a:lstStyle/>
                    <a:p>
                      <a:r>
                        <a:rPr lang="en-US" sz="2800" dirty="0"/>
                        <a:t>Extra Software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dirty="0"/>
                        <a:t>LN Node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dirty="0"/>
                        <a:t>SC Node (SPV option)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50711880"/>
                  </a:ext>
                </a:extLst>
              </a:tr>
              <a:tr h="370840">
                <a:tc>
                  <a:txBody>
                    <a:bodyPr/>
                    <a:lstStyle/>
                    <a:p>
                      <a:r>
                        <a:rPr lang="en-US" sz="2800" dirty="0"/>
                        <a:t>Onboard n Users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dirty="0"/>
                        <a:t>n </a:t>
                      </a:r>
                      <a:r>
                        <a:rPr lang="en-US" sz="2800" dirty="0">
                          <a:solidFill>
                            <a:schemeClr val="bg1">
                              <a:lumMod val="65000"/>
                            </a:schemeClr>
                          </a:solidFill>
                        </a:rPr>
                        <a:t>Layer-1 txns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dirty="0"/>
                        <a:t>n </a:t>
                      </a:r>
                      <a:r>
                        <a:rPr lang="en-US" sz="2800" dirty="0">
                          <a:solidFill>
                            <a:schemeClr val="bg1">
                              <a:lumMod val="65000"/>
                            </a:schemeClr>
                          </a:solidFill>
                        </a:rPr>
                        <a:t>Layer-2 txn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45210580"/>
                  </a:ext>
                </a:extLst>
              </a:tr>
              <a:tr h="370840">
                <a:tc>
                  <a:txBody>
                    <a:bodyPr/>
                    <a:lstStyle/>
                    <a:p>
                      <a:r>
                        <a:rPr lang="en-US" sz="2800" dirty="0"/>
                        <a:t>m Payments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dirty="0"/>
                        <a:t>..on LN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dirty="0"/>
                        <a:t>..on DC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40653289"/>
                  </a:ext>
                </a:extLst>
              </a:tr>
            </a:tbl>
          </a:graphicData>
        </a:graphic>
      </p:graphicFrame>
      <p:graphicFrame>
        <p:nvGraphicFramePr>
          <p:cNvPr id="7" name="Content Placeholder 3">
            <a:extLst>
              <a:ext uri="{FF2B5EF4-FFF2-40B4-BE49-F238E27FC236}">
                <a16:creationId xmlns:a16="http://schemas.microsoft.com/office/drawing/2014/main" id="{31B2D442-E5D6-B30E-FE16-75E85CD92F33}"/>
              </a:ext>
            </a:extLst>
          </p:cNvPr>
          <p:cNvGraphicFramePr>
            <a:graphicFrameLocks noGrp="1"/>
          </p:cNvGraphicFramePr>
          <p:nvPr>
            <p:ph idx="1"/>
            <p:extLst>
              <p:ext uri="{D42A27DB-BD31-4B8C-83A1-F6EECF244321}">
                <p14:modId xmlns:p14="http://schemas.microsoft.com/office/powerpoint/2010/main" val="2073123308"/>
              </p:ext>
            </p:extLst>
          </p:nvPr>
        </p:nvGraphicFramePr>
        <p:xfrm>
          <a:off x="601132" y="3365756"/>
          <a:ext cx="10515600" cy="1737360"/>
        </p:xfrm>
        <a:graphic>
          <a:graphicData uri="http://schemas.openxmlformats.org/drawingml/2006/table">
            <a:tbl>
              <a:tblPr firstCol="1" bandRow="1">
                <a:tableStyleId>{F5AB1C69-6EDB-4FF4-983F-18BD219EF322}</a:tableStyleId>
              </a:tblPr>
              <a:tblGrid>
                <a:gridCol w="3526025">
                  <a:extLst>
                    <a:ext uri="{9D8B030D-6E8A-4147-A177-3AD203B41FA5}">
                      <a16:colId xmlns:a16="http://schemas.microsoft.com/office/drawing/2014/main" val="773161499"/>
                    </a:ext>
                  </a:extLst>
                </a:gridCol>
                <a:gridCol w="3484605">
                  <a:extLst>
                    <a:ext uri="{9D8B030D-6E8A-4147-A177-3AD203B41FA5}">
                      <a16:colId xmlns:a16="http://schemas.microsoft.com/office/drawing/2014/main" val="3407614061"/>
                    </a:ext>
                  </a:extLst>
                </a:gridCol>
                <a:gridCol w="3504970">
                  <a:extLst>
                    <a:ext uri="{9D8B030D-6E8A-4147-A177-3AD203B41FA5}">
                      <a16:colId xmlns:a16="http://schemas.microsoft.com/office/drawing/2014/main" val="820775820"/>
                    </a:ext>
                  </a:extLst>
                </a:gridCol>
              </a:tblGrid>
              <a:tr h="370840">
                <a:tc>
                  <a:txBody>
                    <a:bodyPr/>
                    <a:lstStyle/>
                    <a:p>
                      <a:r>
                        <a:rPr lang="en-US" sz="3200" b="0" dirty="0"/>
                        <a:t>L1 Base Fee</a:t>
                      </a:r>
                    </a:p>
                  </a:txBody>
                  <a:tcPr/>
                </a:tc>
                <a:tc>
                  <a:txBody>
                    <a:bodyPr/>
                    <a:lstStyle/>
                    <a:p>
                      <a:pPr algn="ctr"/>
                      <a:r>
                        <a:rPr lang="en-US" sz="3200" b="0" dirty="0"/>
                        <a:t>3*m</a:t>
                      </a:r>
                    </a:p>
                  </a:txBody>
                  <a:tcPr anchor="ctr">
                    <a:solidFill>
                      <a:srgbClr val="F8B29C"/>
                    </a:solidFill>
                  </a:tcPr>
                </a:tc>
                <a:tc>
                  <a:txBody>
                    <a:bodyPr/>
                    <a:lstStyle/>
                    <a:p>
                      <a:pPr algn="ctr"/>
                      <a:r>
                        <a:rPr lang="en-US" sz="3200" b="0" dirty="0"/>
                        <a:t>1</a:t>
                      </a:r>
                    </a:p>
                  </a:txBody>
                  <a:tcPr anchor="ctr">
                    <a:solidFill>
                      <a:schemeClr val="accent6">
                        <a:lumMod val="60000"/>
                        <a:lumOff val="40000"/>
                      </a:schemeClr>
                    </a:solidFill>
                  </a:tcPr>
                </a:tc>
                <a:extLst>
                  <a:ext uri="{0D108BD9-81ED-4DB2-BD59-A6C34878D82A}">
                    <a16:rowId xmlns:a16="http://schemas.microsoft.com/office/drawing/2014/main" val="2487861544"/>
                  </a:ext>
                </a:extLst>
              </a:tr>
              <a:tr h="370840">
                <a:tc>
                  <a:txBody>
                    <a:bodyPr/>
                    <a:lstStyle/>
                    <a:p>
                      <a:r>
                        <a:rPr lang="en-US" sz="3200" b="0" dirty="0"/>
                        <a:t>L2 Base Fee</a:t>
                      </a:r>
                    </a:p>
                  </a:txBody>
                  <a:tcPr/>
                </a:tc>
                <a:tc>
                  <a:txBody>
                    <a:bodyPr/>
                    <a:lstStyle/>
                    <a:p>
                      <a:pPr algn="ctr"/>
                      <a:r>
                        <a:rPr lang="en-US" sz="3200" b="0" dirty="0"/>
                        <a:t>0</a:t>
                      </a:r>
                    </a:p>
                  </a:txBody>
                  <a:tcPr anchor="ctr">
                    <a:solidFill>
                      <a:schemeClr val="accent6">
                        <a:lumMod val="60000"/>
                        <a:lumOff val="40000"/>
                      </a:schemeClr>
                    </a:solidFill>
                  </a:tcPr>
                </a:tc>
                <a:tc>
                  <a:txBody>
                    <a:bodyPr/>
                    <a:lstStyle/>
                    <a:p>
                      <a:pPr algn="ctr"/>
                      <a:r>
                        <a:rPr lang="en-US" sz="3200" b="0" dirty="0"/>
                        <a:t>1 + (n*m)</a:t>
                      </a:r>
                    </a:p>
                  </a:txBody>
                  <a:tcPr anchor="ctr">
                    <a:solidFill>
                      <a:srgbClr val="F8B29C"/>
                    </a:solidFill>
                  </a:tcPr>
                </a:tc>
                <a:extLst>
                  <a:ext uri="{0D108BD9-81ED-4DB2-BD59-A6C34878D82A}">
                    <a16:rowId xmlns:a16="http://schemas.microsoft.com/office/drawing/2014/main" val="3588544413"/>
                  </a:ext>
                </a:extLst>
              </a:tr>
              <a:tr h="370840">
                <a:tc>
                  <a:txBody>
                    <a:bodyPr/>
                    <a:lstStyle/>
                    <a:p>
                      <a:r>
                        <a:rPr lang="en-US" sz="3200" b="0" dirty="0"/>
                        <a:t>L2 Routing Fee</a:t>
                      </a:r>
                    </a:p>
                  </a:txBody>
                  <a:tcPr/>
                </a:tc>
                <a:tc>
                  <a:txBody>
                    <a:bodyPr/>
                    <a:lstStyle/>
                    <a:p>
                      <a:pPr algn="ctr"/>
                      <a:r>
                        <a:rPr lang="en-US" sz="3200" b="0" dirty="0"/>
                        <a:t>n*m</a:t>
                      </a:r>
                    </a:p>
                  </a:txBody>
                  <a:tcPr anchor="ctr">
                    <a:solidFill>
                      <a:srgbClr val="F8B29C"/>
                    </a:solidFill>
                  </a:tcPr>
                </a:tc>
                <a:tc>
                  <a:txBody>
                    <a:bodyPr/>
                    <a:lstStyle/>
                    <a:p>
                      <a:pPr algn="ctr"/>
                      <a:r>
                        <a:rPr lang="en-US" sz="3200" b="0" dirty="0"/>
                        <a:t>0</a:t>
                      </a:r>
                    </a:p>
                  </a:txBody>
                  <a:tcPr anchor="ctr">
                    <a:solidFill>
                      <a:schemeClr val="accent6">
                        <a:lumMod val="60000"/>
                        <a:lumOff val="40000"/>
                      </a:schemeClr>
                    </a:solidFill>
                  </a:tcPr>
                </a:tc>
                <a:extLst>
                  <a:ext uri="{0D108BD9-81ED-4DB2-BD59-A6C34878D82A}">
                    <a16:rowId xmlns:a16="http://schemas.microsoft.com/office/drawing/2014/main" val="2332203243"/>
                  </a:ext>
                </a:extLst>
              </a:tr>
            </a:tbl>
          </a:graphicData>
        </a:graphic>
      </p:graphicFrame>
      <p:sp>
        <p:nvSpPr>
          <p:cNvPr id="8" name="TextBox 7">
            <a:extLst>
              <a:ext uri="{FF2B5EF4-FFF2-40B4-BE49-F238E27FC236}">
                <a16:creationId xmlns:a16="http://schemas.microsoft.com/office/drawing/2014/main" id="{95B88916-F8C0-63BE-A373-D1B9DC13E5E9}"/>
              </a:ext>
            </a:extLst>
          </p:cNvPr>
          <p:cNvSpPr txBox="1"/>
          <p:nvPr/>
        </p:nvSpPr>
        <p:spPr>
          <a:xfrm>
            <a:off x="1639820" y="5263754"/>
            <a:ext cx="8438223" cy="954107"/>
          </a:xfrm>
          <a:prstGeom prst="rect">
            <a:avLst/>
          </a:prstGeom>
          <a:solidFill>
            <a:schemeClr val="bg1">
              <a:lumMod val="85000"/>
            </a:schemeClr>
          </a:solidFill>
          <a:ln>
            <a:solidFill>
              <a:schemeClr val="tx1"/>
            </a:solidFill>
          </a:ln>
        </p:spPr>
        <p:txBody>
          <a:bodyPr wrap="square" rtlCol="0">
            <a:spAutoFit/>
          </a:bodyPr>
          <a:lstStyle/>
          <a:p>
            <a:r>
              <a:rPr lang="en-US" sz="2800" dirty="0"/>
              <a:t>So, LN is only cheaper when there are many low-value payments. Ie, LN is cheaper than BP, for </a:t>
            </a:r>
            <a:r>
              <a:rPr lang="en-US" sz="2800" b="1" i="1" u="sng" dirty="0"/>
              <a:t>micropayments</a:t>
            </a:r>
            <a:r>
              <a:rPr lang="en-US" sz="2800" dirty="0"/>
              <a:t>.</a:t>
            </a:r>
          </a:p>
        </p:txBody>
      </p:sp>
      <p:sp>
        <p:nvSpPr>
          <p:cNvPr id="2" name="Title 1">
            <a:extLst>
              <a:ext uri="{FF2B5EF4-FFF2-40B4-BE49-F238E27FC236}">
                <a16:creationId xmlns:a16="http://schemas.microsoft.com/office/drawing/2014/main" id="{5E46A7E7-4B9B-DA86-08D6-93B2C0AADB47}"/>
              </a:ext>
            </a:extLst>
          </p:cNvPr>
          <p:cNvSpPr>
            <a:spLocks noGrp="1"/>
          </p:cNvSpPr>
          <p:nvPr>
            <p:ph type="title"/>
          </p:nvPr>
        </p:nvSpPr>
        <p:spPr>
          <a:xfrm>
            <a:off x="381000" y="200026"/>
            <a:ext cx="3634946" cy="702018"/>
          </a:xfrm>
          <a:solidFill>
            <a:schemeClr val="bg1">
              <a:lumMod val="85000"/>
            </a:schemeClr>
          </a:solidFill>
          <a:ln>
            <a:solidFill>
              <a:schemeClr val="tx1"/>
            </a:solidFill>
          </a:ln>
        </p:spPr>
        <p:txBody>
          <a:bodyPr>
            <a:normAutofit fontScale="90000"/>
          </a:bodyPr>
          <a:lstStyle/>
          <a:p>
            <a:r>
              <a:rPr lang="en-US" dirty="0"/>
              <a:t>Scalability – Fees</a:t>
            </a:r>
          </a:p>
        </p:txBody>
      </p:sp>
      <p:sp>
        <p:nvSpPr>
          <p:cNvPr id="12" name="TextBox 11">
            <a:extLst>
              <a:ext uri="{FF2B5EF4-FFF2-40B4-BE49-F238E27FC236}">
                <a16:creationId xmlns:a16="http://schemas.microsoft.com/office/drawing/2014/main" id="{7C6FE9AF-3B0F-3785-5DF4-2979E8921840}"/>
              </a:ext>
            </a:extLst>
          </p:cNvPr>
          <p:cNvSpPr txBox="1"/>
          <p:nvPr/>
        </p:nvSpPr>
        <p:spPr>
          <a:xfrm>
            <a:off x="4280345" y="383903"/>
            <a:ext cx="6927233" cy="461665"/>
          </a:xfrm>
          <a:prstGeom prst="rect">
            <a:avLst/>
          </a:prstGeom>
          <a:solidFill>
            <a:schemeClr val="bg1">
              <a:lumMod val="85000"/>
            </a:schemeClr>
          </a:solidFill>
          <a:ln>
            <a:solidFill>
              <a:schemeClr val="tx1"/>
            </a:solidFill>
          </a:ln>
        </p:spPr>
        <p:txBody>
          <a:bodyPr wrap="square" rtlCol="0">
            <a:spAutoFit/>
          </a:bodyPr>
          <a:lstStyle/>
          <a:p>
            <a:r>
              <a:rPr lang="en-US" sz="2400" dirty="0"/>
              <a:t>Onboard n users, each makes m payments, stay on L2.</a:t>
            </a:r>
          </a:p>
        </p:txBody>
      </p:sp>
    </p:spTree>
    <p:extLst>
      <p:ext uri="{BB962C8B-B14F-4D97-AF65-F5344CB8AC3E}">
        <p14:creationId xmlns:p14="http://schemas.microsoft.com/office/powerpoint/2010/main" val="6887293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3">
            <a:extLst>
              <a:ext uri="{FF2B5EF4-FFF2-40B4-BE49-F238E27FC236}">
                <a16:creationId xmlns:a16="http://schemas.microsoft.com/office/drawing/2014/main" id="{05ACCFBF-0F08-CBF6-031C-CEBC84E0D8AC}"/>
              </a:ext>
            </a:extLst>
          </p:cNvPr>
          <p:cNvGraphicFramePr>
            <a:graphicFrameLocks/>
          </p:cNvGraphicFramePr>
          <p:nvPr>
            <p:extLst>
              <p:ext uri="{D42A27DB-BD31-4B8C-83A1-F6EECF244321}">
                <p14:modId xmlns:p14="http://schemas.microsoft.com/office/powerpoint/2010/main" val="2194302689"/>
              </p:ext>
            </p:extLst>
          </p:nvPr>
        </p:nvGraphicFramePr>
        <p:xfrm>
          <a:off x="601132" y="3365756"/>
          <a:ext cx="10515600" cy="1737360"/>
        </p:xfrm>
        <a:graphic>
          <a:graphicData uri="http://schemas.openxmlformats.org/drawingml/2006/table">
            <a:tbl>
              <a:tblPr firstCol="1" bandRow="1">
                <a:tableStyleId>{F5AB1C69-6EDB-4FF4-983F-18BD219EF322}</a:tableStyleId>
              </a:tblPr>
              <a:tblGrid>
                <a:gridCol w="3526025">
                  <a:extLst>
                    <a:ext uri="{9D8B030D-6E8A-4147-A177-3AD203B41FA5}">
                      <a16:colId xmlns:a16="http://schemas.microsoft.com/office/drawing/2014/main" val="773161499"/>
                    </a:ext>
                  </a:extLst>
                </a:gridCol>
                <a:gridCol w="3484605">
                  <a:extLst>
                    <a:ext uri="{9D8B030D-6E8A-4147-A177-3AD203B41FA5}">
                      <a16:colId xmlns:a16="http://schemas.microsoft.com/office/drawing/2014/main" val="3407614061"/>
                    </a:ext>
                  </a:extLst>
                </a:gridCol>
                <a:gridCol w="3504970">
                  <a:extLst>
                    <a:ext uri="{9D8B030D-6E8A-4147-A177-3AD203B41FA5}">
                      <a16:colId xmlns:a16="http://schemas.microsoft.com/office/drawing/2014/main" val="820775820"/>
                    </a:ext>
                  </a:extLst>
                </a:gridCol>
              </a:tblGrid>
              <a:tr h="370840">
                <a:tc>
                  <a:txBody>
                    <a:bodyPr/>
                    <a:lstStyle/>
                    <a:p>
                      <a:r>
                        <a:rPr lang="en-US" sz="3200" b="0" dirty="0"/>
                        <a:t>L1 Base Fee</a:t>
                      </a:r>
                    </a:p>
                  </a:txBody>
                  <a:tcPr/>
                </a:tc>
                <a:tc>
                  <a:txBody>
                    <a:bodyPr/>
                    <a:lstStyle/>
                    <a:p>
                      <a:pPr algn="ctr"/>
                      <a:r>
                        <a:rPr lang="en-US" sz="3200" b="0" dirty="0"/>
                        <a:t>3*m</a:t>
                      </a:r>
                    </a:p>
                  </a:txBody>
                  <a:tcPr anchor="ctr">
                    <a:solidFill>
                      <a:srgbClr val="F8B29C"/>
                    </a:solidFill>
                  </a:tcPr>
                </a:tc>
                <a:tc>
                  <a:txBody>
                    <a:bodyPr/>
                    <a:lstStyle/>
                    <a:p>
                      <a:pPr algn="ctr"/>
                      <a:r>
                        <a:rPr lang="en-US" sz="3200" b="0" dirty="0"/>
                        <a:t>1</a:t>
                      </a:r>
                    </a:p>
                  </a:txBody>
                  <a:tcPr anchor="ctr">
                    <a:solidFill>
                      <a:schemeClr val="accent6">
                        <a:lumMod val="60000"/>
                        <a:lumOff val="40000"/>
                      </a:schemeClr>
                    </a:solidFill>
                  </a:tcPr>
                </a:tc>
                <a:extLst>
                  <a:ext uri="{0D108BD9-81ED-4DB2-BD59-A6C34878D82A}">
                    <a16:rowId xmlns:a16="http://schemas.microsoft.com/office/drawing/2014/main" val="2487861544"/>
                  </a:ext>
                </a:extLst>
              </a:tr>
              <a:tr h="370840">
                <a:tc>
                  <a:txBody>
                    <a:bodyPr/>
                    <a:lstStyle/>
                    <a:p>
                      <a:r>
                        <a:rPr lang="en-US" sz="3200" b="0" dirty="0"/>
                        <a:t>L2 Base Fee</a:t>
                      </a:r>
                    </a:p>
                  </a:txBody>
                  <a:tcPr/>
                </a:tc>
                <a:tc>
                  <a:txBody>
                    <a:bodyPr/>
                    <a:lstStyle/>
                    <a:p>
                      <a:pPr algn="ctr"/>
                      <a:r>
                        <a:rPr lang="en-US" sz="3200" b="0" dirty="0"/>
                        <a:t>0</a:t>
                      </a:r>
                    </a:p>
                  </a:txBody>
                  <a:tcPr anchor="ctr">
                    <a:solidFill>
                      <a:schemeClr val="accent6">
                        <a:lumMod val="60000"/>
                        <a:lumOff val="40000"/>
                      </a:schemeClr>
                    </a:solidFill>
                  </a:tcPr>
                </a:tc>
                <a:tc>
                  <a:txBody>
                    <a:bodyPr/>
                    <a:lstStyle/>
                    <a:p>
                      <a:pPr algn="ctr"/>
                      <a:r>
                        <a:rPr lang="en-US" sz="3200" b="0" dirty="0"/>
                        <a:t>1 + (n*m)</a:t>
                      </a:r>
                    </a:p>
                  </a:txBody>
                  <a:tcPr anchor="ctr">
                    <a:solidFill>
                      <a:srgbClr val="F8B29C"/>
                    </a:solidFill>
                  </a:tcPr>
                </a:tc>
                <a:extLst>
                  <a:ext uri="{0D108BD9-81ED-4DB2-BD59-A6C34878D82A}">
                    <a16:rowId xmlns:a16="http://schemas.microsoft.com/office/drawing/2014/main" val="3588544413"/>
                  </a:ext>
                </a:extLst>
              </a:tr>
              <a:tr h="370840">
                <a:tc>
                  <a:txBody>
                    <a:bodyPr/>
                    <a:lstStyle/>
                    <a:p>
                      <a:r>
                        <a:rPr lang="en-US" sz="3200" b="0" dirty="0"/>
                        <a:t>L2 Routing Fee</a:t>
                      </a:r>
                    </a:p>
                  </a:txBody>
                  <a:tcPr/>
                </a:tc>
                <a:tc>
                  <a:txBody>
                    <a:bodyPr/>
                    <a:lstStyle/>
                    <a:p>
                      <a:pPr algn="ctr"/>
                      <a:r>
                        <a:rPr lang="en-US" sz="3200" b="0" dirty="0"/>
                        <a:t>n*m</a:t>
                      </a:r>
                    </a:p>
                  </a:txBody>
                  <a:tcPr anchor="ctr">
                    <a:solidFill>
                      <a:srgbClr val="F8B29C"/>
                    </a:solidFill>
                  </a:tcPr>
                </a:tc>
                <a:tc>
                  <a:txBody>
                    <a:bodyPr/>
                    <a:lstStyle/>
                    <a:p>
                      <a:pPr algn="ctr"/>
                      <a:r>
                        <a:rPr lang="en-US" sz="3200" b="0" dirty="0"/>
                        <a:t>0</a:t>
                      </a:r>
                    </a:p>
                  </a:txBody>
                  <a:tcPr anchor="ctr">
                    <a:solidFill>
                      <a:schemeClr val="accent6">
                        <a:lumMod val="60000"/>
                        <a:lumOff val="40000"/>
                      </a:schemeClr>
                    </a:solidFill>
                  </a:tcPr>
                </a:tc>
                <a:extLst>
                  <a:ext uri="{0D108BD9-81ED-4DB2-BD59-A6C34878D82A}">
                    <a16:rowId xmlns:a16="http://schemas.microsoft.com/office/drawing/2014/main" val="2332203243"/>
                  </a:ext>
                </a:extLst>
              </a:tr>
            </a:tbl>
          </a:graphicData>
        </a:graphic>
      </p:graphicFrame>
      <p:sp>
        <p:nvSpPr>
          <p:cNvPr id="4" name="Slide Number Placeholder 3">
            <a:extLst>
              <a:ext uri="{FF2B5EF4-FFF2-40B4-BE49-F238E27FC236}">
                <a16:creationId xmlns:a16="http://schemas.microsoft.com/office/drawing/2014/main" id="{60537E85-8E61-0FC8-F157-67F46489D80D}"/>
              </a:ext>
            </a:extLst>
          </p:cNvPr>
          <p:cNvSpPr>
            <a:spLocks noGrp="1"/>
          </p:cNvSpPr>
          <p:nvPr>
            <p:ph type="sldNum" sz="quarter" idx="12"/>
          </p:nvPr>
        </p:nvSpPr>
        <p:spPr/>
        <p:txBody>
          <a:bodyPr/>
          <a:lstStyle/>
          <a:p>
            <a:fld id="{64A73B7B-B545-4723-8D44-5CC401310D8B}" type="slidenum">
              <a:rPr lang="en-US" smtClean="0"/>
              <a:t>21</a:t>
            </a:fld>
            <a:endParaRPr lang="en-US" dirty="0"/>
          </a:p>
        </p:txBody>
      </p:sp>
      <p:sp>
        <p:nvSpPr>
          <p:cNvPr id="5" name="Footer Placeholder 4">
            <a:extLst>
              <a:ext uri="{FF2B5EF4-FFF2-40B4-BE49-F238E27FC236}">
                <a16:creationId xmlns:a16="http://schemas.microsoft.com/office/drawing/2014/main" id="{15FDA7E2-B3D5-FD38-1E5C-E3D2CE9BD84F}"/>
              </a:ext>
            </a:extLst>
          </p:cNvPr>
          <p:cNvSpPr>
            <a:spLocks noGrp="1"/>
          </p:cNvSpPr>
          <p:nvPr>
            <p:ph type="ftr" sz="quarter" idx="11"/>
          </p:nvPr>
        </p:nvSpPr>
        <p:spPr/>
        <p:txBody>
          <a:bodyPr/>
          <a:lstStyle/>
          <a:p>
            <a:r>
              <a:rPr lang="en-US" u="sng" dirty="0">
                <a:solidFill>
                  <a:schemeClr val="bg1">
                    <a:lumMod val="75000"/>
                  </a:schemeClr>
                </a:solidFill>
              </a:rPr>
              <a:t>Telegram:</a:t>
            </a:r>
            <a:r>
              <a:rPr lang="en-US" dirty="0"/>
              <a:t> t.me/</a:t>
            </a:r>
            <a:r>
              <a:rPr lang="en-US" dirty="0" err="1"/>
              <a:t>DcInsiders</a:t>
            </a:r>
            <a:r>
              <a:rPr lang="en-US" dirty="0"/>
              <a:t>     </a:t>
            </a:r>
            <a:r>
              <a:rPr lang="en-US" u="sng" dirty="0">
                <a:solidFill>
                  <a:schemeClr val="bg1">
                    <a:lumMod val="85000"/>
                  </a:schemeClr>
                </a:solidFill>
              </a:rPr>
              <a:t>Website:</a:t>
            </a:r>
            <a:r>
              <a:rPr lang="en-US" dirty="0">
                <a:solidFill>
                  <a:schemeClr val="bg1">
                    <a:lumMod val="85000"/>
                  </a:schemeClr>
                </a:solidFill>
              </a:rPr>
              <a:t> </a:t>
            </a:r>
            <a:r>
              <a:rPr lang="en-US" dirty="0">
                <a:solidFill>
                  <a:schemeClr val="tx1"/>
                </a:solidFill>
                <a:hlinkClick r:id="rId3">
                  <a:extLst>
                    <a:ext uri="{A12FA001-AC4F-418D-AE19-62706E023703}">
                      <ahyp:hlinkClr xmlns:ahyp="http://schemas.microsoft.com/office/drawing/2018/hyperlinkcolor" val="tx"/>
                    </a:ext>
                  </a:extLst>
                </a:hlinkClick>
              </a:rPr>
              <a:t>www.LayerTwoLabs.com</a:t>
            </a:r>
            <a:r>
              <a:rPr lang="en-US" dirty="0"/>
              <a:t>   </a:t>
            </a:r>
            <a:r>
              <a:rPr lang="en-US" u="sng" dirty="0">
                <a:solidFill>
                  <a:schemeClr val="bg1">
                    <a:lumMod val="75000"/>
                  </a:schemeClr>
                </a:solidFill>
              </a:rPr>
              <a:t>Paul’s Twitter:</a:t>
            </a:r>
            <a:r>
              <a:rPr lang="en-US" dirty="0">
                <a:solidFill>
                  <a:schemeClr val="bg1">
                    <a:lumMod val="75000"/>
                  </a:schemeClr>
                </a:solidFill>
              </a:rPr>
              <a:t> </a:t>
            </a:r>
            <a:r>
              <a:rPr lang="en-US" dirty="0"/>
              <a:t>@truthcoin</a:t>
            </a:r>
          </a:p>
        </p:txBody>
      </p:sp>
      <p:graphicFrame>
        <p:nvGraphicFramePr>
          <p:cNvPr id="6" name="Content Placeholder 3">
            <a:extLst>
              <a:ext uri="{FF2B5EF4-FFF2-40B4-BE49-F238E27FC236}">
                <a16:creationId xmlns:a16="http://schemas.microsoft.com/office/drawing/2014/main" id="{A5EF8E6A-4729-7924-3E9A-9C755A54F7A9}"/>
              </a:ext>
            </a:extLst>
          </p:cNvPr>
          <p:cNvGraphicFramePr>
            <a:graphicFrameLocks/>
          </p:cNvGraphicFramePr>
          <p:nvPr/>
        </p:nvGraphicFramePr>
        <p:xfrm>
          <a:off x="601132" y="1222069"/>
          <a:ext cx="10515600" cy="2072640"/>
        </p:xfrm>
        <a:graphic>
          <a:graphicData uri="http://schemas.openxmlformats.org/drawingml/2006/table">
            <a:tbl>
              <a:tblPr firstRow="1" firstCol="1" bandRow="1">
                <a:tableStyleId>{5C22544A-7EE6-4342-B048-85BDC9FD1C3A}</a:tableStyleId>
              </a:tblPr>
              <a:tblGrid>
                <a:gridCol w="3505200">
                  <a:extLst>
                    <a:ext uri="{9D8B030D-6E8A-4147-A177-3AD203B41FA5}">
                      <a16:colId xmlns:a16="http://schemas.microsoft.com/office/drawing/2014/main" val="736320657"/>
                    </a:ext>
                  </a:extLst>
                </a:gridCol>
                <a:gridCol w="3505200">
                  <a:extLst>
                    <a:ext uri="{9D8B030D-6E8A-4147-A177-3AD203B41FA5}">
                      <a16:colId xmlns:a16="http://schemas.microsoft.com/office/drawing/2014/main" val="1734683860"/>
                    </a:ext>
                  </a:extLst>
                </a:gridCol>
                <a:gridCol w="3505200">
                  <a:extLst>
                    <a:ext uri="{9D8B030D-6E8A-4147-A177-3AD203B41FA5}">
                      <a16:colId xmlns:a16="http://schemas.microsoft.com/office/drawing/2014/main" val="1989176850"/>
                    </a:ext>
                  </a:extLst>
                </a:gridCol>
              </a:tblGrid>
              <a:tr h="370840">
                <a:tc>
                  <a:txBody>
                    <a:bodyPr/>
                    <a:lstStyle/>
                    <a:p>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dirty="0"/>
                        <a:t>Lightning Network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dirty="0" err="1"/>
                        <a:t>Largeblock</a:t>
                      </a:r>
                      <a:r>
                        <a:rPr lang="en-US" sz="2800" dirty="0"/>
                        <a:t> Drivechain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72711136"/>
                  </a:ext>
                </a:extLst>
              </a:tr>
              <a:tr h="370840">
                <a:tc>
                  <a:txBody>
                    <a:bodyPr/>
                    <a:lstStyle/>
                    <a:p>
                      <a:r>
                        <a:rPr lang="en-US" sz="2800" dirty="0"/>
                        <a:t>Extra Software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dirty="0"/>
                        <a:t>LN Node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dirty="0"/>
                        <a:t>SC Node (SPV option)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50711880"/>
                  </a:ext>
                </a:extLst>
              </a:tr>
              <a:tr h="370840">
                <a:tc>
                  <a:txBody>
                    <a:bodyPr/>
                    <a:lstStyle/>
                    <a:p>
                      <a:r>
                        <a:rPr lang="en-US" sz="2800" dirty="0"/>
                        <a:t>Onboard n Users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dirty="0"/>
                        <a:t>n </a:t>
                      </a:r>
                      <a:r>
                        <a:rPr lang="en-US" sz="2800" dirty="0">
                          <a:solidFill>
                            <a:schemeClr val="bg1">
                              <a:lumMod val="65000"/>
                            </a:schemeClr>
                          </a:solidFill>
                        </a:rPr>
                        <a:t>Layer-1 txns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dirty="0"/>
                        <a:t>n </a:t>
                      </a:r>
                      <a:r>
                        <a:rPr lang="en-US" sz="2800" dirty="0">
                          <a:solidFill>
                            <a:schemeClr val="bg1">
                              <a:lumMod val="65000"/>
                            </a:schemeClr>
                          </a:solidFill>
                        </a:rPr>
                        <a:t>Layer-2 txn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45210580"/>
                  </a:ext>
                </a:extLst>
              </a:tr>
              <a:tr h="370840">
                <a:tc>
                  <a:txBody>
                    <a:bodyPr/>
                    <a:lstStyle/>
                    <a:p>
                      <a:r>
                        <a:rPr lang="en-US" sz="2800" dirty="0"/>
                        <a:t>m Payments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dirty="0"/>
                        <a:t>..on LN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dirty="0"/>
                        <a:t>..on DC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40653289"/>
                  </a:ext>
                </a:extLst>
              </a:tr>
            </a:tbl>
          </a:graphicData>
        </a:graphic>
      </p:graphicFrame>
      <p:sp>
        <p:nvSpPr>
          <p:cNvPr id="8" name="TextBox 7">
            <a:extLst>
              <a:ext uri="{FF2B5EF4-FFF2-40B4-BE49-F238E27FC236}">
                <a16:creationId xmlns:a16="http://schemas.microsoft.com/office/drawing/2014/main" id="{95B88916-F8C0-63BE-A373-D1B9DC13E5E9}"/>
              </a:ext>
            </a:extLst>
          </p:cNvPr>
          <p:cNvSpPr txBox="1"/>
          <p:nvPr/>
        </p:nvSpPr>
        <p:spPr>
          <a:xfrm>
            <a:off x="1184450" y="4889120"/>
            <a:ext cx="9491188" cy="523220"/>
          </a:xfrm>
          <a:prstGeom prst="rect">
            <a:avLst/>
          </a:prstGeom>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2800" dirty="0"/>
              <a:t>LN’s micropayments require L1 fee-rates to be low, DC’s do not.</a:t>
            </a:r>
          </a:p>
        </p:txBody>
      </p:sp>
      <p:sp>
        <p:nvSpPr>
          <p:cNvPr id="2" name="Title 1">
            <a:extLst>
              <a:ext uri="{FF2B5EF4-FFF2-40B4-BE49-F238E27FC236}">
                <a16:creationId xmlns:a16="http://schemas.microsoft.com/office/drawing/2014/main" id="{5E46A7E7-4B9B-DA86-08D6-93B2C0AADB47}"/>
              </a:ext>
            </a:extLst>
          </p:cNvPr>
          <p:cNvSpPr>
            <a:spLocks noGrp="1"/>
          </p:cNvSpPr>
          <p:nvPr>
            <p:ph type="title"/>
          </p:nvPr>
        </p:nvSpPr>
        <p:spPr>
          <a:xfrm>
            <a:off x="381000" y="200026"/>
            <a:ext cx="3634946" cy="702018"/>
          </a:xfrm>
          <a:solidFill>
            <a:schemeClr val="bg1">
              <a:lumMod val="85000"/>
            </a:schemeClr>
          </a:solidFill>
          <a:ln>
            <a:solidFill>
              <a:schemeClr val="tx1"/>
            </a:solidFill>
          </a:ln>
        </p:spPr>
        <p:txBody>
          <a:bodyPr>
            <a:normAutofit fontScale="90000"/>
          </a:bodyPr>
          <a:lstStyle/>
          <a:p>
            <a:r>
              <a:rPr lang="en-US" dirty="0"/>
              <a:t>Scalability – Fees</a:t>
            </a:r>
          </a:p>
        </p:txBody>
      </p:sp>
      <p:sp>
        <p:nvSpPr>
          <p:cNvPr id="12" name="TextBox 11">
            <a:extLst>
              <a:ext uri="{FF2B5EF4-FFF2-40B4-BE49-F238E27FC236}">
                <a16:creationId xmlns:a16="http://schemas.microsoft.com/office/drawing/2014/main" id="{7C6FE9AF-3B0F-3785-5DF4-2979E8921840}"/>
              </a:ext>
            </a:extLst>
          </p:cNvPr>
          <p:cNvSpPr txBox="1"/>
          <p:nvPr/>
        </p:nvSpPr>
        <p:spPr>
          <a:xfrm>
            <a:off x="4280345" y="383903"/>
            <a:ext cx="6927233" cy="461665"/>
          </a:xfrm>
          <a:prstGeom prst="rect">
            <a:avLst/>
          </a:prstGeom>
          <a:solidFill>
            <a:schemeClr val="bg1">
              <a:lumMod val="85000"/>
            </a:schemeClr>
          </a:solidFill>
          <a:ln>
            <a:solidFill>
              <a:schemeClr val="tx1"/>
            </a:solidFill>
          </a:ln>
        </p:spPr>
        <p:txBody>
          <a:bodyPr wrap="square" rtlCol="0">
            <a:spAutoFit/>
          </a:bodyPr>
          <a:lstStyle/>
          <a:p>
            <a:r>
              <a:rPr lang="en-US" sz="2400" dirty="0"/>
              <a:t>Onboard n users, each makes m payments, stay on L2.</a:t>
            </a:r>
          </a:p>
        </p:txBody>
      </p:sp>
      <p:graphicFrame>
        <p:nvGraphicFramePr>
          <p:cNvPr id="3" name="Content Placeholder 3">
            <a:extLst>
              <a:ext uri="{FF2B5EF4-FFF2-40B4-BE49-F238E27FC236}">
                <a16:creationId xmlns:a16="http://schemas.microsoft.com/office/drawing/2014/main" id="{D279DF09-9609-F090-60C3-6321C5FE4BA8}"/>
              </a:ext>
            </a:extLst>
          </p:cNvPr>
          <p:cNvGraphicFramePr>
            <a:graphicFrameLocks/>
          </p:cNvGraphicFramePr>
          <p:nvPr>
            <p:extLst>
              <p:ext uri="{D42A27DB-BD31-4B8C-83A1-F6EECF244321}">
                <p14:modId xmlns:p14="http://schemas.microsoft.com/office/powerpoint/2010/main" val="3468051842"/>
              </p:ext>
            </p:extLst>
          </p:nvPr>
        </p:nvGraphicFramePr>
        <p:xfrm>
          <a:off x="601132" y="5458249"/>
          <a:ext cx="10515600" cy="579120"/>
        </p:xfrm>
        <a:graphic>
          <a:graphicData uri="http://schemas.openxmlformats.org/drawingml/2006/table">
            <a:tbl>
              <a:tblPr firstCol="1" bandRow="1">
                <a:tableStyleId>{7DF18680-E054-41AD-8BC1-D1AEF772440D}</a:tableStyleId>
              </a:tblPr>
              <a:tblGrid>
                <a:gridCol w="3526025">
                  <a:extLst>
                    <a:ext uri="{9D8B030D-6E8A-4147-A177-3AD203B41FA5}">
                      <a16:colId xmlns:a16="http://schemas.microsoft.com/office/drawing/2014/main" val="773161499"/>
                    </a:ext>
                  </a:extLst>
                </a:gridCol>
                <a:gridCol w="3484605">
                  <a:extLst>
                    <a:ext uri="{9D8B030D-6E8A-4147-A177-3AD203B41FA5}">
                      <a16:colId xmlns:a16="http://schemas.microsoft.com/office/drawing/2014/main" val="3407614061"/>
                    </a:ext>
                  </a:extLst>
                </a:gridCol>
                <a:gridCol w="3504970">
                  <a:extLst>
                    <a:ext uri="{9D8B030D-6E8A-4147-A177-3AD203B41FA5}">
                      <a16:colId xmlns:a16="http://schemas.microsoft.com/office/drawing/2014/main" val="820775820"/>
                    </a:ext>
                  </a:extLst>
                </a:gridCol>
              </a:tblGrid>
              <a:tr h="370840">
                <a:tc>
                  <a:txBody>
                    <a:bodyPr/>
                    <a:lstStyle/>
                    <a:p>
                      <a:r>
                        <a:rPr lang="en-US" sz="3200" b="0" dirty="0"/>
                        <a:t>Smallest Payment</a:t>
                      </a:r>
                    </a:p>
                  </a:txBody>
                  <a:tcPr/>
                </a:tc>
                <a:tc>
                  <a:txBody>
                    <a:bodyPr/>
                    <a:lstStyle/>
                    <a:p>
                      <a:pPr algn="ctr"/>
                      <a:r>
                        <a:rPr lang="en-US" sz="3200" b="0" dirty="0"/>
                        <a:t>90% </a:t>
                      </a:r>
                      <a:r>
                        <a:rPr lang="en-US" sz="3200" b="0" dirty="0">
                          <a:solidFill>
                            <a:schemeClr val="bg1">
                              <a:lumMod val="65000"/>
                            </a:schemeClr>
                          </a:solidFill>
                        </a:rPr>
                        <a:t>of L1 $/txn fee</a:t>
                      </a:r>
                    </a:p>
                  </a:txBody>
                  <a:tcPr anchor="ctr">
                    <a:solidFill>
                      <a:srgbClr val="F8B29C"/>
                    </a:solidFill>
                  </a:tcPr>
                </a:tc>
                <a:tc>
                  <a:txBody>
                    <a:bodyPr/>
                    <a:lstStyle/>
                    <a:p>
                      <a:pPr algn="ctr"/>
                      <a:r>
                        <a:rPr lang="en-US" sz="3200" b="0" dirty="0"/>
                        <a:t>0% </a:t>
                      </a:r>
                      <a:r>
                        <a:rPr lang="en-US" sz="3200" b="0" dirty="0">
                          <a:solidFill>
                            <a:schemeClr val="bg1">
                              <a:lumMod val="65000"/>
                            </a:schemeClr>
                          </a:solidFill>
                        </a:rPr>
                        <a:t>of L1 $/txn fee</a:t>
                      </a:r>
                    </a:p>
                  </a:txBody>
                  <a:tcPr anchor="ctr">
                    <a:solidFill>
                      <a:schemeClr val="accent6">
                        <a:lumMod val="60000"/>
                        <a:lumOff val="40000"/>
                      </a:schemeClr>
                    </a:solidFill>
                  </a:tcPr>
                </a:tc>
                <a:extLst>
                  <a:ext uri="{0D108BD9-81ED-4DB2-BD59-A6C34878D82A}">
                    <a16:rowId xmlns:a16="http://schemas.microsoft.com/office/drawing/2014/main" val="2487861544"/>
                  </a:ext>
                </a:extLst>
              </a:tr>
            </a:tbl>
          </a:graphicData>
        </a:graphic>
      </p:graphicFrame>
    </p:spTree>
    <p:extLst>
      <p:ext uri="{BB962C8B-B14F-4D97-AF65-F5344CB8AC3E}">
        <p14:creationId xmlns:p14="http://schemas.microsoft.com/office/powerpoint/2010/main" val="12861968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2CD20-08AB-64C1-4573-940E65D38D47}"/>
              </a:ext>
            </a:extLst>
          </p:cNvPr>
          <p:cNvSpPr>
            <a:spLocks noGrp="1"/>
          </p:cNvSpPr>
          <p:nvPr>
            <p:ph type="title"/>
          </p:nvPr>
        </p:nvSpPr>
        <p:spPr>
          <a:xfrm>
            <a:off x="674703" y="258311"/>
            <a:ext cx="10813002" cy="886908"/>
          </a:xfrm>
          <a:solidFill>
            <a:schemeClr val="bg1">
              <a:lumMod val="85000"/>
            </a:schemeClr>
          </a:solidFill>
          <a:ln>
            <a:solidFill>
              <a:schemeClr val="tx1"/>
            </a:solidFill>
          </a:ln>
        </p:spPr>
        <p:txBody>
          <a:bodyPr/>
          <a:lstStyle/>
          <a:p>
            <a:pPr algn="ctr"/>
            <a:r>
              <a:rPr lang="en-US" dirty="0" err="1"/>
              <a:t>LargeBlocks</a:t>
            </a:r>
            <a:r>
              <a:rPr lang="en-US" dirty="0"/>
              <a:t>?? What about Decentralization??</a:t>
            </a:r>
          </a:p>
        </p:txBody>
      </p:sp>
      <p:pic>
        <p:nvPicPr>
          <p:cNvPr id="6" name="Content Placeholder 5">
            <a:extLst>
              <a:ext uri="{FF2B5EF4-FFF2-40B4-BE49-F238E27FC236}">
                <a16:creationId xmlns:a16="http://schemas.microsoft.com/office/drawing/2014/main" id="{B58EDE1C-0DD6-5382-239A-8CBB38A2EDD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9972" y="1320626"/>
            <a:ext cx="11712056" cy="4587222"/>
          </a:xfrm>
        </p:spPr>
      </p:pic>
      <p:sp>
        <p:nvSpPr>
          <p:cNvPr id="4" name="Slide Number Placeholder 3">
            <a:extLst>
              <a:ext uri="{FF2B5EF4-FFF2-40B4-BE49-F238E27FC236}">
                <a16:creationId xmlns:a16="http://schemas.microsoft.com/office/drawing/2014/main" id="{9D1827F0-F0D0-D727-0951-7DAAC6DEC3D3}"/>
              </a:ext>
            </a:extLst>
          </p:cNvPr>
          <p:cNvSpPr>
            <a:spLocks noGrp="1"/>
          </p:cNvSpPr>
          <p:nvPr>
            <p:ph type="sldNum" sz="quarter" idx="12"/>
          </p:nvPr>
        </p:nvSpPr>
        <p:spPr/>
        <p:txBody>
          <a:bodyPr/>
          <a:lstStyle/>
          <a:p>
            <a:fld id="{8FDF5A0B-092E-43F4-8C23-254F89D7A848}" type="slidenum">
              <a:rPr lang="en-US" smtClean="0"/>
              <a:t>22</a:t>
            </a:fld>
            <a:endParaRPr lang="en-US"/>
          </a:p>
        </p:txBody>
      </p:sp>
      <p:sp>
        <p:nvSpPr>
          <p:cNvPr id="7" name="Title 1">
            <a:extLst>
              <a:ext uri="{FF2B5EF4-FFF2-40B4-BE49-F238E27FC236}">
                <a16:creationId xmlns:a16="http://schemas.microsoft.com/office/drawing/2014/main" id="{B6A6A122-A7F0-6735-72B3-3B332CE6F33B}"/>
              </a:ext>
            </a:extLst>
          </p:cNvPr>
          <p:cNvSpPr txBox="1">
            <a:spLocks/>
          </p:cNvSpPr>
          <p:nvPr/>
        </p:nvSpPr>
        <p:spPr>
          <a:xfrm>
            <a:off x="2028713" y="5836351"/>
            <a:ext cx="8338606" cy="886908"/>
          </a:xfrm>
          <a:prstGeom prst="rect">
            <a:avLst/>
          </a:prstGeom>
          <a:solidFill>
            <a:schemeClr val="bg1">
              <a:lumMod val="85000"/>
            </a:schemeClr>
          </a:solidFill>
          <a:ln>
            <a:solidFill>
              <a:schemeClr val="tx1"/>
            </a:solidFill>
          </a:ln>
        </p:spPr>
        <p:txBody>
          <a:bodyPr vert="horz" lIns="91440" tIns="45720" rIns="91440" bIns="45720" rtlCol="0" anchor="ctr">
            <a:normAutofit fontScale="5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Remember: Heterogeneity! People are different!</a:t>
            </a:r>
            <a:br>
              <a:rPr lang="en-US" dirty="0"/>
            </a:br>
            <a:r>
              <a:rPr lang="en-US" dirty="0"/>
              <a:t>“Coffee txn” does not need as much decentralization as other txns.</a:t>
            </a:r>
            <a:br>
              <a:rPr lang="en-US" dirty="0"/>
            </a:br>
            <a:r>
              <a:rPr lang="en-US" dirty="0"/>
              <a:t>Bitcoin must compete, today, with Venmo.</a:t>
            </a:r>
          </a:p>
        </p:txBody>
      </p:sp>
    </p:spTree>
    <p:extLst>
      <p:ext uri="{BB962C8B-B14F-4D97-AF65-F5344CB8AC3E}">
        <p14:creationId xmlns:p14="http://schemas.microsoft.com/office/powerpoint/2010/main" val="21809466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2DCF5-7503-403E-E5E4-890116BB8ED4}"/>
              </a:ext>
            </a:extLst>
          </p:cNvPr>
          <p:cNvSpPr>
            <a:spLocks noGrp="1"/>
          </p:cNvSpPr>
          <p:nvPr>
            <p:ph type="title"/>
          </p:nvPr>
        </p:nvSpPr>
        <p:spPr/>
        <p:txBody>
          <a:bodyPr/>
          <a:lstStyle/>
          <a:p>
            <a:r>
              <a:rPr lang="en-US" dirty="0"/>
              <a:t>Fundamental Value – </a:t>
            </a:r>
            <a:r>
              <a:rPr lang="en-US" dirty="0" err="1"/>
              <a:t>Namecoin</a:t>
            </a:r>
            <a:r>
              <a:rPr lang="en-US" dirty="0"/>
              <a:t> </a:t>
            </a:r>
          </a:p>
        </p:txBody>
      </p:sp>
      <p:sp>
        <p:nvSpPr>
          <p:cNvPr id="3" name="Content Placeholder 2">
            <a:extLst>
              <a:ext uri="{FF2B5EF4-FFF2-40B4-BE49-F238E27FC236}">
                <a16:creationId xmlns:a16="http://schemas.microsoft.com/office/drawing/2014/main" id="{5DCA7371-A54A-8C6D-EC07-18AD60B1F004}"/>
              </a:ext>
            </a:extLst>
          </p:cNvPr>
          <p:cNvSpPr>
            <a:spLocks noGrp="1"/>
          </p:cNvSpPr>
          <p:nvPr>
            <p:ph idx="1"/>
          </p:nvPr>
        </p:nvSpPr>
        <p:spPr>
          <a:xfrm>
            <a:off x="383059" y="1322173"/>
            <a:ext cx="10970741" cy="4854790"/>
          </a:xfrm>
        </p:spPr>
        <p:txBody>
          <a:bodyPr/>
          <a:lstStyle/>
          <a:p>
            <a:r>
              <a:rPr lang="en-US" dirty="0" err="1"/>
              <a:t>Namecoin</a:t>
            </a:r>
            <a:r>
              <a:rPr lang="en-US" dirty="0"/>
              <a:t> Enables:</a:t>
            </a:r>
          </a:p>
          <a:p>
            <a:pPr lvl="1"/>
            <a:r>
              <a:rPr lang="en-US" dirty="0"/>
              <a:t>One Username – Own a single username, that works everywhere, on every site.</a:t>
            </a:r>
          </a:p>
          <a:p>
            <a:pPr lvl="1"/>
            <a:r>
              <a:rPr lang="en-US" dirty="0"/>
              <a:t>No more passwords! -- Login by being “pinged” with PIN via open protocol.</a:t>
            </a:r>
          </a:p>
          <a:p>
            <a:pPr lvl="1"/>
            <a:r>
              <a:rPr lang="en-US" dirty="0"/>
              <a:t>Easy to keep different online identities separate.</a:t>
            </a:r>
          </a:p>
          <a:p>
            <a:pPr lvl="1"/>
            <a:r>
              <a:rPr lang="en-US" dirty="0"/>
              <a:t>“</a:t>
            </a:r>
            <a:r>
              <a:rPr lang="en-US" dirty="0" err="1"/>
              <a:t>PayMail</a:t>
            </a:r>
            <a:r>
              <a:rPr lang="en-US" dirty="0"/>
              <a:t>” – Special inbox where people must pay you $ in order for the message to go through.</a:t>
            </a:r>
          </a:p>
          <a:p>
            <a:pPr lvl="2"/>
            <a:r>
              <a:rPr lang="en-US" dirty="0" err="1"/>
              <a:t>PayMail</a:t>
            </a:r>
            <a:r>
              <a:rPr lang="en-US" dirty="0"/>
              <a:t> for introductions + Whitelists = eliminates all spam from the internet. This breaks the chokehold of Google.</a:t>
            </a:r>
          </a:p>
          <a:p>
            <a:pPr lvl="2"/>
            <a:r>
              <a:rPr lang="en-US" dirty="0"/>
              <a:t>On-chain </a:t>
            </a:r>
            <a:r>
              <a:rPr lang="en-US" dirty="0" err="1"/>
              <a:t>PayMail</a:t>
            </a:r>
            <a:r>
              <a:rPr lang="en-US" dirty="0"/>
              <a:t> is completely, 100% untraceable if you run a full node. No TOR required.</a:t>
            </a:r>
          </a:p>
          <a:p>
            <a:pPr lvl="1"/>
            <a:r>
              <a:rPr lang="en-US" dirty="0"/>
              <a:t>Everyone has end-to-end encryption. Everyone has a TOR / i2p website.</a:t>
            </a:r>
          </a:p>
          <a:p>
            <a:pPr lvl="1"/>
            <a:r>
              <a:rPr lang="en-US" dirty="0"/>
              <a:t>No seizing of ICANN domain names.</a:t>
            </a:r>
          </a:p>
          <a:p>
            <a:pPr lvl="1"/>
            <a:r>
              <a:rPr lang="en-US" dirty="0"/>
              <a:t>(Through Bip47 / similar), eliminates the need for Bitcoin addresses.</a:t>
            </a:r>
          </a:p>
          <a:p>
            <a:pPr lvl="1"/>
            <a:endParaRPr lang="en-US" dirty="0"/>
          </a:p>
        </p:txBody>
      </p:sp>
      <p:sp>
        <p:nvSpPr>
          <p:cNvPr id="4" name="Slide Number Placeholder 3">
            <a:extLst>
              <a:ext uri="{FF2B5EF4-FFF2-40B4-BE49-F238E27FC236}">
                <a16:creationId xmlns:a16="http://schemas.microsoft.com/office/drawing/2014/main" id="{C7E21E40-D506-80E9-A8B0-707C6A748664}"/>
              </a:ext>
            </a:extLst>
          </p:cNvPr>
          <p:cNvSpPr>
            <a:spLocks noGrp="1"/>
          </p:cNvSpPr>
          <p:nvPr>
            <p:ph type="sldNum" sz="quarter" idx="12"/>
          </p:nvPr>
        </p:nvSpPr>
        <p:spPr/>
        <p:txBody>
          <a:bodyPr/>
          <a:lstStyle/>
          <a:p>
            <a:fld id="{64A73B7B-B545-4723-8D44-5CC401310D8B}" type="slidenum">
              <a:rPr lang="en-US" smtClean="0"/>
              <a:t>23</a:t>
            </a:fld>
            <a:endParaRPr lang="en-US" dirty="0"/>
          </a:p>
        </p:txBody>
      </p:sp>
      <p:sp>
        <p:nvSpPr>
          <p:cNvPr id="5" name="Footer Placeholder 4">
            <a:extLst>
              <a:ext uri="{FF2B5EF4-FFF2-40B4-BE49-F238E27FC236}">
                <a16:creationId xmlns:a16="http://schemas.microsoft.com/office/drawing/2014/main" id="{C3365D75-119D-8A52-01DF-74EDF7790376}"/>
              </a:ext>
            </a:extLst>
          </p:cNvPr>
          <p:cNvSpPr>
            <a:spLocks noGrp="1"/>
          </p:cNvSpPr>
          <p:nvPr>
            <p:ph type="ftr" sz="quarter" idx="11"/>
          </p:nvPr>
        </p:nvSpPr>
        <p:spPr/>
        <p:txBody>
          <a:bodyPr/>
          <a:lstStyle/>
          <a:p>
            <a:r>
              <a:rPr lang="en-US" u="sng">
                <a:solidFill>
                  <a:schemeClr val="bg1">
                    <a:lumMod val="75000"/>
                  </a:schemeClr>
                </a:solidFill>
              </a:rPr>
              <a:t>Telegram:</a:t>
            </a:r>
            <a:r>
              <a:rPr lang="en-US"/>
              <a:t> t.me/DcInsiders     </a:t>
            </a:r>
            <a:r>
              <a:rPr lang="en-US" u="sng">
                <a:solidFill>
                  <a:schemeClr val="bg1">
                    <a:lumMod val="85000"/>
                  </a:schemeClr>
                </a:solidFill>
              </a:rPr>
              <a:t>Website:</a:t>
            </a:r>
            <a:r>
              <a:rPr lang="en-US">
                <a:solidFill>
                  <a:schemeClr val="bg1">
                    <a:lumMod val="85000"/>
                  </a:schemeClr>
                </a:solidFill>
              </a:rPr>
              <a:t> </a:t>
            </a:r>
            <a:r>
              <a:rPr lang="en-US">
                <a:solidFill>
                  <a:schemeClr val="tx1"/>
                </a:solidFill>
                <a:hlinkClick r:id="rId3">
                  <a:extLst>
                    <a:ext uri="{A12FA001-AC4F-418D-AE19-62706E023703}">
                      <ahyp:hlinkClr xmlns:ahyp="http://schemas.microsoft.com/office/drawing/2018/hyperlinkcolor" val="tx"/>
                    </a:ext>
                  </a:extLst>
                </a:hlinkClick>
              </a:rPr>
              <a:t>www.LayerTwoLabs.com</a:t>
            </a:r>
            <a:r>
              <a:rPr lang="en-US"/>
              <a:t>   </a:t>
            </a:r>
            <a:r>
              <a:rPr lang="en-US" u="sng">
                <a:solidFill>
                  <a:schemeClr val="bg1">
                    <a:lumMod val="75000"/>
                  </a:schemeClr>
                </a:solidFill>
              </a:rPr>
              <a:t>Paul’s Twitter:</a:t>
            </a:r>
            <a:r>
              <a:rPr lang="en-US">
                <a:solidFill>
                  <a:schemeClr val="bg1">
                    <a:lumMod val="75000"/>
                  </a:schemeClr>
                </a:solidFill>
              </a:rPr>
              <a:t> </a:t>
            </a:r>
            <a:r>
              <a:rPr lang="en-US"/>
              <a:t>@truthcoin</a:t>
            </a:r>
            <a:endParaRPr lang="en-US" dirty="0"/>
          </a:p>
        </p:txBody>
      </p:sp>
    </p:spTree>
    <p:extLst>
      <p:ext uri="{BB962C8B-B14F-4D97-AF65-F5344CB8AC3E}">
        <p14:creationId xmlns:p14="http://schemas.microsoft.com/office/powerpoint/2010/main" val="25471112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BA0B8-D46A-4955-A37C-79D4F683A16C}"/>
              </a:ext>
            </a:extLst>
          </p:cNvPr>
          <p:cNvSpPr>
            <a:spLocks noGrp="1"/>
          </p:cNvSpPr>
          <p:nvPr>
            <p:ph type="title"/>
          </p:nvPr>
        </p:nvSpPr>
        <p:spPr>
          <a:xfrm>
            <a:off x="88900" y="124706"/>
            <a:ext cx="3602780" cy="3098800"/>
          </a:xfrm>
        </p:spPr>
        <p:txBody>
          <a:bodyPr>
            <a:normAutofit/>
          </a:bodyPr>
          <a:lstStyle/>
          <a:p>
            <a:pPr lvl="0"/>
            <a:r>
              <a:rPr lang="en-US" sz="3200" dirty="0"/>
              <a:t>Screenshot #1 from</a:t>
            </a:r>
            <a:br>
              <a:rPr lang="en-US" sz="3200" dirty="0"/>
            </a:br>
            <a:r>
              <a:rPr lang="en-US" sz="3200" dirty="0"/>
              <a:t> </a:t>
            </a:r>
            <a:r>
              <a:rPr lang="en-US" sz="3200" u="sng" dirty="0"/>
              <a:t>www.truthcoin.info/blog/bitnames/</a:t>
            </a:r>
            <a:r>
              <a:rPr lang="en-US" sz="3200" dirty="0"/>
              <a:t> </a:t>
            </a:r>
          </a:p>
        </p:txBody>
      </p:sp>
      <p:sp>
        <p:nvSpPr>
          <p:cNvPr id="5" name="Slide Number Placeholder 4">
            <a:extLst>
              <a:ext uri="{FF2B5EF4-FFF2-40B4-BE49-F238E27FC236}">
                <a16:creationId xmlns:a16="http://schemas.microsoft.com/office/drawing/2014/main" id="{DE8DAC6E-0F52-486A-B620-C8E644757627}"/>
              </a:ext>
            </a:extLst>
          </p:cNvPr>
          <p:cNvSpPr>
            <a:spLocks noGrp="1"/>
          </p:cNvSpPr>
          <p:nvPr>
            <p:ph type="sldNum" sz="quarter" idx="12"/>
          </p:nvPr>
        </p:nvSpPr>
        <p:spPr/>
        <p:txBody>
          <a:bodyPr/>
          <a:lstStyle/>
          <a:p>
            <a:fld id="{64A73B7B-B545-4723-8D44-5CC401310D8B}" type="slidenum">
              <a:rPr lang="en-US" smtClean="0"/>
              <a:t>24</a:t>
            </a:fld>
            <a:endParaRPr lang="en-US" dirty="0"/>
          </a:p>
        </p:txBody>
      </p:sp>
      <p:pic>
        <p:nvPicPr>
          <p:cNvPr id="6" name="Picture 5">
            <a:extLst>
              <a:ext uri="{FF2B5EF4-FFF2-40B4-BE49-F238E27FC236}">
                <a16:creationId xmlns:a16="http://schemas.microsoft.com/office/drawing/2014/main" id="{6EF2ABBD-8640-48BA-8211-E2358135FA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91680" y="711199"/>
            <a:ext cx="8202950" cy="5080807"/>
          </a:xfrm>
          <a:prstGeom prst="rect">
            <a:avLst/>
          </a:prstGeom>
          <a:ln>
            <a:noFill/>
          </a:ln>
          <a:effectLst>
            <a:outerShdw blurRad="292100" dist="139700" dir="2700000" algn="tl" rotWithShape="0">
              <a:srgbClr val="333333">
                <a:alpha val="65000"/>
              </a:srgbClr>
            </a:outerShdw>
          </a:effectLst>
        </p:spPr>
      </p:pic>
      <p:sp>
        <p:nvSpPr>
          <p:cNvPr id="8" name="Title 1">
            <a:extLst>
              <a:ext uri="{FF2B5EF4-FFF2-40B4-BE49-F238E27FC236}">
                <a16:creationId xmlns:a16="http://schemas.microsoft.com/office/drawing/2014/main" id="{819FF84A-2F4A-480E-89F1-EC4999921855}"/>
              </a:ext>
            </a:extLst>
          </p:cNvPr>
          <p:cNvSpPr txBox="1">
            <a:spLocks/>
          </p:cNvSpPr>
          <p:nvPr/>
        </p:nvSpPr>
        <p:spPr>
          <a:xfrm>
            <a:off x="285664" y="384214"/>
            <a:ext cx="3848100" cy="21494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dirty="0"/>
          </a:p>
        </p:txBody>
      </p:sp>
      <p:sp>
        <p:nvSpPr>
          <p:cNvPr id="7" name="Footer Placeholder 4">
            <a:extLst>
              <a:ext uri="{FF2B5EF4-FFF2-40B4-BE49-F238E27FC236}">
                <a16:creationId xmlns:a16="http://schemas.microsoft.com/office/drawing/2014/main" id="{E5BDA2C7-3C39-4ECF-A191-F53E97F21A93}"/>
              </a:ext>
            </a:extLst>
          </p:cNvPr>
          <p:cNvSpPr>
            <a:spLocks noGrp="1"/>
          </p:cNvSpPr>
          <p:nvPr>
            <p:ph type="ftr" sz="quarter" idx="11"/>
          </p:nvPr>
        </p:nvSpPr>
        <p:spPr>
          <a:xfrm>
            <a:off x="206138" y="6378499"/>
            <a:ext cx="11447813" cy="365125"/>
          </a:xfrm>
        </p:spPr>
        <p:txBody>
          <a:bodyPr/>
          <a:lstStyle/>
          <a:p>
            <a:r>
              <a:rPr lang="en-US" u="sng" dirty="0">
                <a:solidFill>
                  <a:schemeClr val="bg1">
                    <a:lumMod val="75000"/>
                  </a:schemeClr>
                </a:solidFill>
              </a:rPr>
              <a:t>Telegram:</a:t>
            </a:r>
            <a:r>
              <a:rPr lang="en-US" dirty="0"/>
              <a:t> t.me/</a:t>
            </a:r>
            <a:r>
              <a:rPr lang="en-US" dirty="0" err="1"/>
              <a:t>DcInsiders</a:t>
            </a:r>
            <a:r>
              <a:rPr lang="en-US" dirty="0"/>
              <a:t>     </a:t>
            </a:r>
            <a:r>
              <a:rPr lang="en-US" u="sng" dirty="0">
                <a:solidFill>
                  <a:schemeClr val="bg1">
                    <a:lumMod val="85000"/>
                  </a:schemeClr>
                </a:solidFill>
              </a:rPr>
              <a:t>Website:</a:t>
            </a:r>
            <a:r>
              <a:rPr lang="en-US" dirty="0">
                <a:solidFill>
                  <a:schemeClr val="bg1">
                    <a:lumMod val="85000"/>
                  </a:schemeClr>
                </a:solidFill>
              </a:rPr>
              <a:t> </a:t>
            </a:r>
            <a:r>
              <a:rPr lang="en-US" dirty="0"/>
              <a:t>www.drivechain.info        </a:t>
            </a:r>
            <a:r>
              <a:rPr lang="en-US" u="sng" dirty="0">
                <a:solidFill>
                  <a:schemeClr val="bg1">
                    <a:lumMod val="75000"/>
                  </a:schemeClr>
                </a:solidFill>
              </a:rPr>
              <a:t>Paul’s Twitter:</a:t>
            </a:r>
            <a:r>
              <a:rPr lang="en-US" dirty="0">
                <a:solidFill>
                  <a:schemeClr val="bg1">
                    <a:lumMod val="75000"/>
                  </a:schemeClr>
                </a:solidFill>
              </a:rPr>
              <a:t> </a:t>
            </a:r>
            <a:r>
              <a:rPr lang="en-US" dirty="0"/>
              <a:t>@truthcoin</a:t>
            </a:r>
          </a:p>
        </p:txBody>
      </p:sp>
    </p:spTree>
    <p:extLst>
      <p:ext uri="{BB962C8B-B14F-4D97-AF65-F5344CB8AC3E}">
        <p14:creationId xmlns:p14="http://schemas.microsoft.com/office/powerpoint/2010/main" val="20642239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B580D0B-BCEB-467B-8808-8B24D6F6FE95}"/>
              </a:ext>
            </a:extLst>
          </p:cNvPr>
          <p:cNvSpPr>
            <a:spLocks noGrp="1"/>
          </p:cNvSpPr>
          <p:nvPr>
            <p:ph type="sldNum" sz="quarter" idx="12"/>
          </p:nvPr>
        </p:nvSpPr>
        <p:spPr/>
        <p:txBody>
          <a:bodyPr/>
          <a:lstStyle/>
          <a:p>
            <a:fld id="{64A73B7B-B545-4723-8D44-5CC401310D8B}" type="slidenum">
              <a:rPr lang="en-US" smtClean="0"/>
              <a:t>25</a:t>
            </a:fld>
            <a:endParaRPr lang="en-US" dirty="0"/>
          </a:p>
        </p:txBody>
      </p:sp>
      <p:pic>
        <p:nvPicPr>
          <p:cNvPr id="8" name="Picture 7">
            <a:extLst>
              <a:ext uri="{FF2B5EF4-FFF2-40B4-BE49-F238E27FC236}">
                <a16:creationId xmlns:a16="http://schemas.microsoft.com/office/drawing/2014/main" id="{DF7AE2AC-F2CF-43D7-B7E5-5B22789FED0D}"/>
              </a:ext>
            </a:extLst>
          </p:cNvPr>
          <p:cNvPicPr>
            <a:picLocks noChangeAspect="1"/>
          </p:cNvPicPr>
          <p:nvPr/>
        </p:nvPicPr>
        <p:blipFill rotWithShape="1">
          <a:blip r:embed="rId3">
            <a:extLst>
              <a:ext uri="{28A0092B-C50C-407E-A947-70E740481C1C}">
                <a14:useLocalDpi xmlns:a14="http://schemas.microsoft.com/office/drawing/2010/main" val="0"/>
              </a:ext>
            </a:extLst>
          </a:blip>
          <a:srcRect r="17415"/>
          <a:stretch/>
        </p:blipFill>
        <p:spPr>
          <a:xfrm>
            <a:off x="3740892" y="655809"/>
            <a:ext cx="7861300" cy="5191585"/>
          </a:xfrm>
          <a:prstGeom prst="rect">
            <a:avLst/>
          </a:prstGeom>
          <a:ln>
            <a:noFill/>
          </a:ln>
          <a:effectLst>
            <a:outerShdw blurRad="292100" dist="139700" dir="2700000" algn="tl" rotWithShape="0">
              <a:srgbClr val="333333">
                <a:alpha val="65000"/>
              </a:srgbClr>
            </a:outerShdw>
          </a:effectLst>
        </p:spPr>
      </p:pic>
      <p:sp>
        <p:nvSpPr>
          <p:cNvPr id="9" name="Title 1">
            <a:extLst>
              <a:ext uri="{FF2B5EF4-FFF2-40B4-BE49-F238E27FC236}">
                <a16:creationId xmlns:a16="http://schemas.microsoft.com/office/drawing/2014/main" id="{0B618630-F451-4CC5-8CA6-F2676FC33C0D}"/>
              </a:ext>
            </a:extLst>
          </p:cNvPr>
          <p:cNvSpPr>
            <a:spLocks noGrp="1"/>
          </p:cNvSpPr>
          <p:nvPr>
            <p:ph type="title"/>
          </p:nvPr>
        </p:nvSpPr>
        <p:spPr>
          <a:xfrm>
            <a:off x="138112" y="152801"/>
            <a:ext cx="3602780" cy="3098800"/>
          </a:xfrm>
        </p:spPr>
        <p:txBody>
          <a:bodyPr>
            <a:normAutofit/>
          </a:bodyPr>
          <a:lstStyle/>
          <a:p>
            <a:pPr lvl="0"/>
            <a:r>
              <a:rPr lang="en-US" sz="3200" dirty="0"/>
              <a:t>Screenshot #2 from</a:t>
            </a:r>
            <a:br>
              <a:rPr lang="en-US" sz="3200" dirty="0"/>
            </a:br>
            <a:r>
              <a:rPr lang="en-US" sz="3200" dirty="0"/>
              <a:t> </a:t>
            </a:r>
            <a:r>
              <a:rPr lang="en-US" sz="3200" u="sng" dirty="0"/>
              <a:t>www.truthcoin.info/blog/bitnames/</a:t>
            </a:r>
            <a:r>
              <a:rPr lang="en-US" sz="3200" dirty="0"/>
              <a:t> </a:t>
            </a:r>
          </a:p>
        </p:txBody>
      </p:sp>
      <p:sp>
        <p:nvSpPr>
          <p:cNvPr id="7" name="Footer Placeholder 4">
            <a:extLst>
              <a:ext uri="{FF2B5EF4-FFF2-40B4-BE49-F238E27FC236}">
                <a16:creationId xmlns:a16="http://schemas.microsoft.com/office/drawing/2014/main" id="{A7F9DD60-82F9-4A75-B7F8-F2CCCC250374}"/>
              </a:ext>
            </a:extLst>
          </p:cNvPr>
          <p:cNvSpPr>
            <a:spLocks noGrp="1"/>
          </p:cNvSpPr>
          <p:nvPr>
            <p:ph type="ftr" sz="quarter" idx="11"/>
          </p:nvPr>
        </p:nvSpPr>
        <p:spPr>
          <a:xfrm>
            <a:off x="206138" y="6378499"/>
            <a:ext cx="11447813" cy="365125"/>
          </a:xfrm>
        </p:spPr>
        <p:txBody>
          <a:bodyPr/>
          <a:lstStyle/>
          <a:p>
            <a:r>
              <a:rPr lang="en-US" u="sng" dirty="0">
                <a:solidFill>
                  <a:schemeClr val="bg1">
                    <a:lumMod val="75000"/>
                  </a:schemeClr>
                </a:solidFill>
              </a:rPr>
              <a:t>Telegram:</a:t>
            </a:r>
            <a:r>
              <a:rPr lang="en-US" dirty="0"/>
              <a:t> t.me/</a:t>
            </a:r>
            <a:r>
              <a:rPr lang="en-US" dirty="0" err="1"/>
              <a:t>DcInsiders</a:t>
            </a:r>
            <a:r>
              <a:rPr lang="en-US" dirty="0"/>
              <a:t>     </a:t>
            </a:r>
            <a:r>
              <a:rPr lang="en-US" u="sng" dirty="0">
                <a:solidFill>
                  <a:schemeClr val="bg1">
                    <a:lumMod val="85000"/>
                  </a:schemeClr>
                </a:solidFill>
              </a:rPr>
              <a:t>Website:</a:t>
            </a:r>
            <a:r>
              <a:rPr lang="en-US" dirty="0">
                <a:solidFill>
                  <a:schemeClr val="bg1">
                    <a:lumMod val="85000"/>
                  </a:schemeClr>
                </a:solidFill>
              </a:rPr>
              <a:t> </a:t>
            </a:r>
            <a:r>
              <a:rPr lang="en-US" dirty="0"/>
              <a:t>www.drivechain.info        </a:t>
            </a:r>
            <a:r>
              <a:rPr lang="en-US" u="sng" dirty="0">
                <a:solidFill>
                  <a:schemeClr val="bg1">
                    <a:lumMod val="75000"/>
                  </a:schemeClr>
                </a:solidFill>
              </a:rPr>
              <a:t>Paul’s Twitter:</a:t>
            </a:r>
            <a:r>
              <a:rPr lang="en-US" dirty="0">
                <a:solidFill>
                  <a:schemeClr val="bg1">
                    <a:lumMod val="75000"/>
                  </a:schemeClr>
                </a:solidFill>
              </a:rPr>
              <a:t> </a:t>
            </a:r>
            <a:r>
              <a:rPr lang="en-US" dirty="0"/>
              <a:t>@truthcoin</a:t>
            </a:r>
          </a:p>
        </p:txBody>
      </p:sp>
    </p:spTree>
    <p:extLst>
      <p:ext uri="{BB962C8B-B14F-4D97-AF65-F5344CB8AC3E}">
        <p14:creationId xmlns:p14="http://schemas.microsoft.com/office/powerpoint/2010/main" val="38260692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E868FAAF-3C7B-42DA-8044-03BC1444E6F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12711" y="153999"/>
            <a:ext cx="9377976" cy="6278551"/>
          </a:xfrm>
          <a:prstGeom prst="rect">
            <a:avLst/>
          </a:prstGeom>
          <a:ln>
            <a:noFill/>
          </a:ln>
          <a:effectLst>
            <a:outerShdw blurRad="292100" dist="139700" dir="2700000" algn="tl" rotWithShape="0">
              <a:srgbClr val="333333">
                <a:alpha val="65000"/>
              </a:srgbClr>
            </a:outerShdw>
          </a:effectLst>
        </p:spPr>
      </p:pic>
      <p:sp>
        <p:nvSpPr>
          <p:cNvPr id="4" name="Slide Number Placeholder 3">
            <a:extLst>
              <a:ext uri="{FF2B5EF4-FFF2-40B4-BE49-F238E27FC236}">
                <a16:creationId xmlns:a16="http://schemas.microsoft.com/office/drawing/2014/main" id="{EC47D3FE-8199-4E93-A7B1-D6DF1D6C9081}"/>
              </a:ext>
            </a:extLst>
          </p:cNvPr>
          <p:cNvSpPr>
            <a:spLocks noGrp="1"/>
          </p:cNvSpPr>
          <p:nvPr>
            <p:ph type="sldNum" sz="quarter" idx="12"/>
          </p:nvPr>
        </p:nvSpPr>
        <p:spPr/>
        <p:txBody>
          <a:bodyPr/>
          <a:lstStyle/>
          <a:p>
            <a:fld id="{64A73B7B-B545-4723-8D44-5CC401310D8B}" type="slidenum">
              <a:rPr lang="en-US" smtClean="0"/>
              <a:t>26</a:t>
            </a:fld>
            <a:endParaRPr lang="en-US" dirty="0"/>
          </a:p>
        </p:txBody>
      </p:sp>
      <p:sp>
        <p:nvSpPr>
          <p:cNvPr id="9" name="Title 1">
            <a:extLst>
              <a:ext uri="{FF2B5EF4-FFF2-40B4-BE49-F238E27FC236}">
                <a16:creationId xmlns:a16="http://schemas.microsoft.com/office/drawing/2014/main" id="{CE29426E-BDE9-4C4B-B3E2-9E385D917BB4}"/>
              </a:ext>
            </a:extLst>
          </p:cNvPr>
          <p:cNvSpPr>
            <a:spLocks noGrp="1"/>
          </p:cNvSpPr>
          <p:nvPr>
            <p:ph type="title"/>
          </p:nvPr>
        </p:nvSpPr>
        <p:spPr>
          <a:xfrm>
            <a:off x="311321" y="114376"/>
            <a:ext cx="3602780" cy="3098800"/>
          </a:xfrm>
        </p:spPr>
        <p:txBody>
          <a:bodyPr>
            <a:normAutofit/>
          </a:bodyPr>
          <a:lstStyle/>
          <a:p>
            <a:pPr lvl="0"/>
            <a:r>
              <a:rPr lang="en-US" sz="3200" dirty="0"/>
              <a:t>Screenshot #3 from</a:t>
            </a:r>
            <a:br>
              <a:rPr lang="en-US" sz="3200" dirty="0"/>
            </a:br>
            <a:r>
              <a:rPr lang="en-US" sz="3200" dirty="0"/>
              <a:t> </a:t>
            </a:r>
            <a:r>
              <a:rPr lang="en-US" sz="3200" u="sng" dirty="0"/>
              <a:t>www.truthcoin.info/blog/bitnames/</a:t>
            </a:r>
            <a:r>
              <a:rPr lang="en-US" sz="3200" dirty="0"/>
              <a:t> </a:t>
            </a:r>
          </a:p>
        </p:txBody>
      </p:sp>
      <p:sp>
        <p:nvSpPr>
          <p:cNvPr id="8" name="Footer Placeholder 4">
            <a:extLst>
              <a:ext uri="{FF2B5EF4-FFF2-40B4-BE49-F238E27FC236}">
                <a16:creationId xmlns:a16="http://schemas.microsoft.com/office/drawing/2014/main" id="{08CCD40B-5B3E-4EC7-A330-933F13A9FD1C}"/>
              </a:ext>
            </a:extLst>
          </p:cNvPr>
          <p:cNvSpPr>
            <a:spLocks noGrp="1"/>
          </p:cNvSpPr>
          <p:nvPr>
            <p:ph type="ftr" sz="quarter" idx="11"/>
          </p:nvPr>
        </p:nvSpPr>
        <p:spPr>
          <a:xfrm>
            <a:off x="206138" y="6378499"/>
            <a:ext cx="11447813" cy="365125"/>
          </a:xfrm>
        </p:spPr>
        <p:txBody>
          <a:bodyPr/>
          <a:lstStyle/>
          <a:p>
            <a:r>
              <a:rPr lang="en-US" u="sng" dirty="0">
                <a:solidFill>
                  <a:schemeClr val="bg1">
                    <a:lumMod val="75000"/>
                  </a:schemeClr>
                </a:solidFill>
              </a:rPr>
              <a:t>Telegram:</a:t>
            </a:r>
            <a:r>
              <a:rPr lang="en-US" dirty="0"/>
              <a:t> t.me/</a:t>
            </a:r>
            <a:r>
              <a:rPr lang="en-US" dirty="0" err="1"/>
              <a:t>DcInsiders</a:t>
            </a:r>
            <a:r>
              <a:rPr lang="en-US" dirty="0"/>
              <a:t>     </a:t>
            </a:r>
            <a:r>
              <a:rPr lang="en-US" u="sng" dirty="0">
                <a:solidFill>
                  <a:schemeClr val="bg1">
                    <a:lumMod val="85000"/>
                  </a:schemeClr>
                </a:solidFill>
              </a:rPr>
              <a:t>Website:</a:t>
            </a:r>
            <a:r>
              <a:rPr lang="en-US" dirty="0">
                <a:solidFill>
                  <a:schemeClr val="bg1">
                    <a:lumMod val="85000"/>
                  </a:schemeClr>
                </a:solidFill>
              </a:rPr>
              <a:t> </a:t>
            </a:r>
            <a:r>
              <a:rPr lang="en-US" dirty="0"/>
              <a:t>www.drivechain.info        </a:t>
            </a:r>
            <a:r>
              <a:rPr lang="en-US" u="sng" dirty="0">
                <a:solidFill>
                  <a:schemeClr val="bg1">
                    <a:lumMod val="75000"/>
                  </a:schemeClr>
                </a:solidFill>
              </a:rPr>
              <a:t>Paul’s Twitter:</a:t>
            </a:r>
            <a:r>
              <a:rPr lang="en-US" dirty="0">
                <a:solidFill>
                  <a:schemeClr val="bg1">
                    <a:lumMod val="75000"/>
                  </a:schemeClr>
                </a:solidFill>
              </a:rPr>
              <a:t> </a:t>
            </a:r>
            <a:r>
              <a:rPr lang="en-US" dirty="0"/>
              <a:t>@truthcoin</a:t>
            </a:r>
          </a:p>
        </p:txBody>
      </p:sp>
    </p:spTree>
    <p:extLst>
      <p:ext uri="{BB962C8B-B14F-4D97-AF65-F5344CB8AC3E}">
        <p14:creationId xmlns:p14="http://schemas.microsoft.com/office/powerpoint/2010/main" val="36781909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33903-DCC9-4C1D-9997-B121EFFF823F}"/>
              </a:ext>
            </a:extLst>
          </p:cNvPr>
          <p:cNvSpPr>
            <a:spLocks noGrp="1"/>
          </p:cNvSpPr>
          <p:nvPr>
            <p:ph type="title"/>
          </p:nvPr>
        </p:nvSpPr>
        <p:spPr/>
        <p:txBody>
          <a:bodyPr/>
          <a:lstStyle/>
          <a:p>
            <a:r>
              <a:rPr lang="en-US" dirty="0"/>
              <a:t>Prediction Markets</a:t>
            </a:r>
          </a:p>
        </p:txBody>
      </p:sp>
      <p:sp>
        <p:nvSpPr>
          <p:cNvPr id="3" name="Content Placeholder 2">
            <a:extLst>
              <a:ext uri="{FF2B5EF4-FFF2-40B4-BE49-F238E27FC236}">
                <a16:creationId xmlns:a16="http://schemas.microsoft.com/office/drawing/2014/main" id="{85BEC084-025F-46DB-8A83-68CE52AD61D0}"/>
              </a:ext>
            </a:extLst>
          </p:cNvPr>
          <p:cNvSpPr>
            <a:spLocks noGrp="1"/>
          </p:cNvSpPr>
          <p:nvPr>
            <p:ph idx="1"/>
          </p:nvPr>
        </p:nvSpPr>
        <p:spPr>
          <a:xfrm>
            <a:off x="5878285" y="327024"/>
            <a:ext cx="5397500" cy="511175"/>
          </a:xfrm>
        </p:spPr>
        <p:txBody>
          <a:bodyPr>
            <a:normAutofit fontScale="70000" lnSpcReduction="20000"/>
          </a:bodyPr>
          <a:lstStyle/>
          <a:p>
            <a:r>
              <a:rPr lang="en-US" dirty="0"/>
              <a:t>Screenshots</a:t>
            </a:r>
            <a:r>
              <a:rPr lang="en-US" baseline="0" dirty="0"/>
              <a:t> from my own BTC sidechain project</a:t>
            </a:r>
          </a:p>
          <a:p>
            <a:endParaRPr lang="en-US" dirty="0"/>
          </a:p>
        </p:txBody>
      </p:sp>
      <p:sp>
        <p:nvSpPr>
          <p:cNvPr id="4" name="Slide Number Placeholder 3">
            <a:extLst>
              <a:ext uri="{FF2B5EF4-FFF2-40B4-BE49-F238E27FC236}">
                <a16:creationId xmlns:a16="http://schemas.microsoft.com/office/drawing/2014/main" id="{424CFB27-8612-4626-A422-D127584B6916}"/>
              </a:ext>
            </a:extLst>
          </p:cNvPr>
          <p:cNvSpPr>
            <a:spLocks noGrp="1"/>
          </p:cNvSpPr>
          <p:nvPr>
            <p:ph type="sldNum" sz="quarter" idx="12"/>
          </p:nvPr>
        </p:nvSpPr>
        <p:spPr/>
        <p:txBody>
          <a:bodyPr/>
          <a:lstStyle/>
          <a:p>
            <a:fld id="{64A73B7B-B545-4723-8D44-5CC401310D8B}" type="slidenum">
              <a:rPr lang="en-US" smtClean="0"/>
              <a:t>27</a:t>
            </a:fld>
            <a:endParaRPr lang="en-US" dirty="0"/>
          </a:p>
        </p:txBody>
      </p:sp>
      <p:sp>
        <p:nvSpPr>
          <p:cNvPr id="5" name="Footer Placeholder 4">
            <a:extLst>
              <a:ext uri="{FF2B5EF4-FFF2-40B4-BE49-F238E27FC236}">
                <a16:creationId xmlns:a16="http://schemas.microsoft.com/office/drawing/2014/main" id="{9124E994-0769-47AA-8E59-55B17EEDB4BB}"/>
              </a:ext>
            </a:extLst>
          </p:cNvPr>
          <p:cNvSpPr>
            <a:spLocks noGrp="1"/>
          </p:cNvSpPr>
          <p:nvPr>
            <p:ph type="ftr" sz="quarter" idx="11"/>
          </p:nvPr>
        </p:nvSpPr>
        <p:spPr/>
        <p:txBody>
          <a:bodyPr/>
          <a:lstStyle/>
          <a:p>
            <a:r>
              <a:rPr lang="en-US" u="sng" dirty="0">
                <a:solidFill>
                  <a:schemeClr val="bg1">
                    <a:lumMod val="75000"/>
                  </a:schemeClr>
                </a:solidFill>
              </a:rPr>
              <a:t>Telegram:</a:t>
            </a:r>
            <a:r>
              <a:rPr lang="en-US" dirty="0"/>
              <a:t> t.me/</a:t>
            </a:r>
            <a:r>
              <a:rPr lang="en-US" dirty="0" err="1"/>
              <a:t>DcInsiders</a:t>
            </a:r>
            <a:r>
              <a:rPr lang="en-US" dirty="0"/>
              <a:t>     </a:t>
            </a:r>
            <a:r>
              <a:rPr lang="en-US" u="sng" dirty="0">
                <a:solidFill>
                  <a:schemeClr val="bg1">
                    <a:lumMod val="85000"/>
                  </a:schemeClr>
                </a:solidFill>
              </a:rPr>
              <a:t>Website:</a:t>
            </a:r>
            <a:r>
              <a:rPr lang="en-US" dirty="0">
                <a:solidFill>
                  <a:schemeClr val="bg1">
                    <a:lumMod val="85000"/>
                  </a:schemeClr>
                </a:solidFill>
              </a:rPr>
              <a:t> </a:t>
            </a:r>
            <a:r>
              <a:rPr lang="en-US" dirty="0"/>
              <a:t>www.drivechain.info        </a:t>
            </a:r>
            <a:r>
              <a:rPr lang="en-US" u="sng" dirty="0">
                <a:solidFill>
                  <a:schemeClr val="bg1">
                    <a:lumMod val="75000"/>
                  </a:schemeClr>
                </a:solidFill>
              </a:rPr>
              <a:t>Paul’s Twitter:</a:t>
            </a:r>
            <a:r>
              <a:rPr lang="en-US" dirty="0">
                <a:solidFill>
                  <a:schemeClr val="bg1">
                    <a:lumMod val="75000"/>
                  </a:schemeClr>
                </a:solidFill>
              </a:rPr>
              <a:t> </a:t>
            </a:r>
            <a:r>
              <a:rPr lang="en-US" dirty="0"/>
              <a:t>@truthcoin</a:t>
            </a:r>
          </a:p>
        </p:txBody>
      </p:sp>
      <p:pic>
        <p:nvPicPr>
          <p:cNvPr id="6" name="Picture 5" descr="A screenshot of a cell phone&#10;&#10;Description automatically generated">
            <a:extLst>
              <a:ext uri="{FF2B5EF4-FFF2-40B4-BE49-F238E27FC236}">
                <a16:creationId xmlns:a16="http://schemas.microsoft.com/office/drawing/2014/main" id="{C12F3474-7C54-4320-A5A3-918DC5D97E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184" y="653567"/>
            <a:ext cx="8418411" cy="6004407"/>
          </a:xfrm>
          <a:prstGeom prst="rect">
            <a:avLst/>
          </a:prstGeom>
          <a:ln>
            <a:noFill/>
          </a:ln>
          <a:effectLst>
            <a:outerShdw blurRad="292100" dist="139700" dir="2700000" algn="tl" rotWithShape="0">
              <a:srgbClr val="333333">
                <a:alpha val="65000"/>
              </a:srgbClr>
            </a:outerShdw>
          </a:effectLst>
        </p:spPr>
      </p:pic>
      <p:sp>
        <p:nvSpPr>
          <p:cNvPr id="7" name="Content Placeholder 2">
            <a:extLst>
              <a:ext uri="{FF2B5EF4-FFF2-40B4-BE49-F238E27FC236}">
                <a16:creationId xmlns:a16="http://schemas.microsoft.com/office/drawing/2014/main" id="{00282280-1A7B-47C4-AF3A-990C2B788564}"/>
              </a:ext>
            </a:extLst>
          </p:cNvPr>
          <p:cNvSpPr txBox="1">
            <a:spLocks/>
          </p:cNvSpPr>
          <p:nvPr/>
        </p:nvSpPr>
        <p:spPr>
          <a:xfrm>
            <a:off x="9256611" y="709610"/>
            <a:ext cx="2771221" cy="5111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i="1" dirty="0"/>
              <a:t>www.BitcoinHivemind.com</a:t>
            </a:r>
          </a:p>
        </p:txBody>
      </p:sp>
    </p:spTree>
    <p:extLst>
      <p:ext uri="{BB962C8B-B14F-4D97-AF65-F5344CB8AC3E}">
        <p14:creationId xmlns:p14="http://schemas.microsoft.com/office/powerpoint/2010/main" val="27527660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33903-DCC9-4C1D-9997-B121EFFF823F}"/>
              </a:ext>
            </a:extLst>
          </p:cNvPr>
          <p:cNvSpPr>
            <a:spLocks noGrp="1"/>
          </p:cNvSpPr>
          <p:nvPr>
            <p:ph type="title"/>
          </p:nvPr>
        </p:nvSpPr>
        <p:spPr/>
        <p:txBody>
          <a:bodyPr/>
          <a:lstStyle/>
          <a:p>
            <a:r>
              <a:rPr lang="en-US" dirty="0"/>
              <a:t>Prediction Markets</a:t>
            </a:r>
          </a:p>
        </p:txBody>
      </p:sp>
      <p:sp>
        <p:nvSpPr>
          <p:cNvPr id="4" name="Slide Number Placeholder 3">
            <a:extLst>
              <a:ext uri="{FF2B5EF4-FFF2-40B4-BE49-F238E27FC236}">
                <a16:creationId xmlns:a16="http://schemas.microsoft.com/office/drawing/2014/main" id="{424CFB27-8612-4626-A422-D127584B6916}"/>
              </a:ext>
            </a:extLst>
          </p:cNvPr>
          <p:cNvSpPr>
            <a:spLocks noGrp="1"/>
          </p:cNvSpPr>
          <p:nvPr>
            <p:ph type="sldNum" sz="quarter" idx="12"/>
          </p:nvPr>
        </p:nvSpPr>
        <p:spPr/>
        <p:txBody>
          <a:bodyPr/>
          <a:lstStyle/>
          <a:p>
            <a:fld id="{64A73B7B-B545-4723-8D44-5CC401310D8B}" type="slidenum">
              <a:rPr lang="en-US" smtClean="0"/>
              <a:t>28</a:t>
            </a:fld>
            <a:endParaRPr lang="en-US" dirty="0"/>
          </a:p>
        </p:txBody>
      </p:sp>
      <p:sp>
        <p:nvSpPr>
          <p:cNvPr id="5" name="Footer Placeholder 4">
            <a:extLst>
              <a:ext uri="{FF2B5EF4-FFF2-40B4-BE49-F238E27FC236}">
                <a16:creationId xmlns:a16="http://schemas.microsoft.com/office/drawing/2014/main" id="{9124E994-0769-47AA-8E59-55B17EEDB4BB}"/>
              </a:ext>
            </a:extLst>
          </p:cNvPr>
          <p:cNvSpPr>
            <a:spLocks noGrp="1"/>
          </p:cNvSpPr>
          <p:nvPr>
            <p:ph type="ftr" sz="quarter" idx="11"/>
          </p:nvPr>
        </p:nvSpPr>
        <p:spPr/>
        <p:txBody>
          <a:bodyPr/>
          <a:lstStyle/>
          <a:p>
            <a:r>
              <a:rPr lang="en-US" u="sng">
                <a:solidFill>
                  <a:schemeClr val="bg1">
                    <a:lumMod val="75000"/>
                  </a:schemeClr>
                </a:solidFill>
              </a:rPr>
              <a:t>Telegram:</a:t>
            </a:r>
            <a:r>
              <a:rPr lang="en-US"/>
              <a:t> t.me/DcInsiders     </a:t>
            </a:r>
            <a:r>
              <a:rPr lang="en-US" u="sng">
                <a:solidFill>
                  <a:schemeClr val="bg1">
                    <a:lumMod val="85000"/>
                  </a:schemeClr>
                </a:solidFill>
              </a:rPr>
              <a:t>Website:</a:t>
            </a:r>
            <a:r>
              <a:rPr lang="en-US">
                <a:solidFill>
                  <a:schemeClr val="bg1">
                    <a:lumMod val="85000"/>
                  </a:schemeClr>
                </a:solidFill>
              </a:rPr>
              <a:t> </a:t>
            </a:r>
            <a:r>
              <a:rPr lang="en-US"/>
              <a:t>www.bip300.info        </a:t>
            </a:r>
            <a:r>
              <a:rPr lang="en-US" u="sng">
                <a:solidFill>
                  <a:schemeClr val="bg1">
                    <a:lumMod val="75000"/>
                  </a:schemeClr>
                </a:solidFill>
              </a:rPr>
              <a:t>Paul’s Twitter:</a:t>
            </a:r>
            <a:r>
              <a:rPr lang="en-US">
                <a:solidFill>
                  <a:schemeClr val="bg1">
                    <a:lumMod val="75000"/>
                  </a:schemeClr>
                </a:solidFill>
              </a:rPr>
              <a:t> </a:t>
            </a:r>
            <a:r>
              <a:rPr lang="en-US"/>
              <a:t>@truthcoin</a:t>
            </a:r>
            <a:endParaRPr lang="en-US" dirty="0"/>
          </a:p>
        </p:txBody>
      </p:sp>
      <p:pic>
        <p:nvPicPr>
          <p:cNvPr id="6" name="Picture 5" descr="A screenshot of a cell phone&#10;&#10;Description automatically generated">
            <a:extLst>
              <a:ext uri="{FF2B5EF4-FFF2-40B4-BE49-F238E27FC236}">
                <a16:creationId xmlns:a16="http://schemas.microsoft.com/office/drawing/2014/main" id="{C12F3474-7C54-4320-A5A3-918DC5D97E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184" y="653567"/>
            <a:ext cx="8418411" cy="6004407"/>
          </a:xfrm>
          <a:prstGeom prst="rect">
            <a:avLst/>
          </a:prstGeom>
          <a:ln>
            <a:noFill/>
          </a:ln>
          <a:effectLst>
            <a:outerShdw blurRad="292100" dist="139700" dir="2700000" algn="tl" rotWithShape="0">
              <a:srgbClr val="333333">
                <a:alpha val="65000"/>
              </a:srgbClr>
            </a:outerShdw>
          </a:effectLst>
        </p:spPr>
      </p:pic>
      <p:pic>
        <p:nvPicPr>
          <p:cNvPr id="8" name="Picture 7" descr="A screenshot of a social media post&#10;&#10;Description automatically generated">
            <a:extLst>
              <a:ext uri="{FF2B5EF4-FFF2-40B4-BE49-F238E27FC236}">
                <a16:creationId xmlns:a16="http://schemas.microsoft.com/office/drawing/2014/main" id="{E19108F2-E77F-4A60-B2F6-2A8A8966AEB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80624" y="761596"/>
            <a:ext cx="8209769" cy="6036079"/>
          </a:xfrm>
          <a:prstGeom prst="rect">
            <a:avLst/>
          </a:prstGeom>
          <a:ln>
            <a:noFill/>
          </a:ln>
          <a:effectLst>
            <a:outerShdw blurRad="292100" dist="139700" dir="2700000" algn="tl" rotWithShape="0">
              <a:srgbClr val="333333">
                <a:alpha val="65000"/>
              </a:srgbClr>
            </a:outerShdw>
          </a:effectLst>
        </p:spPr>
      </p:pic>
      <p:sp>
        <p:nvSpPr>
          <p:cNvPr id="11" name="Content Placeholder 10">
            <a:extLst>
              <a:ext uri="{FF2B5EF4-FFF2-40B4-BE49-F238E27FC236}">
                <a16:creationId xmlns:a16="http://schemas.microsoft.com/office/drawing/2014/main" id="{DB57653B-832C-4EFE-9CD5-0D1F69E6A0FB}"/>
              </a:ext>
            </a:extLst>
          </p:cNvPr>
          <p:cNvSpPr>
            <a:spLocks noGrp="1"/>
          </p:cNvSpPr>
          <p:nvPr>
            <p:ph idx="1"/>
          </p:nvPr>
        </p:nvSpPr>
        <p:spPr/>
        <p:txBody>
          <a:bodyPr/>
          <a:lstStyle/>
          <a:p>
            <a:endParaRPr lang="en-US"/>
          </a:p>
        </p:txBody>
      </p:sp>
      <p:sp>
        <p:nvSpPr>
          <p:cNvPr id="12" name="Content Placeholder 2">
            <a:extLst>
              <a:ext uri="{FF2B5EF4-FFF2-40B4-BE49-F238E27FC236}">
                <a16:creationId xmlns:a16="http://schemas.microsoft.com/office/drawing/2014/main" id="{E46D6991-3709-423A-9B5C-F4C03A25C9D0}"/>
              </a:ext>
            </a:extLst>
          </p:cNvPr>
          <p:cNvSpPr txBox="1">
            <a:spLocks/>
          </p:cNvSpPr>
          <p:nvPr/>
        </p:nvSpPr>
        <p:spPr>
          <a:xfrm>
            <a:off x="5878285" y="327024"/>
            <a:ext cx="5397500" cy="511175"/>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Screenshots from my own BTC sidechain project</a:t>
            </a:r>
          </a:p>
          <a:p>
            <a:endParaRPr lang="en-US" dirty="0"/>
          </a:p>
        </p:txBody>
      </p:sp>
      <p:sp>
        <p:nvSpPr>
          <p:cNvPr id="13" name="Content Placeholder 2">
            <a:extLst>
              <a:ext uri="{FF2B5EF4-FFF2-40B4-BE49-F238E27FC236}">
                <a16:creationId xmlns:a16="http://schemas.microsoft.com/office/drawing/2014/main" id="{519B0BFA-ABAF-49D5-B2A4-64AA42A6835E}"/>
              </a:ext>
            </a:extLst>
          </p:cNvPr>
          <p:cNvSpPr txBox="1">
            <a:spLocks/>
          </p:cNvSpPr>
          <p:nvPr/>
        </p:nvSpPr>
        <p:spPr>
          <a:xfrm>
            <a:off x="9256611" y="709610"/>
            <a:ext cx="2771221" cy="5111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i="1" dirty="0"/>
              <a:t>www.BitcoinHivemind.com</a:t>
            </a:r>
          </a:p>
        </p:txBody>
      </p:sp>
    </p:spTree>
    <p:extLst>
      <p:ext uri="{BB962C8B-B14F-4D97-AF65-F5344CB8AC3E}">
        <p14:creationId xmlns:p14="http://schemas.microsoft.com/office/powerpoint/2010/main" val="41337032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33903-DCC9-4C1D-9997-B121EFFF823F}"/>
              </a:ext>
            </a:extLst>
          </p:cNvPr>
          <p:cNvSpPr>
            <a:spLocks noGrp="1"/>
          </p:cNvSpPr>
          <p:nvPr>
            <p:ph type="title"/>
          </p:nvPr>
        </p:nvSpPr>
        <p:spPr/>
        <p:txBody>
          <a:bodyPr/>
          <a:lstStyle/>
          <a:p>
            <a:r>
              <a:rPr lang="en-US" dirty="0"/>
              <a:t>Prediction Markets</a:t>
            </a:r>
          </a:p>
        </p:txBody>
      </p:sp>
      <p:sp>
        <p:nvSpPr>
          <p:cNvPr id="4" name="Slide Number Placeholder 3">
            <a:extLst>
              <a:ext uri="{FF2B5EF4-FFF2-40B4-BE49-F238E27FC236}">
                <a16:creationId xmlns:a16="http://schemas.microsoft.com/office/drawing/2014/main" id="{424CFB27-8612-4626-A422-D127584B6916}"/>
              </a:ext>
            </a:extLst>
          </p:cNvPr>
          <p:cNvSpPr>
            <a:spLocks noGrp="1"/>
          </p:cNvSpPr>
          <p:nvPr>
            <p:ph type="sldNum" sz="quarter" idx="12"/>
          </p:nvPr>
        </p:nvSpPr>
        <p:spPr/>
        <p:txBody>
          <a:bodyPr/>
          <a:lstStyle/>
          <a:p>
            <a:fld id="{64A73B7B-B545-4723-8D44-5CC401310D8B}" type="slidenum">
              <a:rPr lang="en-US" smtClean="0"/>
              <a:t>29</a:t>
            </a:fld>
            <a:endParaRPr lang="en-US" dirty="0"/>
          </a:p>
        </p:txBody>
      </p:sp>
      <p:sp>
        <p:nvSpPr>
          <p:cNvPr id="5" name="Footer Placeholder 4">
            <a:extLst>
              <a:ext uri="{FF2B5EF4-FFF2-40B4-BE49-F238E27FC236}">
                <a16:creationId xmlns:a16="http://schemas.microsoft.com/office/drawing/2014/main" id="{9124E994-0769-47AA-8E59-55B17EEDB4BB}"/>
              </a:ext>
            </a:extLst>
          </p:cNvPr>
          <p:cNvSpPr>
            <a:spLocks noGrp="1"/>
          </p:cNvSpPr>
          <p:nvPr>
            <p:ph type="ftr" sz="quarter" idx="11"/>
          </p:nvPr>
        </p:nvSpPr>
        <p:spPr/>
        <p:txBody>
          <a:bodyPr/>
          <a:lstStyle/>
          <a:p>
            <a:r>
              <a:rPr lang="en-US" u="sng">
                <a:solidFill>
                  <a:schemeClr val="bg1">
                    <a:lumMod val="75000"/>
                  </a:schemeClr>
                </a:solidFill>
              </a:rPr>
              <a:t>Telegram:</a:t>
            </a:r>
            <a:r>
              <a:rPr lang="en-US"/>
              <a:t> t.me/DcInsiders     </a:t>
            </a:r>
            <a:r>
              <a:rPr lang="en-US" u="sng">
                <a:solidFill>
                  <a:schemeClr val="bg1">
                    <a:lumMod val="85000"/>
                  </a:schemeClr>
                </a:solidFill>
              </a:rPr>
              <a:t>Website:</a:t>
            </a:r>
            <a:r>
              <a:rPr lang="en-US">
                <a:solidFill>
                  <a:schemeClr val="bg1">
                    <a:lumMod val="85000"/>
                  </a:schemeClr>
                </a:solidFill>
              </a:rPr>
              <a:t> </a:t>
            </a:r>
            <a:r>
              <a:rPr lang="en-US"/>
              <a:t>www.bip300.info        </a:t>
            </a:r>
            <a:r>
              <a:rPr lang="en-US" u="sng">
                <a:solidFill>
                  <a:schemeClr val="bg1">
                    <a:lumMod val="75000"/>
                  </a:schemeClr>
                </a:solidFill>
              </a:rPr>
              <a:t>Paul’s Twitter:</a:t>
            </a:r>
            <a:r>
              <a:rPr lang="en-US">
                <a:solidFill>
                  <a:schemeClr val="bg1">
                    <a:lumMod val="75000"/>
                  </a:schemeClr>
                </a:solidFill>
              </a:rPr>
              <a:t> </a:t>
            </a:r>
            <a:r>
              <a:rPr lang="en-US"/>
              <a:t>@truthcoin</a:t>
            </a:r>
            <a:endParaRPr lang="en-US" dirty="0"/>
          </a:p>
        </p:txBody>
      </p:sp>
      <p:pic>
        <p:nvPicPr>
          <p:cNvPr id="6" name="Picture 5" descr="A screenshot of a cell phone&#10;&#10;Description automatically generated">
            <a:extLst>
              <a:ext uri="{FF2B5EF4-FFF2-40B4-BE49-F238E27FC236}">
                <a16:creationId xmlns:a16="http://schemas.microsoft.com/office/drawing/2014/main" id="{C12F3474-7C54-4320-A5A3-918DC5D97E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184" y="653567"/>
            <a:ext cx="8418411" cy="6004407"/>
          </a:xfrm>
          <a:prstGeom prst="rect">
            <a:avLst/>
          </a:prstGeom>
          <a:ln>
            <a:noFill/>
          </a:ln>
          <a:effectLst>
            <a:outerShdw blurRad="292100" dist="139700" dir="2700000" algn="tl" rotWithShape="0">
              <a:srgbClr val="333333">
                <a:alpha val="65000"/>
              </a:srgbClr>
            </a:outerShdw>
          </a:effectLst>
        </p:spPr>
      </p:pic>
      <p:pic>
        <p:nvPicPr>
          <p:cNvPr id="8" name="Picture 7" descr="A screenshot of a social media post&#10;&#10;Description automatically generated">
            <a:extLst>
              <a:ext uri="{FF2B5EF4-FFF2-40B4-BE49-F238E27FC236}">
                <a16:creationId xmlns:a16="http://schemas.microsoft.com/office/drawing/2014/main" id="{E19108F2-E77F-4A60-B2F6-2A8A8966AEB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80624" y="761596"/>
            <a:ext cx="8209769" cy="6036079"/>
          </a:xfrm>
          <a:prstGeom prst="rect">
            <a:avLst/>
          </a:prstGeom>
          <a:ln>
            <a:noFill/>
          </a:ln>
          <a:effectLst>
            <a:outerShdw blurRad="292100" dist="139700" dir="2700000" algn="tl" rotWithShape="0">
              <a:srgbClr val="333333">
                <a:alpha val="65000"/>
              </a:srgbClr>
            </a:outerShdw>
          </a:effectLst>
        </p:spPr>
      </p:pic>
      <p:pic>
        <p:nvPicPr>
          <p:cNvPr id="9" name="Content Placeholder 8" descr="A screenshot of a cell phone&#10;&#10;Description automatically generated">
            <a:extLst>
              <a:ext uri="{FF2B5EF4-FFF2-40B4-BE49-F238E27FC236}">
                <a16:creationId xmlns:a16="http://schemas.microsoft.com/office/drawing/2014/main" id="{987BE7B7-238C-43DD-ABC5-A732D9081CB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84536" y="548345"/>
            <a:ext cx="8053085" cy="6195279"/>
          </a:xfrm>
          <a:prstGeom prst="rect">
            <a:avLst/>
          </a:prstGeom>
          <a:ln>
            <a:noFill/>
          </a:ln>
          <a:effectLst>
            <a:outerShdw blurRad="292100" dist="139700" dir="2700000" algn="tl" rotWithShape="0">
              <a:srgbClr val="333333">
                <a:alpha val="65000"/>
              </a:srgbClr>
            </a:outerShdw>
          </a:effectLst>
        </p:spPr>
      </p:pic>
      <p:sp>
        <p:nvSpPr>
          <p:cNvPr id="10" name="Content Placeholder 9">
            <a:extLst>
              <a:ext uri="{FF2B5EF4-FFF2-40B4-BE49-F238E27FC236}">
                <a16:creationId xmlns:a16="http://schemas.microsoft.com/office/drawing/2014/main" id="{DEEDF83C-D66A-416A-A221-61CE62D8F716}"/>
              </a:ext>
            </a:extLst>
          </p:cNvPr>
          <p:cNvSpPr>
            <a:spLocks noGrp="1"/>
          </p:cNvSpPr>
          <p:nvPr>
            <p:ph idx="1"/>
          </p:nvPr>
        </p:nvSpPr>
        <p:spPr/>
        <p:txBody>
          <a:bodyPr/>
          <a:lstStyle/>
          <a:p>
            <a:endParaRPr lang="en-US"/>
          </a:p>
        </p:txBody>
      </p:sp>
      <p:sp>
        <p:nvSpPr>
          <p:cNvPr id="11" name="Content Placeholder 2">
            <a:extLst>
              <a:ext uri="{FF2B5EF4-FFF2-40B4-BE49-F238E27FC236}">
                <a16:creationId xmlns:a16="http://schemas.microsoft.com/office/drawing/2014/main" id="{0DF4DDD6-D9E3-4819-9347-7E3777140BFD}"/>
              </a:ext>
            </a:extLst>
          </p:cNvPr>
          <p:cNvSpPr txBox="1">
            <a:spLocks/>
          </p:cNvSpPr>
          <p:nvPr/>
        </p:nvSpPr>
        <p:spPr>
          <a:xfrm>
            <a:off x="5878285" y="327024"/>
            <a:ext cx="5397500" cy="511175"/>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Screenshots from my own BTC sidechain project</a:t>
            </a:r>
          </a:p>
          <a:p>
            <a:endParaRPr lang="en-US" dirty="0"/>
          </a:p>
        </p:txBody>
      </p:sp>
      <p:sp>
        <p:nvSpPr>
          <p:cNvPr id="12" name="Content Placeholder 2">
            <a:extLst>
              <a:ext uri="{FF2B5EF4-FFF2-40B4-BE49-F238E27FC236}">
                <a16:creationId xmlns:a16="http://schemas.microsoft.com/office/drawing/2014/main" id="{5BC1372E-F6BB-4BF1-BE83-214D3861058F}"/>
              </a:ext>
            </a:extLst>
          </p:cNvPr>
          <p:cNvSpPr txBox="1">
            <a:spLocks/>
          </p:cNvSpPr>
          <p:nvPr/>
        </p:nvSpPr>
        <p:spPr>
          <a:xfrm>
            <a:off x="9256611" y="709610"/>
            <a:ext cx="2771221" cy="5111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i="1" dirty="0"/>
              <a:t>www.BitcoinHivemind.com</a:t>
            </a:r>
          </a:p>
        </p:txBody>
      </p:sp>
    </p:spTree>
    <p:extLst>
      <p:ext uri="{BB962C8B-B14F-4D97-AF65-F5344CB8AC3E}">
        <p14:creationId xmlns:p14="http://schemas.microsoft.com/office/powerpoint/2010/main" val="42673880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90812-5B4F-0BF1-59C0-CCFE939A5D34}"/>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980DD59F-C8B3-69B7-CACE-D675443D61F9}"/>
              </a:ext>
            </a:extLst>
          </p:cNvPr>
          <p:cNvSpPr>
            <a:spLocks noGrp="1"/>
          </p:cNvSpPr>
          <p:nvPr>
            <p:ph idx="1"/>
          </p:nvPr>
        </p:nvSpPr>
        <p:spPr>
          <a:xfrm>
            <a:off x="838200" y="1235676"/>
            <a:ext cx="10515600" cy="4941287"/>
          </a:xfrm>
        </p:spPr>
        <p:txBody>
          <a:bodyPr/>
          <a:lstStyle/>
          <a:p>
            <a:pPr marL="514350" indent="-514350">
              <a:buFont typeface="+mj-lt"/>
              <a:buAutoNum type="arabicPeriod"/>
            </a:pPr>
            <a:r>
              <a:rPr lang="en-US" dirty="0"/>
              <a:t>Paul Sztorc / LayerTwo Labs</a:t>
            </a:r>
          </a:p>
          <a:p>
            <a:pPr marL="514350" indent="-514350">
              <a:buFont typeface="+mj-lt"/>
              <a:buAutoNum type="arabicPeriod"/>
            </a:pPr>
            <a:r>
              <a:rPr lang="en-US" dirty="0"/>
              <a:t>Review: Why BIP 300</a:t>
            </a:r>
          </a:p>
          <a:p>
            <a:pPr marL="514350" indent="-514350">
              <a:buFont typeface="+mj-lt"/>
              <a:buAutoNum type="arabicPeriod"/>
            </a:pPr>
            <a:r>
              <a:rPr lang="en-US" dirty="0"/>
              <a:t>An Example – zCash</a:t>
            </a:r>
          </a:p>
          <a:p>
            <a:pPr marL="514350" indent="-514350">
              <a:buFont typeface="+mj-lt"/>
              <a:buAutoNum type="arabicPeriod"/>
            </a:pPr>
            <a:r>
              <a:rPr lang="en-US" dirty="0"/>
              <a:t>The BIP Text – The Six Messages of BIP 300</a:t>
            </a:r>
          </a:p>
          <a:p>
            <a:pPr marL="514350" indent="-514350">
              <a:buFont typeface="+mj-lt"/>
              <a:buAutoNum type="arabicPeriod"/>
            </a:pPr>
            <a:r>
              <a:rPr lang="en-US" dirty="0"/>
              <a:t>Theory: How to Police a [Chain] We Can’t See</a:t>
            </a:r>
          </a:p>
          <a:p>
            <a:pPr marL="514350" indent="-514350">
              <a:buFont typeface="+mj-lt"/>
              <a:buAutoNum type="arabicPeriod"/>
            </a:pPr>
            <a:r>
              <a:rPr lang="en-US" dirty="0"/>
              <a:t>Q&amp;A</a:t>
            </a:r>
          </a:p>
        </p:txBody>
      </p:sp>
      <p:sp>
        <p:nvSpPr>
          <p:cNvPr id="4" name="Slide Number Placeholder 3">
            <a:extLst>
              <a:ext uri="{FF2B5EF4-FFF2-40B4-BE49-F238E27FC236}">
                <a16:creationId xmlns:a16="http://schemas.microsoft.com/office/drawing/2014/main" id="{C27214CB-721F-81C5-98DD-96CDD17DF818}"/>
              </a:ext>
            </a:extLst>
          </p:cNvPr>
          <p:cNvSpPr>
            <a:spLocks noGrp="1"/>
          </p:cNvSpPr>
          <p:nvPr>
            <p:ph type="sldNum" sz="quarter" idx="12"/>
          </p:nvPr>
        </p:nvSpPr>
        <p:spPr/>
        <p:txBody>
          <a:bodyPr/>
          <a:lstStyle/>
          <a:p>
            <a:fld id="{64A73B7B-B545-4723-8D44-5CC401310D8B}" type="slidenum">
              <a:rPr lang="en-US" smtClean="0"/>
              <a:t>3</a:t>
            </a:fld>
            <a:endParaRPr lang="en-US" dirty="0"/>
          </a:p>
        </p:txBody>
      </p:sp>
      <p:sp>
        <p:nvSpPr>
          <p:cNvPr id="6" name="Footer Placeholder 4">
            <a:extLst>
              <a:ext uri="{FF2B5EF4-FFF2-40B4-BE49-F238E27FC236}">
                <a16:creationId xmlns:a16="http://schemas.microsoft.com/office/drawing/2014/main" id="{BC58C91F-72A9-FAA8-FA1B-BD17D4A3EA5D}"/>
              </a:ext>
            </a:extLst>
          </p:cNvPr>
          <p:cNvSpPr>
            <a:spLocks noGrp="1"/>
          </p:cNvSpPr>
          <p:nvPr>
            <p:ph type="ftr" sz="quarter" idx="11"/>
          </p:nvPr>
        </p:nvSpPr>
        <p:spPr>
          <a:xfrm>
            <a:off x="154379" y="6378499"/>
            <a:ext cx="11447813" cy="365125"/>
          </a:xfrm>
        </p:spPr>
        <p:txBody>
          <a:bodyPr/>
          <a:lstStyle/>
          <a:p>
            <a:r>
              <a:rPr lang="en-US" u="sng" dirty="0">
                <a:solidFill>
                  <a:schemeClr val="bg1">
                    <a:lumMod val="75000"/>
                  </a:schemeClr>
                </a:solidFill>
              </a:rPr>
              <a:t>Telegram:</a:t>
            </a:r>
            <a:r>
              <a:rPr lang="en-US" dirty="0"/>
              <a:t> t.me/</a:t>
            </a:r>
            <a:r>
              <a:rPr lang="en-US" dirty="0" err="1"/>
              <a:t>DcInsiders</a:t>
            </a:r>
            <a:r>
              <a:rPr lang="en-US" dirty="0"/>
              <a:t>     </a:t>
            </a:r>
            <a:r>
              <a:rPr lang="en-US" u="sng" dirty="0">
                <a:solidFill>
                  <a:schemeClr val="bg1">
                    <a:lumMod val="85000"/>
                  </a:schemeClr>
                </a:solidFill>
              </a:rPr>
              <a:t>Website</a:t>
            </a:r>
            <a:r>
              <a:rPr lang="en-US" u="sng" dirty="0">
                <a:solidFill>
                  <a:schemeClr val="tx1"/>
                </a:solidFill>
              </a:rPr>
              <a:t>:</a:t>
            </a:r>
            <a:r>
              <a:rPr lang="en-US" dirty="0">
                <a:solidFill>
                  <a:schemeClr val="tx1"/>
                </a:solidFill>
              </a:rPr>
              <a:t> </a:t>
            </a:r>
            <a:r>
              <a:rPr lang="en-US" dirty="0">
                <a:solidFill>
                  <a:schemeClr val="tx1"/>
                </a:solidFill>
                <a:hlinkClick r:id="rId2">
                  <a:extLst>
                    <a:ext uri="{A12FA001-AC4F-418D-AE19-62706E023703}">
                      <ahyp:hlinkClr xmlns:ahyp="http://schemas.microsoft.com/office/drawing/2018/hyperlinkcolor" val="tx"/>
                    </a:ext>
                  </a:extLst>
                </a:hlinkClick>
              </a:rPr>
              <a:t>www.LayerTwoLabs.com</a:t>
            </a:r>
            <a:r>
              <a:rPr lang="en-US" dirty="0"/>
              <a:t>   </a:t>
            </a:r>
            <a:r>
              <a:rPr lang="en-US" u="sng" dirty="0">
                <a:solidFill>
                  <a:schemeClr val="bg1">
                    <a:lumMod val="75000"/>
                  </a:schemeClr>
                </a:solidFill>
              </a:rPr>
              <a:t>Paul’s Twitter:</a:t>
            </a:r>
            <a:r>
              <a:rPr lang="en-US" dirty="0">
                <a:solidFill>
                  <a:schemeClr val="bg1">
                    <a:lumMod val="75000"/>
                  </a:schemeClr>
                </a:solidFill>
              </a:rPr>
              <a:t> </a:t>
            </a:r>
            <a:r>
              <a:rPr lang="en-US" dirty="0"/>
              <a:t>@truthcoin</a:t>
            </a:r>
          </a:p>
        </p:txBody>
      </p:sp>
    </p:spTree>
    <p:extLst>
      <p:ext uri="{BB962C8B-B14F-4D97-AF65-F5344CB8AC3E}">
        <p14:creationId xmlns:p14="http://schemas.microsoft.com/office/powerpoint/2010/main" val="3497721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33903-DCC9-4C1D-9997-B121EFFF823F}"/>
              </a:ext>
            </a:extLst>
          </p:cNvPr>
          <p:cNvSpPr>
            <a:spLocks noGrp="1"/>
          </p:cNvSpPr>
          <p:nvPr>
            <p:ph type="title"/>
          </p:nvPr>
        </p:nvSpPr>
        <p:spPr/>
        <p:txBody>
          <a:bodyPr/>
          <a:lstStyle/>
          <a:p>
            <a:r>
              <a:rPr lang="en-US" dirty="0"/>
              <a:t>Prediction Markets</a:t>
            </a:r>
          </a:p>
        </p:txBody>
      </p:sp>
      <p:sp>
        <p:nvSpPr>
          <p:cNvPr id="4" name="Slide Number Placeholder 3">
            <a:extLst>
              <a:ext uri="{FF2B5EF4-FFF2-40B4-BE49-F238E27FC236}">
                <a16:creationId xmlns:a16="http://schemas.microsoft.com/office/drawing/2014/main" id="{424CFB27-8612-4626-A422-D127584B6916}"/>
              </a:ext>
            </a:extLst>
          </p:cNvPr>
          <p:cNvSpPr>
            <a:spLocks noGrp="1"/>
          </p:cNvSpPr>
          <p:nvPr>
            <p:ph type="sldNum" sz="quarter" idx="12"/>
          </p:nvPr>
        </p:nvSpPr>
        <p:spPr/>
        <p:txBody>
          <a:bodyPr/>
          <a:lstStyle/>
          <a:p>
            <a:fld id="{64A73B7B-B545-4723-8D44-5CC401310D8B}" type="slidenum">
              <a:rPr lang="en-US" smtClean="0"/>
              <a:t>30</a:t>
            </a:fld>
            <a:endParaRPr lang="en-US" dirty="0"/>
          </a:p>
        </p:txBody>
      </p:sp>
      <p:sp>
        <p:nvSpPr>
          <p:cNvPr id="5" name="Footer Placeholder 4">
            <a:extLst>
              <a:ext uri="{FF2B5EF4-FFF2-40B4-BE49-F238E27FC236}">
                <a16:creationId xmlns:a16="http://schemas.microsoft.com/office/drawing/2014/main" id="{9124E994-0769-47AA-8E59-55B17EEDB4BB}"/>
              </a:ext>
            </a:extLst>
          </p:cNvPr>
          <p:cNvSpPr>
            <a:spLocks noGrp="1"/>
          </p:cNvSpPr>
          <p:nvPr>
            <p:ph type="ftr" sz="quarter" idx="11"/>
          </p:nvPr>
        </p:nvSpPr>
        <p:spPr/>
        <p:txBody>
          <a:bodyPr/>
          <a:lstStyle/>
          <a:p>
            <a:r>
              <a:rPr lang="en-US" u="sng">
                <a:solidFill>
                  <a:schemeClr val="bg1">
                    <a:lumMod val="75000"/>
                  </a:schemeClr>
                </a:solidFill>
              </a:rPr>
              <a:t>Telegram:</a:t>
            </a:r>
            <a:r>
              <a:rPr lang="en-US"/>
              <a:t> t.me/DcInsiders     </a:t>
            </a:r>
            <a:r>
              <a:rPr lang="en-US" u="sng">
                <a:solidFill>
                  <a:schemeClr val="bg1">
                    <a:lumMod val="85000"/>
                  </a:schemeClr>
                </a:solidFill>
              </a:rPr>
              <a:t>Website:</a:t>
            </a:r>
            <a:r>
              <a:rPr lang="en-US">
                <a:solidFill>
                  <a:schemeClr val="bg1">
                    <a:lumMod val="85000"/>
                  </a:schemeClr>
                </a:solidFill>
              </a:rPr>
              <a:t> </a:t>
            </a:r>
            <a:r>
              <a:rPr lang="en-US"/>
              <a:t>www.bip300.info        </a:t>
            </a:r>
            <a:r>
              <a:rPr lang="en-US" u="sng">
                <a:solidFill>
                  <a:schemeClr val="bg1">
                    <a:lumMod val="75000"/>
                  </a:schemeClr>
                </a:solidFill>
              </a:rPr>
              <a:t>Paul’s Twitter:</a:t>
            </a:r>
            <a:r>
              <a:rPr lang="en-US">
                <a:solidFill>
                  <a:schemeClr val="bg1">
                    <a:lumMod val="75000"/>
                  </a:schemeClr>
                </a:solidFill>
              </a:rPr>
              <a:t> </a:t>
            </a:r>
            <a:r>
              <a:rPr lang="en-US"/>
              <a:t>@truthcoin</a:t>
            </a:r>
            <a:endParaRPr lang="en-US" dirty="0"/>
          </a:p>
        </p:txBody>
      </p:sp>
      <p:pic>
        <p:nvPicPr>
          <p:cNvPr id="6" name="Picture 5" descr="A screenshot of a cell phone&#10;&#10;Description automatically generated">
            <a:extLst>
              <a:ext uri="{FF2B5EF4-FFF2-40B4-BE49-F238E27FC236}">
                <a16:creationId xmlns:a16="http://schemas.microsoft.com/office/drawing/2014/main" id="{C12F3474-7C54-4320-A5A3-918DC5D97E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184" y="653567"/>
            <a:ext cx="8418411" cy="6004407"/>
          </a:xfrm>
          <a:prstGeom prst="rect">
            <a:avLst/>
          </a:prstGeom>
          <a:ln>
            <a:noFill/>
          </a:ln>
          <a:effectLst>
            <a:outerShdw blurRad="292100" dist="139700" dir="2700000" algn="tl" rotWithShape="0">
              <a:srgbClr val="333333">
                <a:alpha val="65000"/>
              </a:srgbClr>
            </a:outerShdw>
          </a:effectLst>
        </p:spPr>
      </p:pic>
      <p:pic>
        <p:nvPicPr>
          <p:cNvPr id="8" name="Picture 7" descr="A screenshot of a social media post&#10;&#10;Description automatically generated">
            <a:extLst>
              <a:ext uri="{FF2B5EF4-FFF2-40B4-BE49-F238E27FC236}">
                <a16:creationId xmlns:a16="http://schemas.microsoft.com/office/drawing/2014/main" id="{E19108F2-E77F-4A60-B2F6-2A8A8966AEB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80624" y="761596"/>
            <a:ext cx="8209769" cy="6036079"/>
          </a:xfrm>
          <a:prstGeom prst="rect">
            <a:avLst/>
          </a:prstGeom>
          <a:ln>
            <a:noFill/>
          </a:ln>
          <a:effectLst>
            <a:outerShdw blurRad="292100" dist="139700" dir="2700000" algn="tl" rotWithShape="0">
              <a:srgbClr val="333333">
                <a:alpha val="65000"/>
              </a:srgbClr>
            </a:outerShdw>
          </a:effectLst>
        </p:spPr>
      </p:pic>
      <p:pic>
        <p:nvPicPr>
          <p:cNvPr id="9" name="Content Placeholder 8" descr="A screenshot of a cell phone&#10;&#10;Description automatically generated">
            <a:extLst>
              <a:ext uri="{FF2B5EF4-FFF2-40B4-BE49-F238E27FC236}">
                <a16:creationId xmlns:a16="http://schemas.microsoft.com/office/drawing/2014/main" id="{987BE7B7-238C-43DD-ABC5-A732D9081CB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84536" y="548345"/>
            <a:ext cx="8053085" cy="6195279"/>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D7B17E94-8107-4CBD-8792-56DE074C2060}"/>
              </a:ext>
            </a:extLst>
          </p:cNvPr>
          <p:cNvSpPr txBox="1"/>
          <p:nvPr/>
        </p:nvSpPr>
        <p:spPr>
          <a:xfrm>
            <a:off x="491227" y="4884506"/>
            <a:ext cx="5044355" cy="1200329"/>
          </a:xfrm>
          <a:prstGeom prst="rect">
            <a:avLst/>
          </a:prstGeom>
          <a:solidFill>
            <a:schemeClr val="accent2">
              <a:lumMod val="60000"/>
              <a:lumOff val="40000"/>
            </a:schemeClr>
          </a:solidFill>
          <a:ln>
            <a:solidFill>
              <a:schemeClr val="tx1"/>
            </a:solidFill>
          </a:ln>
        </p:spPr>
        <p:txBody>
          <a:bodyPr wrap="square" rtlCol="0">
            <a:spAutoFit/>
          </a:bodyPr>
          <a:lstStyle/>
          <a:p>
            <a:r>
              <a:rPr lang="en-US" sz="2400" dirty="0"/>
              <a:t>Key Idea: “Futarchy” --</a:t>
            </a:r>
            <a:r>
              <a:rPr lang="en-US" sz="2400" dirty="0">
                <a:effectLst/>
                <a:latin typeface="Calibri" panose="020F0502020204030204" pitchFamily="34" charset="0"/>
                <a:ea typeface="Calibri" panose="020F0502020204030204" pitchFamily="34" charset="0"/>
                <a:cs typeface="Times New Roman" panose="02020603050405020304" pitchFamily="18" charset="0"/>
              </a:rPr>
              <a:t> futures markets for how well certain leaders would perform, if they were in charge.</a:t>
            </a:r>
            <a:endParaRPr lang="en-US" sz="2400" dirty="0"/>
          </a:p>
        </p:txBody>
      </p:sp>
      <p:sp>
        <p:nvSpPr>
          <p:cNvPr id="11" name="Content Placeholder 10">
            <a:extLst>
              <a:ext uri="{FF2B5EF4-FFF2-40B4-BE49-F238E27FC236}">
                <a16:creationId xmlns:a16="http://schemas.microsoft.com/office/drawing/2014/main" id="{1F0BCC6A-6833-4113-ACB2-9B707A1F02F3}"/>
              </a:ext>
            </a:extLst>
          </p:cNvPr>
          <p:cNvSpPr>
            <a:spLocks noGrp="1"/>
          </p:cNvSpPr>
          <p:nvPr>
            <p:ph idx="1"/>
          </p:nvPr>
        </p:nvSpPr>
        <p:spPr/>
        <p:txBody>
          <a:bodyPr/>
          <a:lstStyle/>
          <a:p>
            <a:endParaRPr lang="en-US"/>
          </a:p>
        </p:txBody>
      </p:sp>
      <p:sp>
        <p:nvSpPr>
          <p:cNvPr id="12" name="Content Placeholder 2">
            <a:extLst>
              <a:ext uri="{FF2B5EF4-FFF2-40B4-BE49-F238E27FC236}">
                <a16:creationId xmlns:a16="http://schemas.microsoft.com/office/drawing/2014/main" id="{07063250-1C61-4628-9F90-DB8143276C9F}"/>
              </a:ext>
            </a:extLst>
          </p:cNvPr>
          <p:cNvSpPr txBox="1">
            <a:spLocks/>
          </p:cNvSpPr>
          <p:nvPr/>
        </p:nvSpPr>
        <p:spPr>
          <a:xfrm>
            <a:off x="5878285" y="327024"/>
            <a:ext cx="5397500" cy="511175"/>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Screenshots from my own BTC sidechain project</a:t>
            </a:r>
          </a:p>
          <a:p>
            <a:endParaRPr lang="en-US" dirty="0"/>
          </a:p>
        </p:txBody>
      </p:sp>
      <p:sp>
        <p:nvSpPr>
          <p:cNvPr id="13" name="Content Placeholder 2">
            <a:extLst>
              <a:ext uri="{FF2B5EF4-FFF2-40B4-BE49-F238E27FC236}">
                <a16:creationId xmlns:a16="http://schemas.microsoft.com/office/drawing/2014/main" id="{FA1DB536-1E8E-4F63-A110-6547E71F2517}"/>
              </a:ext>
            </a:extLst>
          </p:cNvPr>
          <p:cNvSpPr txBox="1">
            <a:spLocks/>
          </p:cNvSpPr>
          <p:nvPr/>
        </p:nvSpPr>
        <p:spPr>
          <a:xfrm>
            <a:off x="9256611" y="709610"/>
            <a:ext cx="2771221" cy="5111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i="1" dirty="0"/>
              <a:t>www.BitcoinHivemind.com</a:t>
            </a:r>
          </a:p>
        </p:txBody>
      </p:sp>
    </p:spTree>
    <p:extLst>
      <p:ext uri="{BB962C8B-B14F-4D97-AF65-F5344CB8AC3E}">
        <p14:creationId xmlns:p14="http://schemas.microsoft.com/office/powerpoint/2010/main" val="36821782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AB52BEB-2ACE-A290-3AFF-4C12EFED185A}"/>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08184ADA-2740-EC35-A60D-35E4511A4765}"/>
              </a:ext>
            </a:extLst>
          </p:cNvPr>
          <p:cNvSpPr>
            <a:spLocks noGrp="1"/>
          </p:cNvSpPr>
          <p:nvPr>
            <p:ph type="sldNum" sz="quarter" idx="12"/>
          </p:nvPr>
        </p:nvSpPr>
        <p:spPr/>
        <p:txBody>
          <a:bodyPr/>
          <a:lstStyle/>
          <a:p>
            <a:fld id="{64A73B7B-B545-4723-8D44-5CC401310D8B}" type="slidenum">
              <a:rPr lang="en-US" smtClean="0"/>
              <a:t>31</a:t>
            </a:fld>
            <a:endParaRPr lang="en-US" dirty="0"/>
          </a:p>
        </p:txBody>
      </p:sp>
      <p:sp>
        <p:nvSpPr>
          <p:cNvPr id="5" name="Footer Placeholder 4">
            <a:extLst>
              <a:ext uri="{FF2B5EF4-FFF2-40B4-BE49-F238E27FC236}">
                <a16:creationId xmlns:a16="http://schemas.microsoft.com/office/drawing/2014/main" id="{26D8C39D-5C83-BB02-2BBD-7C0EF22D2301}"/>
              </a:ext>
            </a:extLst>
          </p:cNvPr>
          <p:cNvSpPr>
            <a:spLocks noGrp="1"/>
          </p:cNvSpPr>
          <p:nvPr>
            <p:ph type="ftr" sz="quarter" idx="11"/>
          </p:nvPr>
        </p:nvSpPr>
        <p:spPr/>
        <p:txBody>
          <a:bodyPr/>
          <a:lstStyle/>
          <a:p>
            <a:r>
              <a:rPr lang="en-US" u="sng">
                <a:solidFill>
                  <a:schemeClr val="bg1">
                    <a:lumMod val="75000"/>
                  </a:schemeClr>
                </a:solidFill>
              </a:rPr>
              <a:t>Telegram:</a:t>
            </a:r>
            <a:r>
              <a:rPr lang="en-US"/>
              <a:t> t.me/DcInsiders     </a:t>
            </a:r>
            <a:r>
              <a:rPr lang="en-US" u="sng">
                <a:solidFill>
                  <a:schemeClr val="bg1">
                    <a:lumMod val="85000"/>
                  </a:schemeClr>
                </a:solidFill>
              </a:rPr>
              <a:t>Website:</a:t>
            </a:r>
            <a:r>
              <a:rPr lang="en-US">
                <a:solidFill>
                  <a:schemeClr val="bg1">
                    <a:lumMod val="85000"/>
                  </a:schemeClr>
                </a:solidFill>
              </a:rPr>
              <a:t> </a:t>
            </a:r>
            <a:r>
              <a:rPr lang="en-US">
                <a:solidFill>
                  <a:schemeClr val="tx1"/>
                </a:solidFill>
                <a:hlinkClick r:id="rId3">
                  <a:extLst>
                    <a:ext uri="{A12FA001-AC4F-418D-AE19-62706E023703}">
                      <ahyp:hlinkClr xmlns:ahyp="http://schemas.microsoft.com/office/drawing/2018/hyperlinkcolor" val="tx"/>
                    </a:ext>
                  </a:extLst>
                </a:hlinkClick>
              </a:rPr>
              <a:t>www.LayerTwoLabs.com</a:t>
            </a:r>
            <a:r>
              <a:rPr lang="en-US"/>
              <a:t>   </a:t>
            </a:r>
            <a:r>
              <a:rPr lang="en-US" u="sng">
                <a:solidFill>
                  <a:schemeClr val="bg1">
                    <a:lumMod val="75000"/>
                  </a:schemeClr>
                </a:solidFill>
              </a:rPr>
              <a:t>Paul’s Twitter:</a:t>
            </a:r>
            <a:r>
              <a:rPr lang="en-US">
                <a:solidFill>
                  <a:schemeClr val="bg1">
                    <a:lumMod val="75000"/>
                  </a:schemeClr>
                </a:solidFill>
              </a:rPr>
              <a:t> </a:t>
            </a:r>
            <a:r>
              <a:rPr lang="en-US"/>
              <a:t>@truthcoin</a:t>
            </a:r>
            <a:endParaRPr lang="en-US" dirty="0"/>
          </a:p>
        </p:txBody>
      </p:sp>
      <p:pic>
        <p:nvPicPr>
          <p:cNvPr id="7" name="Picture 6">
            <a:extLst>
              <a:ext uri="{FF2B5EF4-FFF2-40B4-BE49-F238E27FC236}">
                <a16:creationId xmlns:a16="http://schemas.microsoft.com/office/drawing/2014/main" id="{0CF81E22-D461-9983-9757-108ECA9910AE}"/>
              </a:ext>
            </a:extLst>
          </p:cNvPr>
          <p:cNvPicPr>
            <a:picLocks noChangeAspect="1"/>
          </p:cNvPicPr>
          <p:nvPr/>
        </p:nvPicPr>
        <p:blipFill rotWithShape="1">
          <a:blip r:embed="rId4"/>
          <a:srcRect b="3824"/>
          <a:stretch/>
        </p:blipFill>
        <p:spPr>
          <a:xfrm>
            <a:off x="247858" y="764280"/>
            <a:ext cx="11447813" cy="5913716"/>
          </a:xfrm>
          <a:prstGeom prst="rect">
            <a:avLst/>
          </a:prstGeom>
        </p:spPr>
      </p:pic>
      <p:sp>
        <p:nvSpPr>
          <p:cNvPr id="2" name="Title 1">
            <a:extLst>
              <a:ext uri="{FF2B5EF4-FFF2-40B4-BE49-F238E27FC236}">
                <a16:creationId xmlns:a16="http://schemas.microsoft.com/office/drawing/2014/main" id="{686B4D5E-D942-D6A9-7342-59DCA1EB5393}"/>
              </a:ext>
            </a:extLst>
          </p:cNvPr>
          <p:cNvSpPr>
            <a:spLocks noGrp="1"/>
          </p:cNvSpPr>
          <p:nvPr>
            <p:ph type="title"/>
          </p:nvPr>
        </p:nvSpPr>
        <p:spPr>
          <a:xfrm>
            <a:off x="496329" y="180004"/>
            <a:ext cx="5599670" cy="765175"/>
          </a:xfrm>
          <a:solidFill>
            <a:schemeClr val="bg1">
              <a:lumMod val="85000"/>
            </a:schemeClr>
          </a:solidFill>
          <a:ln>
            <a:solidFill>
              <a:schemeClr val="tx1"/>
            </a:solidFill>
          </a:ln>
        </p:spPr>
        <p:txBody>
          <a:bodyPr/>
          <a:lstStyle/>
          <a:p>
            <a:r>
              <a:rPr lang="en-US" dirty="0"/>
              <a:t>Part 4 – zCash Example</a:t>
            </a:r>
          </a:p>
        </p:txBody>
      </p:sp>
      <p:sp>
        <p:nvSpPr>
          <p:cNvPr id="8" name="Title 1">
            <a:extLst>
              <a:ext uri="{FF2B5EF4-FFF2-40B4-BE49-F238E27FC236}">
                <a16:creationId xmlns:a16="http://schemas.microsoft.com/office/drawing/2014/main" id="{AE7553CC-A297-4B88-D811-D6DE9DAE7DDF}"/>
              </a:ext>
            </a:extLst>
          </p:cNvPr>
          <p:cNvSpPr txBox="1">
            <a:spLocks/>
          </p:cNvSpPr>
          <p:nvPr/>
        </p:nvSpPr>
        <p:spPr>
          <a:xfrm>
            <a:off x="6344472" y="254903"/>
            <a:ext cx="5599670" cy="765175"/>
          </a:xfrm>
          <a:prstGeom prst="rect">
            <a:avLst/>
          </a:prstGeom>
          <a:solidFill>
            <a:schemeClr val="bg1">
              <a:lumMod val="85000"/>
            </a:schemeClr>
          </a:solidFill>
          <a:ln>
            <a:solidFill>
              <a:schemeClr val="tx1"/>
            </a:solidFill>
          </a:ln>
        </p:spPr>
        <p:txBody>
          <a:bodyPr vert="horz" lIns="91440" tIns="45720" rIns="91440" bIns="45720" rtlCol="0" anchor="ctr">
            <a:normAutofit fontScale="5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My hope: going through screenshots now,  makes it easier to understand the BIP later.</a:t>
            </a:r>
          </a:p>
        </p:txBody>
      </p:sp>
    </p:spTree>
    <p:extLst>
      <p:ext uri="{BB962C8B-B14F-4D97-AF65-F5344CB8AC3E}">
        <p14:creationId xmlns:p14="http://schemas.microsoft.com/office/powerpoint/2010/main" val="36514281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E2E0D-D798-290A-E55F-C1E77F7F7789}"/>
              </a:ext>
            </a:extLst>
          </p:cNvPr>
          <p:cNvSpPr>
            <a:spLocks noGrp="1"/>
          </p:cNvSpPr>
          <p:nvPr>
            <p:ph type="title"/>
          </p:nvPr>
        </p:nvSpPr>
        <p:spPr>
          <a:xfrm>
            <a:off x="838200" y="200025"/>
            <a:ext cx="3177746" cy="765175"/>
          </a:xfrm>
          <a:solidFill>
            <a:schemeClr val="bg1">
              <a:lumMod val="85000"/>
            </a:schemeClr>
          </a:solidFill>
          <a:ln>
            <a:solidFill>
              <a:schemeClr val="tx1"/>
            </a:solidFill>
          </a:ln>
        </p:spPr>
        <p:txBody>
          <a:bodyPr/>
          <a:lstStyle/>
          <a:p>
            <a:r>
              <a:rPr lang="en-US" dirty="0"/>
              <a:t>Take a “Slot”</a:t>
            </a:r>
          </a:p>
        </p:txBody>
      </p:sp>
      <p:sp>
        <p:nvSpPr>
          <p:cNvPr id="3" name="Content Placeholder 2">
            <a:extLst>
              <a:ext uri="{FF2B5EF4-FFF2-40B4-BE49-F238E27FC236}">
                <a16:creationId xmlns:a16="http://schemas.microsoft.com/office/drawing/2014/main" id="{491B275D-99B7-2905-5BC4-CBF813A9E2A5}"/>
              </a:ext>
            </a:extLst>
          </p:cNvPr>
          <p:cNvSpPr>
            <a:spLocks noGrp="1"/>
          </p:cNvSpPr>
          <p:nvPr>
            <p:ph idx="1"/>
          </p:nvPr>
        </p:nvSpPr>
        <p:spPr>
          <a:xfrm>
            <a:off x="838200" y="2115099"/>
            <a:ext cx="5044275" cy="2252105"/>
          </a:xfrm>
          <a:solidFill>
            <a:schemeClr val="bg1">
              <a:lumMod val="85000"/>
            </a:schemeClr>
          </a:solidFill>
          <a:ln>
            <a:solidFill>
              <a:schemeClr val="tx1"/>
            </a:solidFill>
          </a:ln>
        </p:spPr>
        <p:txBody>
          <a:bodyPr>
            <a:normAutofit lnSpcReduction="10000"/>
          </a:bodyPr>
          <a:lstStyle/>
          <a:p>
            <a:pPr marL="0" indent="0">
              <a:buNone/>
            </a:pPr>
            <a:r>
              <a:rPr lang="en-US" dirty="0"/>
              <a:t>A </a:t>
            </a:r>
            <a:r>
              <a:rPr lang="en-US" i="1" u="sng" dirty="0"/>
              <a:t>coinbase message</a:t>
            </a:r>
            <a:r>
              <a:rPr lang="en-US" i="1" dirty="0"/>
              <a:t> </a:t>
            </a:r>
            <a:r>
              <a:rPr lang="en-US" dirty="0"/>
              <a:t>announcing that we want to assign Slot 1: </a:t>
            </a:r>
          </a:p>
          <a:p>
            <a:pPr marL="0" indent="0">
              <a:buNone/>
            </a:pPr>
            <a:r>
              <a:rPr lang="en-US" dirty="0"/>
              <a:t>   a global name, and</a:t>
            </a:r>
          </a:p>
          <a:p>
            <a:pPr marL="0" indent="0">
              <a:buNone/>
            </a:pPr>
            <a:r>
              <a:rPr lang="en-US" dirty="0"/>
              <a:t>   some optional info to identify the L2 node software</a:t>
            </a:r>
          </a:p>
        </p:txBody>
      </p:sp>
      <p:sp>
        <p:nvSpPr>
          <p:cNvPr id="4" name="Slide Number Placeholder 3">
            <a:extLst>
              <a:ext uri="{FF2B5EF4-FFF2-40B4-BE49-F238E27FC236}">
                <a16:creationId xmlns:a16="http://schemas.microsoft.com/office/drawing/2014/main" id="{263B9E92-12BE-1534-C589-F5EC42395429}"/>
              </a:ext>
            </a:extLst>
          </p:cNvPr>
          <p:cNvSpPr>
            <a:spLocks noGrp="1"/>
          </p:cNvSpPr>
          <p:nvPr>
            <p:ph type="sldNum" sz="quarter" idx="12"/>
          </p:nvPr>
        </p:nvSpPr>
        <p:spPr/>
        <p:txBody>
          <a:bodyPr/>
          <a:lstStyle/>
          <a:p>
            <a:fld id="{64A73B7B-B545-4723-8D44-5CC401310D8B}" type="slidenum">
              <a:rPr lang="en-US" smtClean="0"/>
              <a:t>32</a:t>
            </a:fld>
            <a:endParaRPr lang="en-US" dirty="0"/>
          </a:p>
        </p:txBody>
      </p:sp>
      <p:sp>
        <p:nvSpPr>
          <p:cNvPr id="5" name="Footer Placeholder 4">
            <a:extLst>
              <a:ext uri="{FF2B5EF4-FFF2-40B4-BE49-F238E27FC236}">
                <a16:creationId xmlns:a16="http://schemas.microsoft.com/office/drawing/2014/main" id="{D723F255-DFF3-9730-B431-B1E5D212F877}"/>
              </a:ext>
            </a:extLst>
          </p:cNvPr>
          <p:cNvSpPr>
            <a:spLocks noGrp="1"/>
          </p:cNvSpPr>
          <p:nvPr>
            <p:ph type="ftr" sz="quarter" idx="11"/>
          </p:nvPr>
        </p:nvSpPr>
        <p:spPr/>
        <p:txBody>
          <a:bodyPr/>
          <a:lstStyle/>
          <a:p>
            <a:r>
              <a:rPr lang="en-US" u="sng">
                <a:solidFill>
                  <a:schemeClr val="bg1">
                    <a:lumMod val="75000"/>
                  </a:schemeClr>
                </a:solidFill>
              </a:rPr>
              <a:t>Telegram:</a:t>
            </a:r>
            <a:r>
              <a:rPr lang="en-US"/>
              <a:t> t.me/DcInsiders     </a:t>
            </a:r>
            <a:r>
              <a:rPr lang="en-US" u="sng">
                <a:solidFill>
                  <a:schemeClr val="bg1">
                    <a:lumMod val="85000"/>
                  </a:schemeClr>
                </a:solidFill>
              </a:rPr>
              <a:t>Website:</a:t>
            </a:r>
            <a:r>
              <a:rPr lang="en-US">
                <a:solidFill>
                  <a:schemeClr val="bg1">
                    <a:lumMod val="85000"/>
                  </a:schemeClr>
                </a:solidFill>
              </a:rPr>
              <a:t> </a:t>
            </a:r>
            <a:r>
              <a:rPr lang="en-US">
                <a:solidFill>
                  <a:schemeClr val="tx1"/>
                </a:solidFill>
                <a:hlinkClick r:id="rId2">
                  <a:extLst>
                    <a:ext uri="{A12FA001-AC4F-418D-AE19-62706E023703}">
                      <ahyp:hlinkClr xmlns:ahyp="http://schemas.microsoft.com/office/drawing/2018/hyperlinkcolor" val="tx"/>
                    </a:ext>
                  </a:extLst>
                </a:hlinkClick>
              </a:rPr>
              <a:t>www.LayerTwoLabs.com</a:t>
            </a:r>
            <a:r>
              <a:rPr lang="en-US"/>
              <a:t>   </a:t>
            </a:r>
            <a:r>
              <a:rPr lang="en-US" u="sng">
                <a:solidFill>
                  <a:schemeClr val="bg1">
                    <a:lumMod val="75000"/>
                  </a:schemeClr>
                </a:solidFill>
              </a:rPr>
              <a:t>Paul’s Twitter:</a:t>
            </a:r>
            <a:r>
              <a:rPr lang="en-US">
                <a:solidFill>
                  <a:schemeClr val="bg1">
                    <a:lumMod val="75000"/>
                  </a:schemeClr>
                </a:solidFill>
              </a:rPr>
              <a:t> </a:t>
            </a:r>
            <a:r>
              <a:rPr lang="en-US"/>
              <a:t>@truthcoin</a:t>
            </a:r>
            <a:endParaRPr lang="en-US" dirty="0"/>
          </a:p>
        </p:txBody>
      </p:sp>
      <p:pic>
        <p:nvPicPr>
          <p:cNvPr id="9" name="Picture 8">
            <a:extLst>
              <a:ext uri="{FF2B5EF4-FFF2-40B4-BE49-F238E27FC236}">
                <a16:creationId xmlns:a16="http://schemas.microsoft.com/office/drawing/2014/main" id="{DF2D013B-6D20-A5C8-7F8B-F45D5D7E7D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9527" y="35988"/>
            <a:ext cx="5219700" cy="6410325"/>
          </a:xfrm>
          <a:prstGeom prst="rect">
            <a:avLst/>
          </a:prstGeom>
        </p:spPr>
      </p:pic>
    </p:spTree>
    <p:extLst>
      <p:ext uri="{BB962C8B-B14F-4D97-AF65-F5344CB8AC3E}">
        <p14:creationId xmlns:p14="http://schemas.microsoft.com/office/powerpoint/2010/main" val="8955004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078C83-065F-8D68-22BB-A6845AB99E81}"/>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FF978EEA-B570-C888-64E1-8FD40F330503}"/>
              </a:ext>
            </a:extLst>
          </p:cNvPr>
          <p:cNvSpPr>
            <a:spLocks noGrp="1"/>
          </p:cNvSpPr>
          <p:nvPr>
            <p:ph type="sldNum" sz="quarter" idx="12"/>
          </p:nvPr>
        </p:nvSpPr>
        <p:spPr/>
        <p:txBody>
          <a:bodyPr/>
          <a:lstStyle/>
          <a:p>
            <a:fld id="{64A73B7B-B545-4723-8D44-5CC401310D8B}" type="slidenum">
              <a:rPr lang="en-US" smtClean="0"/>
              <a:t>33</a:t>
            </a:fld>
            <a:endParaRPr lang="en-US" dirty="0"/>
          </a:p>
        </p:txBody>
      </p:sp>
      <p:sp>
        <p:nvSpPr>
          <p:cNvPr id="5" name="Footer Placeholder 4">
            <a:extLst>
              <a:ext uri="{FF2B5EF4-FFF2-40B4-BE49-F238E27FC236}">
                <a16:creationId xmlns:a16="http://schemas.microsoft.com/office/drawing/2014/main" id="{E03A415A-A739-FB9C-8742-CBB8BAF80B9D}"/>
              </a:ext>
            </a:extLst>
          </p:cNvPr>
          <p:cNvSpPr>
            <a:spLocks noGrp="1"/>
          </p:cNvSpPr>
          <p:nvPr>
            <p:ph type="ftr" sz="quarter" idx="11"/>
          </p:nvPr>
        </p:nvSpPr>
        <p:spPr/>
        <p:txBody>
          <a:bodyPr/>
          <a:lstStyle/>
          <a:p>
            <a:r>
              <a:rPr lang="en-US" u="sng">
                <a:solidFill>
                  <a:schemeClr val="bg1">
                    <a:lumMod val="75000"/>
                  </a:schemeClr>
                </a:solidFill>
              </a:rPr>
              <a:t>Telegram:</a:t>
            </a:r>
            <a:r>
              <a:rPr lang="en-US"/>
              <a:t> t.me/DcInsiders     </a:t>
            </a:r>
            <a:r>
              <a:rPr lang="en-US" u="sng">
                <a:solidFill>
                  <a:schemeClr val="bg1">
                    <a:lumMod val="85000"/>
                  </a:schemeClr>
                </a:solidFill>
              </a:rPr>
              <a:t>Website:</a:t>
            </a:r>
            <a:r>
              <a:rPr lang="en-US">
                <a:solidFill>
                  <a:schemeClr val="bg1">
                    <a:lumMod val="85000"/>
                  </a:schemeClr>
                </a:solidFill>
              </a:rPr>
              <a:t> </a:t>
            </a:r>
            <a:r>
              <a:rPr lang="en-US">
                <a:solidFill>
                  <a:schemeClr val="tx1"/>
                </a:solidFill>
                <a:hlinkClick r:id="rId2">
                  <a:extLst>
                    <a:ext uri="{A12FA001-AC4F-418D-AE19-62706E023703}">
                      <ahyp:hlinkClr xmlns:ahyp="http://schemas.microsoft.com/office/drawing/2018/hyperlinkcolor" val="tx"/>
                    </a:ext>
                  </a:extLst>
                </a:hlinkClick>
              </a:rPr>
              <a:t>www.LayerTwoLabs.com</a:t>
            </a:r>
            <a:r>
              <a:rPr lang="en-US"/>
              <a:t>   </a:t>
            </a:r>
            <a:r>
              <a:rPr lang="en-US" u="sng">
                <a:solidFill>
                  <a:schemeClr val="bg1">
                    <a:lumMod val="75000"/>
                  </a:schemeClr>
                </a:solidFill>
              </a:rPr>
              <a:t>Paul’s Twitter:</a:t>
            </a:r>
            <a:r>
              <a:rPr lang="en-US">
                <a:solidFill>
                  <a:schemeClr val="bg1">
                    <a:lumMod val="75000"/>
                  </a:schemeClr>
                </a:solidFill>
              </a:rPr>
              <a:t> </a:t>
            </a:r>
            <a:r>
              <a:rPr lang="en-US"/>
              <a:t>@truthcoin</a:t>
            </a:r>
            <a:endParaRPr lang="en-US" dirty="0"/>
          </a:p>
        </p:txBody>
      </p:sp>
      <p:pic>
        <p:nvPicPr>
          <p:cNvPr id="7" name="Picture 6">
            <a:extLst>
              <a:ext uri="{FF2B5EF4-FFF2-40B4-BE49-F238E27FC236}">
                <a16:creationId xmlns:a16="http://schemas.microsoft.com/office/drawing/2014/main" id="{2DE3C9E1-0FBB-7DB6-46D4-C25BA80F9010}"/>
              </a:ext>
            </a:extLst>
          </p:cNvPr>
          <p:cNvPicPr>
            <a:picLocks noChangeAspect="1"/>
          </p:cNvPicPr>
          <p:nvPr/>
        </p:nvPicPr>
        <p:blipFill>
          <a:blip r:embed="rId3"/>
          <a:stretch>
            <a:fillRect/>
          </a:stretch>
        </p:blipFill>
        <p:spPr>
          <a:xfrm>
            <a:off x="1653939" y="114376"/>
            <a:ext cx="8884122" cy="6051891"/>
          </a:xfrm>
          <a:prstGeom prst="rect">
            <a:avLst/>
          </a:prstGeom>
        </p:spPr>
      </p:pic>
      <p:sp>
        <p:nvSpPr>
          <p:cNvPr id="8" name="Rectangle 7">
            <a:extLst>
              <a:ext uri="{FF2B5EF4-FFF2-40B4-BE49-F238E27FC236}">
                <a16:creationId xmlns:a16="http://schemas.microsoft.com/office/drawing/2014/main" id="{5179A183-40A0-A88C-1306-EB78663879B5}"/>
              </a:ext>
            </a:extLst>
          </p:cNvPr>
          <p:cNvSpPr/>
          <p:nvPr/>
        </p:nvSpPr>
        <p:spPr>
          <a:xfrm>
            <a:off x="1112108" y="3177449"/>
            <a:ext cx="3175687" cy="31267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04F5BB8-BEA0-E92C-4887-E9917701DCD6}"/>
              </a:ext>
            </a:extLst>
          </p:cNvPr>
          <p:cNvSpPr/>
          <p:nvPr/>
        </p:nvSpPr>
        <p:spPr>
          <a:xfrm>
            <a:off x="6245310" y="40039"/>
            <a:ext cx="5108490" cy="10718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6A35B1-E7ED-88F0-260D-4D4B9C749B33}"/>
              </a:ext>
            </a:extLst>
          </p:cNvPr>
          <p:cNvSpPr>
            <a:spLocks noGrp="1"/>
          </p:cNvSpPr>
          <p:nvPr>
            <p:ph type="title"/>
          </p:nvPr>
        </p:nvSpPr>
        <p:spPr>
          <a:xfrm>
            <a:off x="2947088" y="5719749"/>
            <a:ext cx="7370804" cy="914427"/>
          </a:xfrm>
          <a:solidFill>
            <a:schemeClr val="bg1">
              <a:lumMod val="85000"/>
            </a:schemeClr>
          </a:solidFill>
          <a:ln>
            <a:solidFill>
              <a:schemeClr val="tx1"/>
            </a:solidFill>
          </a:ln>
        </p:spPr>
        <p:txBody>
          <a:bodyPr>
            <a:normAutofit fontScale="90000"/>
          </a:bodyPr>
          <a:lstStyle/>
          <a:p>
            <a:pPr algn="ctr"/>
            <a:r>
              <a:rPr lang="en-US" sz="3600" dirty="0"/>
              <a:t>Drivechains are Proposed, and </a:t>
            </a:r>
            <a:r>
              <a:rPr lang="en-US" sz="3600" dirty="0" err="1"/>
              <a:t>ACKed</a:t>
            </a:r>
            <a:r>
              <a:rPr lang="en-US" sz="3600" dirty="0"/>
              <a:t> on L1</a:t>
            </a:r>
            <a:br>
              <a:rPr lang="en-US" sz="3600" dirty="0"/>
            </a:br>
            <a:r>
              <a:rPr lang="en-US" sz="2700" dirty="0"/>
              <a:t>Each proposal / Ack is a message in a L1 coinbase txn</a:t>
            </a:r>
            <a:endParaRPr lang="en-US" sz="3600" dirty="0"/>
          </a:p>
        </p:txBody>
      </p:sp>
    </p:spTree>
    <p:extLst>
      <p:ext uri="{BB962C8B-B14F-4D97-AF65-F5344CB8AC3E}">
        <p14:creationId xmlns:p14="http://schemas.microsoft.com/office/powerpoint/2010/main" val="9784999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175DE-4298-3C37-424A-A505949822FF}"/>
              </a:ext>
            </a:extLst>
          </p:cNvPr>
          <p:cNvSpPr>
            <a:spLocks noGrp="1"/>
          </p:cNvSpPr>
          <p:nvPr>
            <p:ph type="title"/>
          </p:nvPr>
        </p:nvSpPr>
        <p:spPr>
          <a:xfrm>
            <a:off x="788773" y="114376"/>
            <a:ext cx="2053281" cy="765175"/>
          </a:xfrm>
          <a:solidFill>
            <a:schemeClr val="bg1">
              <a:lumMod val="85000"/>
            </a:schemeClr>
          </a:solidFill>
        </p:spPr>
        <p:txBody>
          <a:bodyPr/>
          <a:lstStyle/>
          <a:p>
            <a:r>
              <a:rPr lang="en-US" dirty="0"/>
              <a:t>Deposit</a:t>
            </a:r>
          </a:p>
        </p:txBody>
      </p:sp>
      <p:sp>
        <p:nvSpPr>
          <p:cNvPr id="4" name="Slide Number Placeholder 3">
            <a:extLst>
              <a:ext uri="{FF2B5EF4-FFF2-40B4-BE49-F238E27FC236}">
                <a16:creationId xmlns:a16="http://schemas.microsoft.com/office/drawing/2014/main" id="{FD4A6442-7AEF-7927-2A72-3D368F22F4FD}"/>
              </a:ext>
            </a:extLst>
          </p:cNvPr>
          <p:cNvSpPr>
            <a:spLocks noGrp="1"/>
          </p:cNvSpPr>
          <p:nvPr>
            <p:ph type="sldNum" sz="quarter" idx="12"/>
          </p:nvPr>
        </p:nvSpPr>
        <p:spPr/>
        <p:txBody>
          <a:bodyPr/>
          <a:lstStyle/>
          <a:p>
            <a:fld id="{64A73B7B-B545-4723-8D44-5CC401310D8B}" type="slidenum">
              <a:rPr lang="en-US" smtClean="0"/>
              <a:t>34</a:t>
            </a:fld>
            <a:endParaRPr lang="en-US" dirty="0"/>
          </a:p>
        </p:txBody>
      </p:sp>
      <p:sp>
        <p:nvSpPr>
          <p:cNvPr id="5" name="Footer Placeholder 4">
            <a:extLst>
              <a:ext uri="{FF2B5EF4-FFF2-40B4-BE49-F238E27FC236}">
                <a16:creationId xmlns:a16="http://schemas.microsoft.com/office/drawing/2014/main" id="{6B561907-0560-DEBD-FEFB-F3A523494B1A}"/>
              </a:ext>
            </a:extLst>
          </p:cNvPr>
          <p:cNvSpPr>
            <a:spLocks noGrp="1"/>
          </p:cNvSpPr>
          <p:nvPr>
            <p:ph type="ftr" sz="quarter" idx="11"/>
          </p:nvPr>
        </p:nvSpPr>
        <p:spPr/>
        <p:txBody>
          <a:bodyPr/>
          <a:lstStyle/>
          <a:p>
            <a:r>
              <a:rPr lang="en-US" u="sng">
                <a:solidFill>
                  <a:schemeClr val="bg1">
                    <a:lumMod val="75000"/>
                  </a:schemeClr>
                </a:solidFill>
              </a:rPr>
              <a:t>Telegram:</a:t>
            </a:r>
            <a:r>
              <a:rPr lang="en-US"/>
              <a:t> t.me/DcInsiders     </a:t>
            </a:r>
            <a:r>
              <a:rPr lang="en-US" u="sng">
                <a:solidFill>
                  <a:schemeClr val="bg1">
                    <a:lumMod val="85000"/>
                  </a:schemeClr>
                </a:solidFill>
              </a:rPr>
              <a:t>Website:</a:t>
            </a:r>
            <a:r>
              <a:rPr lang="en-US">
                <a:solidFill>
                  <a:schemeClr val="bg1">
                    <a:lumMod val="85000"/>
                  </a:schemeClr>
                </a:solidFill>
              </a:rPr>
              <a:t> </a:t>
            </a:r>
            <a:r>
              <a:rPr lang="en-US">
                <a:solidFill>
                  <a:schemeClr val="tx1"/>
                </a:solidFill>
                <a:hlinkClick r:id="rId2">
                  <a:extLst>
                    <a:ext uri="{A12FA001-AC4F-418D-AE19-62706E023703}">
                      <ahyp:hlinkClr xmlns:ahyp="http://schemas.microsoft.com/office/drawing/2018/hyperlinkcolor" val="tx"/>
                    </a:ext>
                  </a:extLst>
                </a:hlinkClick>
              </a:rPr>
              <a:t>www.LayerTwoLabs.com</a:t>
            </a:r>
            <a:r>
              <a:rPr lang="en-US"/>
              <a:t>   </a:t>
            </a:r>
            <a:r>
              <a:rPr lang="en-US" u="sng">
                <a:solidFill>
                  <a:schemeClr val="bg1">
                    <a:lumMod val="75000"/>
                  </a:schemeClr>
                </a:solidFill>
              </a:rPr>
              <a:t>Paul’s Twitter:</a:t>
            </a:r>
            <a:r>
              <a:rPr lang="en-US">
                <a:solidFill>
                  <a:schemeClr val="bg1">
                    <a:lumMod val="75000"/>
                  </a:schemeClr>
                </a:solidFill>
              </a:rPr>
              <a:t> </a:t>
            </a:r>
            <a:r>
              <a:rPr lang="en-US"/>
              <a:t>@truthcoin</a:t>
            </a:r>
            <a:endParaRPr lang="en-US" dirty="0"/>
          </a:p>
        </p:txBody>
      </p:sp>
      <p:pic>
        <p:nvPicPr>
          <p:cNvPr id="8" name="Picture 7">
            <a:extLst>
              <a:ext uri="{FF2B5EF4-FFF2-40B4-BE49-F238E27FC236}">
                <a16:creationId xmlns:a16="http://schemas.microsoft.com/office/drawing/2014/main" id="{2B313C3C-F425-C5A8-5F54-526E865F02A4}"/>
              </a:ext>
            </a:extLst>
          </p:cNvPr>
          <p:cNvPicPr>
            <a:picLocks noChangeAspect="1"/>
          </p:cNvPicPr>
          <p:nvPr/>
        </p:nvPicPr>
        <p:blipFill>
          <a:blip r:embed="rId3"/>
          <a:stretch>
            <a:fillRect/>
          </a:stretch>
        </p:blipFill>
        <p:spPr>
          <a:xfrm>
            <a:off x="119176" y="1071562"/>
            <a:ext cx="11534775" cy="5114925"/>
          </a:xfrm>
          <a:prstGeom prst="rect">
            <a:avLst/>
          </a:prstGeom>
        </p:spPr>
      </p:pic>
      <p:sp>
        <p:nvSpPr>
          <p:cNvPr id="9" name="Title 1">
            <a:extLst>
              <a:ext uri="{FF2B5EF4-FFF2-40B4-BE49-F238E27FC236}">
                <a16:creationId xmlns:a16="http://schemas.microsoft.com/office/drawing/2014/main" id="{0CAB985B-BE30-A50A-A51E-61D6BF4477DE}"/>
              </a:ext>
            </a:extLst>
          </p:cNvPr>
          <p:cNvSpPr txBox="1">
            <a:spLocks/>
          </p:cNvSpPr>
          <p:nvPr/>
        </p:nvSpPr>
        <p:spPr>
          <a:xfrm>
            <a:off x="6256638" y="571035"/>
            <a:ext cx="5307227" cy="1001053"/>
          </a:xfrm>
          <a:prstGeom prst="rect">
            <a:avLst/>
          </a:prstGeom>
          <a:solidFill>
            <a:schemeClr val="bg1">
              <a:lumMod val="85000"/>
            </a:schemeClr>
          </a:solidFill>
          <a:ln>
            <a:solidFill>
              <a:schemeClr val="tx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600" dirty="0"/>
              <a:t>1 -- Get destination address from zCash-Drivechain</a:t>
            </a:r>
          </a:p>
          <a:p>
            <a:r>
              <a:rPr lang="en-US" sz="1600" dirty="0"/>
              <a:t>2 -- Give that to L1</a:t>
            </a:r>
          </a:p>
          <a:p>
            <a:r>
              <a:rPr lang="en-US" sz="1600" dirty="0"/>
              <a:t>3 -- L1 broadcasts the deposit</a:t>
            </a:r>
          </a:p>
          <a:p>
            <a:r>
              <a:rPr lang="en-US" sz="1600" dirty="0"/>
              <a:t>4 -- After the deposit confirms on L1, L2 credits user the coins.</a:t>
            </a:r>
          </a:p>
        </p:txBody>
      </p:sp>
    </p:spTree>
    <p:extLst>
      <p:ext uri="{BB962C8B-B14F-4D97-AF65-F5344CB8AC3E}">
        <p14:creationId xmlns:p14="http://schemas.microsoft.com/office/powerpoint/2010/main" val="17250648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B68F2-5411-35FA-B32B-26088DDD5E07}"/>
              </a:ext>
            </a:extLst>
          </p:cNvPr>
          <p:cNvSpPr>
            <a:spLocks noGrp="1"/>
          </p:cNvSpPr>
          <p:nvPr>
            <p:ph type="title"/>
          </p:nvPr>
        </p:nvSpPr>
        <p:spPr>
          <a:xfrm>
            <a:off x="455141" y="175964"/>
            <a:ext cx="3633396" cy="765175"/>
          </a:xfrm>
          <a:solidFill>
            <a:schemeClr val="bg1">
              <a:lumMod val="85000"/>
            </a:schemeClr>
          </a:solidFill>
          <a:ln>
            <a:solidFill>
              <a:schemeClr val="tx1"/>
            </a:solidFill>
          </a:ln>
        </p:spPr>
        <p:txBody>
          <a:bodyPr/>
          <a:lstStyle/>
          <a:p>
            <a:r>
              <a:rPr lang="en-US" dirty="0"/>
              <a:t>zCash Features</a:t>
            </a:r>
          </a:p>
        </p:txBody>
      </p:sp>
      <p:sp>
        <p:nvSpPr>
          <p:cNvPr id="3" name="Content Placeholder 2">
            <a:extLst>
              <a:ext uri="{FF2B5EF4-FFF2-40B4-BE49-F238E27FC236}">
                <a16:creationId xmlns:a16="http://schemas.microsoft.com/office/drawing/2014/main" id="{A38F0A08-66BC-D5AC-5B48-AA284893E59F}"/>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4BFBBF0E-85D9-65B9-2755-B0561AF5B916}"/>
              </a:ext>
            </a:extLst>
          </p:cNvPr>
          <p:cNvSpPr>
            <a:spLocks noGrp="1"/>
          </p:cNvSpPr>
          <p:nvPr>
            <p:ph type="sldNum" sz="quarter" idx="12"/>
          </p:nvPr>
        </p:nvSpPr>
        <p:spPr/>
        <p:txBody>
          <a:bodyPr/>
          <a:lstStyle/>
          <a:p>
            <a:fld id="{64A73B7B-B545-4723-8D44-5CC401310D8B}" type="slidenum">
              <a:rPr lang="en-US" smtClean="0"/>
              <a:t>35</a:t>
            </a:fld>
            <a:endParaRPr lang="en-US" dirty="0"/>
          </a:p>
        </p:txBody>
      </p:sp>
      <p:sp>
        <p:nvSpPr>
          <p:cNvPr id="5" name="Footer Placeholder 4">
            <a:extLst>
              <a:ext uri="{FF2B5EF4-FFF2-40B4-BE49-F238E27FC236}">
                <a16:creationId xmlns:a16="http://schemas.microsoft.com/office/drawing/2014/main" id="{A11B678F-6F8C-9512-5F39-3B556C25E1F3}"/>
              </a:ext>
            </a:extLst>
          </p:cNvPr>
          <p:cNvSpPr>
            <a:spLocks noGrp="1"/>
          </p:cNvSpPr>
          <p:nvPr>
            <p:ph type="ftr" sz="quarter" idx="11"/>
          </p:nvPr>
        </p:nvSpPr>
        <p:spPr/>
        <p:txBody>
          <a:bodyPr/>
          <a:lstStyle/>
          <a:p>
            <a:r>
              <a:rPr lang="en-US" u="sng">
                <a:solidFill>
                  <a:schemeClr val="bg1">
                    <a:lumMod val="75000"/>
                  </a:schemeClr>
                </a:solidFill>
              </a:rPr>
              <a:t>Telegram:</a:t>
            </a:r>
            <a:r>
              <a:rPr lang="en-US"/>
              <a:t> t.me/DcInsiders     </a:t>
            </a:r>
            <a:r>
              <a:rPr lang="en-US" u="sng">
                <a:solidFill>
                  <a:schemeClr val="bg1">
                    <a:lumMod val="85000"/>
                  </a:schemeClr>
                </a:solidFill>
              </a:rPr>
              <a:t>Website:</a:t>
            </a:r>
            <a:r>
              <a:rPr lang="en-US">
                <a:solidFill>
                  <a:schemeClr val="bg1">
                    <a:lumMod val="85000"/>
                  </a:schemeClr>
                </a:solidFill>
              </a:rPr>
              <a:t> </a:t>
            </a:r>
            <a:r>
              <a:rPr lang="en-US">
                <a:solidFill>
                  <a:schemeClr val="tx1"/>
                </a:solidFill>
                <a:hlinkClick r:id="rId2">
                  <a:extLst>
                    <a:ext uri="{A12FA001-AC4F-418D-AE19-62706E023703}">
                      <ahyp:hlinkClr xmlns:ahyp="http://schemas.microsoft.com/office/drawing/2018/hyperlinkcolor" val="tx"/>
                    </a:ext>
                  </a:extLst>
                </a:hlinkClick>
              </a:rPr>
              <a:t>www.LayerTwoLabs.com</a:t>
            </a:r>
            <a:r>
              <a:rPr lang="en-US"/>
              <a:t>   </a:t>
            </a:r>
            <a:r>
              <a:rPr lang="en-US" u="sng">
                <a:solidFill>
                  <a:schemeClr val="bg1">
                    <a:lumMod val="75000"/>
                  </a:schemeClr>
                </a:solidFill>
              </a:rPr>
              <a:t>Paul’s Twitter:</a:t>
            </a:r>
            <a:r>
              <a:rPr lang="en-US">
                <a:solidFill>
                  <a:schemeClr val="bg1">
                    <a:lumMod val="75000"/>
                  </a:schemeClr>
                </a:solidFill>
              </a:rPr>
              <a:t> </a:t>
            </a:r>
            <a:r>
              <a:rPr lang="en-US"/>
              <a:t>@truthcoin</a:t>
            </a:r>
            <a:endParaRPr lang="en-US" dirty="0"/>
          </a:p>
        </p:txBody>
      </p:sp>
      <p:pic>
        <p:nvPicPr>
          <p:cNvPr id="7" name="Picture 6">
            <a:extLst>
              <a:ext uri="{FF2B5EF4-FFF2-40B4-BE49-F238E27FC236}">
                <a16:creationId xmlns:a16="http://schemas.microsoft.com/office/drawing/2014/main" id="{1215E5E4-75C2-7412-8907-B1EF7A3EBC43}"/>
              </a:ext>
            </a:extLst>
          </p:cNvPr>
          <p:cNvPicPr>
            <a:picLocks noChangeAspect="1"/>
          </p:cNvPicPr>
          <p:nvPr/>
        </p:nvPicPr>
        <p:blipFill>
          <a:blip r:embed="rId3"/>
          <a:stretch>
            <a:fillRect/>
          </a:stretch>
        </p:blipFill>
        <p:spPr>
          <a:xfrm>
            <a:off x="349897" y="1236500"/>
            <a:ext cx="11544733" cy="5211763"/>
          </a:xfrm>
          <a:prstGeom prst="rect">
            <a:avLst/>
          </a:prstGeom>
        </p:spPr>
      </p:pic>
      <p:sp>
        <p:nvSpPr>
          <p:cNvPr id="8" name="Rectangle: Rounded Corners 7">
            <a:extLst>
              <a:ext uri="{FF2B5EF4-FFF2-40B4-BE49-F238E27FC236}">
                <a16:creationId xmlns:a16="http://schemas.microsoft.com/office/drawing/2014/main" id="{4ECF54BC-9ACE-2B90-7BDF-6A03AF6BDCD9}"/>
              </a:ext>
            </a:extLst>
          </p:cNvPr>
          <p:cNvSpPr/>
          <p:nvPr/>
        </p:nvSpPr>
        <p:spPr>
          <a:xfrm>
            <a:off x="206138" y="2137719"/>
            <a:ext cx="6553008" cy="365125"/>
          </a:xfrm>
          <a:prstGeom prst="round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045BC569-107D-1F49-B5AD-6364EF92D4A0}"/>
              </a:ext>
            </a:extLst>
          </p:cNvPr>
          <p:cNvSpPr txBox="1">
            <a:spLocks/>
          </p:cNvSpPr>
          <p:nvPr/>
        </p:nvSpPr>
        <p:spPr>
          <a:xfrm>
            <a:off x="5649921" y="412158"/>
            <a:ext cx="4544403" cy="493875"/>
          </a:xfrm>
          <a:prstGeom prst="rect">
            <a:avLst/>
          </a:prstGeom>
          <a:solidFill>
            <a:schemeClr val="bg1">
              <a:lumMod val="85000"/>
            </a:schemeClr>
          </a:solidFill>
          <a:ln>
            <a:solidFill>
              <a:schemeClr val="tx1"/>
            </a:solidFill>
          </a:ln>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t>Now we have a z-address to use!</a:t>
            </a:r>
          </a:p>
        </p:txBody>
      </p:sp>
    </p:spTree>
    <p:extLst>
      <p:ext uri="{BB962C8B-B14F-4D97-AF65-F5344CB8AC3E}">
        <p14:creationId xmlns:p14="http://schemas.microsoft.com/office/powerpoint/2010/main" val="21222790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DAEA7-76CD-0E31-E016-5AE163637BE0}"/>
              </a:ext>
            </a:extLst>
          </p:cNvPr>
          <p:cNvSpPr>
            <a:spLocks noGrp="1"/>
          </p:cNvSpPr>
          <p:nvPr>
            <p:ph type="title"/>
          </p:nvPr>
        </p:nvSpPr>
        <p:spPr/>
        <p:txBody>
          <a:bodyPr/>
          <a:lstStyle/>
          <a:p>
            <a:r>
              <a:rPr lang="en-US" dirty="0"/>
              <a:t>Withdrawing Bit-</a:t>
            </a:r>
            <a:r>
              <a:rPr lang="en-US" dirty="0" err="1"/>
              <a:t>Zcash</a:t>
            </a:r>
            <a:r>
              <a:rPr lang="en-US" dirty="0"/>
              <a:t> to Layer1 BTC</a:t>
            </a:r>
          </a:p>
        </p:txBody>
      </p:sp>
      <p:sp>
        <p:nvSpPr>
          <p:cNvPr id="3" name="Content Placeholder 2">
            <a:extLst>
              <a:ext uri="{FF2B5EF4-FFF2-40B4-BE49-F238E27FC236}">
                <a16:creationId xmlns:a16="http://schemas.microsoft.com/office/drawing/2014/main" id="{8DC9ED45-953F-08DD-46EC-5702B55D7774}"/>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EE56F4DE-9E13-B1F3-2AB0-B82654B7F08A}"/>
              </a:ext>
            </a:extLst>
          </p:cNvPr>
          <p:cNvSpPr>
            <a:spLocks noGrp="1"/>
          </p:cNvSpPr>
          <p:nvPr>
            <p:ph type="sldNum" sz="quarter" idx="12"/>
          </p:nvPr>
        </p:nvSpPr>
        <p:spPr/>
        <p:txBody>
          <a:bodyPr/>
          <a:lstStyle/>
          <a:p>
            <a:fld id="{64A73B7B-B545-4723-8D44-5CC401310D8B}" type="slidenum">
              <a:rPr lang="en-US" smtClean="0"/>
              <a:t>36</a:t>
            </a:fld>
            <a:endParaRPr lang="en-US" dirty="0"/>
          </a:p>
        </p:txBody>
      </p:sp>
      <p:sp>
        <p:nvSpPr>
          <p:cNvPr id="5" name="Footer Placeholder 4">
            <a:extLst>
              <a:ext uri="{FF2B5EF4-FFF2-40B4-BE49-F238E27FC236}">
                <a16:creationId xmlns:a16="http://schemas.microsoft.com/office/drawing/2014/main" id="{EA37FBD2-A652-FB1F-461D-AABC67BA7003}"/>
              </a:ext>
            </a:extLst>
          </p:cNvPr>
          <p:cNvSpPr>
            <a:spLocks noGrp="1"/>
          </p:cNvSpPr>
          <p:nvPr>
            <p:ph type="ftr" sz="quarter" idx="11"/>
          </p:nvPr>
        </p:nvSpPr>
        <p:spPr/>
        <p:txBody>
          <a:bodyPr/>
          <a:lstStyle/>
          <a:p>
            <a:r>
              <a:rPr lang="en-US" u="sng">
                <a:solidFill>
                  <a:schemeClr val="bg1">
                    <a:lumMod val="75000"/>
                  </a:schemeClr>
                </a:solidFill>
              </a:rPr>
              <a:t>Telegram:</a:t>
            </a:r>
            <a:r>
              <a:rPr lang="en-US"/>
              <a:t> t.me/DcInsiders     </a:t>
            </a:r>
            <a:r>
              <a:rPr lang="en-US" u="sng">
                <a:solidFill>
                  <a:schemeClr val="bg1">
                    <a:lumMod val="85000"/>
                  </a:schemeClr>
                </a:solidFill>
              </a:rPr>
              <a:t>Website:</a:t>
            </a:r>
            <a:r>
              <a:rPr lang="en-US">
                <a:solidFill>
                  <a:schemeClr val="bg1">
                    <a:lumMod val="85000"/>
                  </a:schemeClr>
                </a:solidFill>
              </a:rPr>
              <a:t> </a:t>
            </a:r>
            <a:r>
              <a:rPr lang="en-US">
                <a:solidFill>
                  <a:schemeClr val="tx1"/>
                </a:solidFill>
                <a:hlinkClick r:id="rId2">
                  <a:extLst>
                    <a:ext uri="{A12FA001-AC4F-418D-AE19-62706E023703}">
                      <ahyp:hlinkClr xmlns:ahyp="http://schemas.microsoft.com/office/drawing/2018/hyperlinkcolor" val="tx"/>
                    </a:ext>
                  </a:extLst>
                </a:hlinkClick>
              </a:rPr>
              <a:t>www.LayerTwoLabs.com</a:t>
            </a:r>
            <a:r>
              <a:rPr lang="en-US"/>
              <a:t>   </a:t>
            </a:r>
            <a:r>
              <a:rPr lang="en-US" u="sng">
                <a:solidFill>
                  <a:schemeClr val="bg1">
                    <a:lumMod val="75000"/>
                  </a:schemeClr>
                </a:solidFill>
              </a:rPr>
              <a:t>Paul’s Twitter:</a:t>
            </a:r>
            <a:r>
              <a:rPr lang="en-US">
                <a:solidFill>
                  <a:schemeClr val="bg1">
                    <a:lumMod val="75000"/>
                  </a:schemeClr>
                </a:solidFill>
              </a:rPr>
              <a:t> </a:t>
            </a:r>
            <a:r>
              <a:rPr lang="en-US"/>
              <a:t>@truthcoin</a:t>
            </a:r>
            <a:endParaRPr lang="en-US" dirty="0"/>
          </a:p>
        </p:txBody>
      </p:sp>
      <p:pic>
        <p:nvPicPr>
          <p:cNvPr id="7" name="Picture 6">
            <a:extLst>
              <a:ext uri="{FF2B5EF4-FFF2-40B4-BE49-F238E27FC236}">
                <a16:creationId xmlns:a16="http://schemas.microsoft.com/office/drawing/2014/main" id="{2A299E23-3682-E1C5-74FE-868ACA8623E3}"/>
              </a:ext>
            </a:extLst>
          </p:cNvPr>
          <p:cNvPicPr>
            <a:picLocks noChangeAspect="1"/>
          </p:cNvPicPr>
          <p:nvPr/>
        </p:nvPicPr>
        <p:blipFill>
          <a:blip r:embed="rId3"/>
          <a:stretch>
            <a:fillRect/>
          </a:stretch>
        </p:blipFill>
        <p:spPr>
          <a:xfrm>
            <a:off x="318403" y="1265590"/>
            <a:ext cx="11555194" cy="5265814"/>
          </a:xfrm>
          <a:prstGeom prst="rect">
            <a:avLst/>
          </a:prstGeom>
        </p:spPr>
      </p:pic>
    </p:spTree>
    <p:extLst>
      <p:ext uri="{BB962C8B-B14F-4D97-AF65-F5344CB8AC3E}">
        <p14:creationId xmlns:p14="http://schemas.microsoft.com/office/powerpoint/2010/main" val="19668291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D4C28-13E0-A768-0B8C-8F8A9BD234E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0ECB068-41F4-9164-03A5-83C093A84B29}"/>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32D3570D-5956-6735-E062-50C5F5DD2A0E}"/>
              </a:ext>
            </a:extLst>
          </p:cNvPr>
          <p:cNvSpPr>
            <a:spLocks noGrp="1"/>
          </p:cNvSpPr>
          <p:nvPr>
            <p:ph type="sldNum" sz="quarter" idx="12"/>
          </p:nvPr>
        </p:nvSpPr>
        <p:spPr/>
        <p:txBody>
          <a:bodyPr/>
          <a:lstStyle/>
          <a:p>
            <a:fld id="{64A73B7B-B545-4723-8D44-5CC401310D8B}" type="slidenum">
              <a:rPr lang="en-US" smtClean="0"/>
              <a:t>37</a:t>
            </a:fld>
            <a:endParaRPr lang="en-US" dirty="0"/>
          </a:p>
        </p:txBody>
      </p:sp>
      <p:sp>
        <p:nvSpPr>
          <p:cNvPr id="5" name="Footer Placeholder 4">
            <a:extLst>
              <a:ext uri="{FF2B5EF4-FFF2-40B4-BE49-F238E27FC236}">
                <a16:creationId xmlns:a16="http://schemas.microsoft.com/office/drawing/2014/main" id="{81CD9F3C-9C6C-D793-1B7D-D0F8D220C208}"/>
              </a:ext>
            </a:extLst>
          </p:cNvPr>
          <p:cNvSpPr>
            <a:spLocks noGrp="1"/>
          </p:cNvSpPr>
          <p:nvPr>
            <p:ph type="ftr" sz="quarter" idx="11"/>
          </p:nvPr>
        </p:nvSpPr>
        <p:spPr/>
        <p:txBody>
          <a:bodyPr/>
          <a:lstStyle/>
          <a:p>
            <a:r>
              <a:rPr lang="en-US" u="sng">
                <a:solidFill>
                  <a:schemeClr val="bg1">
                    <a:lumMod val="75000"/>
                  </a:schemeClr>
                </a:solidFill>
              </a:rPr>
              <a:t>Telegram:</a:t>
            </a:r>
            <a:r>
              <a:rPr lang="en-US"/>
              <a:t> t.me/DcInsiders     </a:t>
            </a:r>
            <a:r>
              <a:rPr lang="en-US" u="sng">
                <a:solidFill>
                  <a:schemeClr val="bg1">
                    <a:lumMod val="85000"/>
                  </a:schemeClr>
                </a:solidFill>
              </a:rPr>
              <a:t>Website:</a:t>
            </a:r>
            <a:r>
              <a:rPr lang="en-US">
                <a:solidFill>
                  <a:schemeClr val="bg1">
                    <a:lumMod val="85000"/>
                  </a:schemeClr>
                </a:solidFill>
              </a:rPr>
              <a:t> </a:t>
            </a:r>
            <a:r>
              <a:rPr lang="en-US">
                <a:solidFill>
                  <a:schemeClr val="tx1"/>
                </a:solidFill>
                <a:hlinkClick r:id="rId2">
                  <a:extLst>
                    <a:ext uri="{A12FA001-AC4F-418D-AE19-62706E023703}">
                      <ahyp:hlinkClr xmlns:ahyp="http://schemas.microsoft.com/office/drawing/2018/hyperlinkcolor" val="tx"/>
                    </a:ext>
                  </a:extLst>
                </a:hlinkClick>
              </a:rPr>
              <a:t>www.LayerTwoLabs.com</a:t>
            </a:r>
            <a:r>
              <a:rPr lang="en-US"/>
              <a:t>   </a:t>
            </a:r>
            <a:r>
              <a:rPr lang="en-US" u="sng">
                <a:solidFill>
                  <a:schemeClr val="bg1">
                    <a:lumMod val="75000"/>
                  </a:schemeClr>
                </a:solidFill>
              </a:rPr>
              <a:t>Paul’s Twitter:</a:t>
            </a:r>
            <a:r>
              <a:rPr lang="en-US">
                <a:solidFill>
                  <a:schemeClr val="bg1">
                    <a:lumMod val="75000"/>
                  </a:schemeClr>
                </a:solidFill>
              </a:rPr>
              <a:t> </a:t>
            </a:r>
            <a:r>
              <a:rPr lang="en-US"/>
              <a:t>@truthcoin</a:t>
            </a:r>
            <a:endParaRPr lang="en-US" dirty="0"/>
          </a:p>
        </p:txBody>
      </p:sp>
      <p:pic>
        <p:nvPicPr>
          <p:cNvPr id="7" name="Picture 6">
            <a:extLst>
              <a:ext uri="{FF2B5EF4-FFF2-40B4-BE49-F238E27FC236}">
                <a16:creationId xmlns:a16="http://schemas.microsoft.com/office/drawing/2014/main" id="{A8064B24-4151-173A-7B25-7A62704A58C9}"/>
              </a:ext>
            </a:extLst>
          </p:cNvPr>
          <p:cNvPicPr>
            <a:picLocks noChangeAspect="1"/>
          </p:cNvPicPr>
          <p:nvPr/>
        </p:nvPicPr>
        <p:blipFill>
          <a:blip r:embed="rId3"/>
          <a:stretch>
            <a:fillRect/>
          </a:stretch>
        </p:blipFill>
        <p:spPr>
          <a:xfrm>
            <a:off x="305774" y="1166736"/>
            <a:ext cx="11580451" cy="2750203"/>
          </a:xfrm>
          <a:prstGeom prst="rect">
            <a:avLst/>
          </a:prstGeom>
        </p:spPr>
      </p:pic>
    </p:spTree>
    <p:extLst>
      <p:ext uri="{BB962C8B-B14F-4D97-AF65-F5344CB8AC3E}">
        <p14:creationId xmlns:p14="http://schemas.microsoft.com/office/powerpoint/2010/main" val="20338477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54826-5808-DE1E-6B73-28468CFEF07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C4FAD88-3D54-69F2-0004-35FFCBB778F1}"/>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91AF1404-1F40-EAF3-D873-5F9BC2FF4D4F}"/>
              </a:ext>
            </a:extLst>
          </p:cNvPr>
          <p:cNvSpPr>
            <a:spLocks noGrp="1"/>
          </p:cNvSpPr>
          <p:nvPr>
            <p:ph type="sldNum" sz="quarter" idx="12"/>
          </p:nvPr>
        </p:nvSpPr>
        <p:spPr/>
        <p:txBody>
          <a:bodyPr/>
          <a:lstStyle/>
          <a:p>
            <a:fld id="{64A73B7B-B545-4723-8D44-5CC401310D8B}" type="slidenum">
              <a:rPr lang="en-US" smtClean="0"/>
              <a:t>38</a:t>
            </a:fld>
            <a:endParaRPr lang="en-US" dirty="0"/>
          </a:p>
        </p:txBody>
      </p:sp>
      <p:sp>
        <p:nvSpPr>
          <p:cNvPr id="5" name="Footer Placeholder 4">
            <a:extLst>
              <a:ext uri="{FF2B5EF4-FFF2-40B4-BE49-F238E27FC236}">
                <a16:creationId xmlns:a16="http://schemas.microsoft.com/office/drawing/2014/main" id="{25FD3BD6-970D-396E-5B9D-E49A728A4B8B}"/>
              </a:ext>
            </a:extLst>
          </p:cNvPr>
          <p:cNvSpPr>
            <a:spLocks noGrp="1"/>
          </p:cNvSpPr>
          <p:nvPr>
            <p:ph type="ftr" sz="quarter" idx="11"/>
          </p:nvPr>
        </p:nvSpPr>
        <p:spPr/>
        <p:txBody>
          <a:bodyPr/>
          <a:lstStyle/>
          <a:p>
            <a:r>
              <a:rPr lang="en-US" u="sng">
                <a:solidFill>
                  <a:schemeClr val="bg1">
                    <a:lumMod val="75000"/>
                  </a:schemeClr>
                </a:solidFill>
              </a:rPr>
              <a:t>Telegram:</a:t>
            </a:r>
            <a:r>
              <a:rPr lang="en-US"/>
              <a:t> t.me/DcInsiders     </a:t>
            </a:r>
            <a:r>
              <a:rPr lang="en-US" u="sng">
                <a:solidFill>
                  <a:schemeClr val="bg1">
                    <a:lumMod val="85000"/>
                  </a:schemeClr>
                </a:solidFill>
              </a:rPr>
              <a:t>Website:</a:t>
            </a:r>
            <a:r>
              <a:rPr lang="en-US">
                <a:solidFill>
                  <a:schemeClr val="bg1">
                    <a:lumMod val="85000"/>
                  </a:schemeClr>
                </a:solidFill>
              </a:rPr>
              <a:t> </a:t>
            </a:r>
            <a:r>
              <a:rPr lang="en-US">
                <a:solidFill>
                  <a:schemeClr val="tx1"/>
                </a:solidFill>
                <a:hlinkClick r:id="rId2">
                  <a:extLst>
                    <a:ext uri="{A12FA001-AC4F-418D-AE19-62706E023703}">
                      <ahyp:hlinkClr xmlns:ahyp="http://schemas.microsoft.com/office/drawing/2018/hyperlinkcolor" val="tx"/>
                    </a:ext>
                  </a:extLst>
                </a:hlinkClick>
              </a:rPr>
              <a:t>www.LayerTwoLabs.com</a:t>
            </a:r>
            <a:r>
              <a:rPr lang="en-US"/>
              <a:t>   </a:t>
            </a:r>
            <a:r>
              <a:rPr lang="en-US" u="sng">
                <a:solidFill>
                  <a:schemeClr val="bg1">
                    <a:lumMod val="75000"/>
                  </a:schemeClr>
                </a:solidFill>
              </a:rPr>
              <a:t>Paul’s Twitter:</a:t>
            </a:r>
            <a:r>
              <a:rPr lang="en-US">
                <a:solidFill>
                  <a:schemeClr val="bg1">
                    <a:lumMod val="75000"/>
                  </a:schemeClr>
                </a:solidFill>
              </a:rPr>
              <a:t> </a:t>
            </a:r>
            <a:r>
              <a:rPr lang="en-US"/>
              <a:t>@truthcoin</a:t>
            </a:r>
            <a:endParaRPr lang="en-US" dirty="0"/>
          </a:p>
        </p:txBody>
      </p:sp>
      <p:pic>
        <p:nvPicPr>
          <p:cNvPr id="7" name="Picture 6">
            <a:extLst>
              <a:ext uri="{FF2B5EF4-FFF2-40B4-BE49-F238E27FC236}">
                <a16:creationId xmlns:a16="http://schemas.microsoft.com/office/drawing/2014/main" id="{217D7CEA-086F-FE69-687D-3436964E998A}"/>
              </a:ext>
            </a:extLst>
          </p:cNvPr>
          <p:cNvPicPr>
            <a:picLocks noChangeAspect="1"/>
          </p:cNvPicPr>
          <p:nvPr/>
        </p:nvPicPr>
        <p:blipFill>
          <a:blip r:embed="rId3"/>
          <a:stretch>
            <a:fillRect/>
          </a:stretch>
        </p:blipFill>
        <p:spPr>
          <a:xfrm>
            <a:off x="166940" y="1043673"/>
            <a:ext cx="11818922" cy="5614302"/>
          </a:xfrm>
          <a:prstGeom prst="rect">
            <a:avLst/>
          </a:prstGeom>
        </p:spPr>
      </p:pic>
    </p:spTree>
    <p:extLst>
      <p:ext uri="{BB962C8B-B14F-4D97-AF65-F5344CB8AC3E}">
        <p14:creationId xmlns:p14="http://schemas.microsoft.com/office/powerpoint/2010/main" val="36555124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D4C28-13E0-A768-0B8C-8F8A9BD234E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0ECB068-41F4-9164-03A5-83C093A84B29}"/>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32D3570D-5956-6735-E062-50C5F5DD2A0E}"/>
              </a:ext>
            </a:extLst>
          </p:cNvPr>
          <p:cNvSpPr>
            <a:spLocks noGrp="1"/>
          </p:cNvSpPr>
          <p:nvPr>
            <p:ph type="sldNum" sz="quarter" idx="12"/>
          </p:nvPr>
        </p:nvSpPr>
        <p:spPr/>
        <p:txBody>
          <a:bodyPr/>
          <a:lstStyle/>
          <a:p>
            <a:fld id="{64A73B7B-B545-4723-8D44-5CC401310D8B}" type="slidenum">
              <a:rPr lang="en-US" smtClean="0"/>
              <a:t>39</a:t>
            </a:fld>
            <a:endParaRPr lang="en-US" dirty="0"/>
          </a:p>
        </p:txBody>
      </p:sp>
      <p:sp>
        <p:nvSpPr>
          <p:cNvPr id="5" name="Footer Placeholder 4">
            <a:extLst>
              <a:ext uri="{FF2B5EF4-FFF2-40B4-BE49-F238E27FC236}">
                <a16:creationId xmlns:a16="http://schemas.microsoft.com/office/drawing/2014/main" id="{81CD9F3C-9C6C-D793-1B7D-D0F8D220C208}"/>
              </a:ext>
            </a:extLst>
          </p:cNvPr>
          <p:cNvSpPr>
            <a:spLocks noGrp="1"/>
          </p:cNvSpPr>
          <p:nvPr>
            <p:ph type="ftr" sz="quarter" idx="11"/>
          </p:nvPr>
        </p:nvSpPr>
        <p:spPr/>
        <p:txBody>
          <a:bodyPr/>
          <a:lstStyle/>
          <a:p>
            <a:r>
              <a:rPr lang="en-US" u="sng">
                <a:solidFill>
                  <a:schemeClr val="bg1">
                    <a:lumMod val="75000"/>
                  </a:schemeClr>
                </a:solidFill>
              </a:rPr>
              <a:t>Telegram:</a:t>
            </a:r>
            <a:r>
              <a:rPr lang="en-US"/>
              <a:t> t.me/DcInsiders     </a:t>
            </a:r>
            <a:r>
              <a:rPr lang="en-US" u="sng">
                <a:solidFill>
                  <a:schemeClr val="bg1">
                    <a:lumMod val="85000"/>
                  </a:schemeClr>
                </a:solidFill>
              </a:rPr>
              <a:t>Website:</a:t>
            </a:r>
            <a:r>
              <a:rPr lang="en-US">
                <a:solidFill>
                  <a:schemeClr val="bg1">
                    <a:lumMod val="85000"/>
                  </a:schemeClr>
                </a:solidFill>
              </a:rPr>
              <a:t> </a:t>
            </a:r>
            <a:r>
              <a:rPr lang="en-US">
                <a:solidFill>
                  <a:schemeClr val="tx1"/>
                </a:solidFill>
                <a:hlinkClick r:id="rId2">
                  <a:extLst>
                    <a:ext uri="{A12FA001-AC4F-418D-AE19-62706E023703}">
                      <ahyp:hlinkClr xmlns:ahyp="http://schemas.microsoft.com/office/drawing/2018/hyperlinkcolor" val="tx"/>
                    </a:ext>
                  </a:extLst>
                </a:hlinkClick>
              </a:rPr>
              <a:t>www.LayerTwoLabs.com</a:t>
            </a:r>
            <a:r>
              <a:rPr lang="en-US"/>
              <a:t>   </a:t>
            </a:r>
            <a:r>
              <a:rPr lang="en-US" u="sng">
                <a:solidFill>
                  <a:schemeClr val="bg1">
                    <a:lumMod val="75000"/>
                  </a:schemeClr>
                </a:solidFill>
              </a:rPr>
              <a:t>Paul’s Twitter:</a:t>
            </a:r>
            <a:r>
              <a:rPr lang="en-US">
                <a:solidFill>
                  <a:schemeClr val="bg1">
                    <a:lumMod val="75000"/>
                  </a:schemeClr>
                </a:solidFill>
              </a:rPr>
              <a:t> </a:t>
            </a:r>
            <a:r>
              <a:rPr lang="en-US"/>
              <a:t>@truthcoin</a:t>
            </a:r>
            <a:endParaRPr lang="en-US" dirty="0"/>
          </a:p>
        </p:txBody>
      </p:sp>
      <p:pic>
        <p:nvPicPr>
          <p:cNvPr id="8" name="Picture 7">
            <a:extLst>
              <a:ext uri="{FF2B5EF4-FFF2-40B4-BE49-F238E27FC236}">
                <a16:creationId xmlns:a16="http://schemas.microsoft.com/office/drawing/2014/main" id="{0116D746-77B7-DC61-1B56-10B8A29FA0B0}"/>
              </a:ext>
            </a:extLst>
          </p:cNvPr>
          <p:cNvPicPr>
            <a:picLocks noChangeAspect="1"/>
          </p:cNvPicPr>
          <p:nvPr/>
        </p:nvPicPr>
        <p:blipFill>
          <a:blip r:embed="rId3"/>
          <a:stretch>
            <a:fillRect/>
          </a:stretch>
        </p:blipFill>
        <p:spPr>
          <a:xfrm>
            <a:off x="78992" y="1190625"/>
            <a:ext cx="12116479" cy="5467350"/>
          </a:xfrm>
          <a:prstGeom prst="rect">
            <a:avLst/>
          </a:prstGeom>
        </p:spPr>
      </p:pic>
    </p:spTree>
    <p:extLst>
      <p:ext uri="{BB962C8B-B14F-4D97-AF65-F5344CB8AC3E}">
        <p14:creationId xmlns:p14="http://schemas.microsoft.com/office/powerpoint/2010/main" val="21547002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E0A39-8F82-5AF8-2343-61563B39E7BD}"/>
              </a:ext>
            </a:extLst>
          </p:cNvPr>
          <p:cNvSpPr>
            <a:spLocks noGrp="1"/>
          </p:cNvSpPr>
          <p:nvPr>
            <p:ph type="title"/>
          </p:nvPr>
        </p:nvSpPr>
        <p:spPr/>
        <p:txBody>
          <a:bodyPr/>
          <a:lstStyle/>
          <a:p>
            <a:r>
              <a:rPr lang="en-US" dirty="0"/>
              <a:t>Paul’s 1000+ Pages About Bitcoin</a:t>
            </a:r>
          </a:p>
        </p:txBody>
      </p:sp>
      <p:sp>
        <p:nvSpPr>
          <p:cNvPr id="3" name="Content Placeholder 2">
            <a:extLst>
              <a:ext uri="{FF2B5EF4-FFF2-40B4-BE49-F238E27FC236}">
                <a16:creationId xmlns:a16="http://schemas.microsoft.com/office/drawing/2014/main" id="{37152AA6-0B61-06B9-A33F-19C9F6EEF2F1}"/>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5E3B7296-72F0-6466-ED05-77BD6B2DEAC3}"/>
              </a:ext>
            </a:extLst>
          </p:cNvPr>
          <p:cNvSpPr>
            <a:spLocks noGrp="1"/>
          </p:cNvSpPr>
          <p:nvPr>
            <p:ph type="sldNum" sz="quarter" idx="12"/>
          </p:nvPr>
        </p:nvSpPr>
        <p:spPr/>
        <p:txBody>
          <a:bodyPr/>
          <a:lstStyle/>
          <a:p>
            <a:fld id="{64A73B7B-B545-4723-8D44-5CC401310D8B}" type="slidenum">
              <a:rPr lang="en-US" smtClean="0"/>
              <a:t>4</a:t>
            </a:fld>
            <a:endParaRPr lang="en-US" dirty="0"/>
          </a:p>
        </p:txBody>
      </p:sp>
      <p:sp>
        <p:nvSpPr>
          <p:cNvPr id="5" name="Footer Placeholder 4">
            <a:extLst>
              <a:ext uri="{FF2B5EF4-FFF2-40B4-BE49-F238E27FC236}">
                <a16:creationId xmlns:a16="http://schemas.microsoft.com/office/drawing/2014/main" id="{17BFFC89-AF1B-9C45-D72A-C9A2DEA611CF}"/>
              </a:ext>
            </a:extLst>
          </p:cNvPr>
          <p:cNvSpPr>
            <a:spLocks noGrp="1"/>
          </p:cNvSpPr>
          <p:nvPr>
            <p:ph type="ftr" sz="quarter" idx="11"/>
          </p:nvPr>
        </p:nvSpPr>
        <p:spPr/>
        <p:txBody>
          <a:bodyPr/>
          <a:lstStyle/>
          <a:p>
            <a:r>
              <a:rPr lang="en-US" u="sng">
                <a:solidFill>
                  <a:schemeClr val="bg1">
                    <a:lumMod val="75000"/>
                  </a:schemeClr>
                </a:solidFill>
              </a:rPr>
              <a:t>Telegram:</a:t>
            </a:r>
            <a:r>
              <a:rPr lang="en-US"/>
              <a:t> t.me/DcInsiders     </a:t>
            </a:r>
            <a:r>
              <a:rPr lang="en-US" u="sng">
                <a:solidFill>
                  <a:schemeClr val="bg1">
                    <a:lumMod val="85000"/>
                  </a:schemeClr>
                </a:solidFill>
              </a:rPr>
              <a:t>Website:</a:t>
            </a:r>
            <a:r>
              <a:rPr lang="en-US">
                <a:solidFill>
                  <a:schemeClr val="bg1">
                    <a:lumMod val="85000"/>
                  </a:schemeClr>
                </a:solidFill>
              </a:rPr>
              <a:t> </a:t>
            </a:r>
            <a:r>
              <a:rPr lang="en-US">
                <a:solidFill>
                  <a:schemeClr val="tx1"/>
                </a:solidFill>
                <a:hlinkClick r:id="rId2">
                  <a:extLst>
                    <a:ext uri="{A12FA001-AC4F-418D-AE19-62706E023703}">
                      <ahyp:hlinkClr xmlns:ahyp="http://schemas.microsoft.com/office/drawing/2018/hyperlinkcolor" val="tx"/>
                    </a:ext>
                  </a:extLst>
                </a:hlinkClick>
              </a:rPr>
              <a:t>www.LayerTwoLabs.com</a:t>
            </a:r>
            <a:r>
              <a:rPr lang="en-US"/>
              <a:t>   </a:t>
            </a:r>
            <a:r>
              <a:rPr lang="en-US" u="sng">
                <a:solidFill>
                  <a:schemeClr val="bg1">
                    <a:lumMod val="75000"/>
                  </a:schemeClr>
                </a:solidFill>
              </a:rPr>
              <a:t>Paul’s Twitter:</a:t>
            </a:r>
            <a:r>
              <a:rPr lang="en-US">
                <a:solidFill>
                  <a:schemeClr val="bg1">
                    <a:lumMod val="75000"/>
                  </a:schemeClr>
                </a:solidFill>
              </a:rPr>
              <a:t> </a:t>
            </a:r>
            <a:r>
              <a:rPr lang="en-US"/>
              <a:t>@truthcoin</a:t>
            </a:r>
            <a:endParaRPr lang="en-US" dirty="0"/>
          </a:p>
        </p:txBody>
      </p:sp>
      <p:pic>
        <p:nvPicPr>
          <p:cNvPr id="7" name="Picture 6">
            <a:extLst>
              <a:ext uri="{FF2B5EF4-FFF2-40B4-BE49-F238E27FC236}">
                <a16:creationId xmlns:a16="http://schemas.microsoft.com/office/drawing/2014/main" id="{8BD9AC03-9F3F-4D95-122B-95C47DB58692}"/>
              </a:ext>
            </a:extLst>
          </p:cNvPr>
          <p:cNvPicPr>
            <a:picLocks noChangeAspect="1"/>
          </p:cNvPicPr>
          <p:nvPr/>
        </p:nvPicPr>
        <p:blipFill>
          <a:blip r:embed="rId3"/>
          <a:stretch>
            <a:fillRect/>
          </a:stretch>
        </p:blipFill>
        <p:spPr>
          <a:xfrm>
            <a:off x="0" y="1640465"/>
            <a:ext cx="12192000" cy="3577069"/>
          </a:xfrm>
          <a:prstGeom prst="rect">
            <a:avLst/>
          </a:prstGeom>
        </p:spPr>
      </p:pic>
    </p:spTree>
    <p:extLst>
      <p:ext uri="{BB962C8B-B14F-4D97-AF65-F5344CB8AC3E}">
        <p14:creationId xmlns:p14="http://schemas.microsoft.com/office/powerpoint/2010/main" val="26294539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52A05-FBD1-06A7-B7B0-58293096B1A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D0A349A-5C58-87D0-60C5-908D87AB7161}"/>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077335FB-5921-40BA-83A2-1C42C9B0AA12}"/>
              </a:ext>
            </a:extLst>
          </p:cNvPr>
          <p:cNvSpPr>
            <a:spLocks noGrp="1"/>
          </p:cNvSpPr>
          <p:nvPr>
            <p:ph type="sldNum" sz="quarter" idx="12"/>
          </p:nvPr>
        </p:nvSpPr>
        <p:spPr/>
        <p:txBody>
          <a:bodyPr/>
          <a:lstStyle/>
          <a:p>
            <a:fld id="{64A73B7B-B545-4723-8D44-5CC401310D8B}" type="slidenum">
              <a:rPr lang="en-US" smtClean="0"/>
              <a:t>40</a:t>
            </a:fld>
            <a:endParaRPr lang="en-US" dirty="0"/>
          </a:p>
        </p:txBody>
      </p:sp>
      <p:sp>
        <p:nvSpPr>
          <p:cNvPr id="5" name="Footer Placeholder 4">
            <a:extLst>
              <a:ext uri="{FF2B5EF4-FFF2-40B4-BE49-F238E27FC236}">
                <a16:creationId xmlns:a16="http://schemas.microsoft.com/office/drawing/2014/main" id="{E6B6BAD7-601D-146F-F466-1EA6C896BC6F}"/>
              </a:ext>
            </a:extLst>
          </p:cNvPr>
          <p:cNvSpPr>
            <a:spLocks noGrp="1"/>
          </p:cNvSpPr>
          <p:nvPr>
            <p:ph type="ftr" sz="quarter" idx="11"/>
          </p:nvPr>
        </p:nvSpPr>
        <p:spPr/>
        <p:txBody>
          <a:bodyPr/>
          <a:lstStyle/>
          <a:p>
            <a:r>
              <a:rPr lang="en-US" u="sng">
                <a:solidFill>
                  <a:schemeClr val="bg1">
                    <a:lumMod val="75000"/>
                  </a:schemeClr>
                </a:solidFill>
              </a:rPr>
              <a:t>Telegram:</a:t>
            </a:r>
            <a:r>
              <a:rPr lang="en-US"/>
              <a:t> t.me/DcInsiders     </a:t>
            </a:r>
            <a:r>
              <a:rPr lang="en-US" u="sng">
                <a:solidFill>
                  <a:schemeClr val="bg1">
                    <a:lumMod val="85000"/>
                  </a:schemeClr>
                </a:solidFill>
              </a:rPr>
              <a:t>Website:</a:t>
            </a:r>
            <a:r>
              <a:rPr lang="en-US">
                <a:solidFill>
                  <a:schemeClr val="bg1">
                    <a:lumMod val="85000"/>
                  </a:schemeClr>
                </a:solidFill>
              </a:rPr>
              <a:t> </a:t>
            </a:r>
            <a:r>
              <a:rPr lang="en-US">
                <a:solidFill>
                  <a:schemeClr val="tx1"/>
                </a:solidFill>
                <a:hlinkClick r:id="rId2">
                  <a:extLst>
                    <a:ext uri="{A12FA001-AC4F-418D-AE19-62706E023703}">
                      <ahyp:hlinkClr xmlns:ahyp="http://schemas.microsoft.com/office/drawing/2018/hyperlinkcolor" val="tx"/>
                    </a:ext>
                  </a:extLst>
                </a:hlinkClick>
              </a:rPr>
              <a:t>www.LayerTwoLabs.com</a:t>
            </a:r>
            <a:r>
              <a:rPr lang="en-US"/>
              <a:t>   </a:t>
            </a:r>
            <a:r>
              <a:rPr lang="en-US" u="sng">
                <a:solidFill>
                  <a:schemeClr val="bg1">
                    <a:lumMod val="75000"/>
                  </a:schemeClr>
                </a:solidFill>
              </a:rPr>
              <a:t>Paul’s Twitter:</a:t>
            </a:r>
            <a:r>
              <a:rPr lang="en-US">
                <a:solidFill>
                  <a:schemeClr val="bg1">
                    <a:lumMod val="75000"/>
                  </a:schemeClr>
                </a:solidFill>
              </a:rPr>
              <a:t> </a:t>
            </a:r>
            <a:r>
              <a:rPr lang="en-US"/>
              <a:t>@truthcoin</a:t>
            </a:r>
            <a:endParaRPr lang="en-US" dirty="0"/>
          </a:p>
        </p:txBody>
      </p:sp>
      <p:pic>
        <p:nvPicPr>
          <p:cNvPr id="7" name="Picture 6">
            <a:extLst>
              <a:ext uri="{FF2B5EF4-FFF2-40B4-BE49-F238E27FC236}">
                <a16:creationId xmlns:a16="http://schemas.microsoft.com/office/drawing/2014/main" id="{AF9FDB9C-7D3D-FF22-6C64-54B8E191E83E}"/>
              </a:ext>
            </a:extLst>
          </p:cNvPr>
          <p:cNvPicPr>
            <a:picLocks noChangeAspect="1"/>
          </p:cNvPicPr>
          <p:nvPr/>
        </p:nvPicPr>
        <p:blipFill>
          <a:blip r:embed="rId3"/>
          <a:stretch>
            <a:fillRect/>
          </a:stretch>
        </p:blipFill>
        <p:spPr>
          <a:xfrm>
            <a:off x="206138" y="0"/>
            <a:ext cx="11779724" cy="6759624"/>
          </a:xfrm>
          <a:prstGeom prst="rect">
            <a:avLst/>
          </a:prstGeom>
        </p:spPr>
      </p:pic>
    </p:spTree>
    <p:extLst>
      <p:ext uri="{BB962C8B-B14F-4D97-AF65-F5344CB8AC3E}">
        <p14:creationId xmlns:p14="http://schemas.microsoft.com/office/powerpoint/2010/main" val="8295054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F735D-F629-893F-2F45-80CAF1A5D30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4AF4D9A-58E5-A7F5-0C4C-A6B1DCB641CE}"/>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AFF0E16A-0D51-0465-ECE1-28CA6ABE9FE5}"/>
              </a:ext>
            </a:extLst>
          </p:cNvPr>
          <p:cNvSpPr>
            <a:spLocks noGrp="1"/>
          </p:cNvSpPr>
          <p:nvPr>
            <p:ph type="sldNum" sz="quarter" idx="12"/>
          </p:nvPr>
        </p:nvSpPr>
        <p:spPr/>
        <p:txBody>
          <a:bodyPr/>
          <a:lstStyle/>
          <a:p>
            <a:fld id="{64A73B7B-B545-4723-8D44-5CC401310D8B}" type="slidenum">
              <a:rPr lang="en-US" smtClean="0"/>
              <a:t>41</a:t>
            </a:fld>
            <a:endParaRPr lang="en-US" dirty="0"/>
          </a:p>
        </p:txBody>
      </p:sp>
      <p:sp>
        <p:nvSpPr>
          <p:cNvPr id="5" name="Footer Placeholder 4">
            <a:extLst>
              <a:ext uri="{FF2B5EF4-FFF2-40B4-BE49-F238E27FC236}">
                <a16:creationId xmlns:a16="http://schemas.microsoft.com/office/drawing/2014/main" id="{ACAB1BCE-9B58-CF17-225F-9C35A02C01FB}"/>
              </a:ext>
            </a:extLst>
          </p:cNvPr>
          <p:cNvSpPr>
            <a:spLocks noGrp="1"/>
          </p:cNvSpPr>
          <p:nvPr>
            <p:ph type="ftr" sz="quarter" idx="11"/>
          </p:nvPr>
        </p:nvSpPr>
        <p:spPr/>
        <p:txBody>
          <a:bodyPr/>
          <a:lstStyle/>
          <a:p>
            <a:r>
              <a:rPr lang="en-US" u="sng">
                <a:solidFill>
                  <a:schemeClr val="bg1">
                    <a:lumMod val="75000"/>
                  </a:schemeClr>
                </a:solidFill>
              </a:rPr>
              <a:t>Telegram:</a:t>
            </a:r>
            <a:r>
              <a:rPr lang="en-US"/>
              <a:t> t.me/DcInsiders     </a:t>
            </a:r>
            <a:r>
              <a:rPr lang="en-US" u="sng">
                <a:solidFill>
                  <a:schemeClr val="bg1">
                    <a:lumMod val="85000"/>
                  </a:schemeClr>
                </a:solidFill>
              </a:rPr>
              <a:t>Website:</a:t>
            </a:r>
            <a:r>
              <a:rPr lang="en-US">
                <a:solidFill>
                  <a:schemeClr val="bg1">
                    <a:lumMod val="85000"/>
                  </a:schemeClr>
                </a:solidFill>
              </a:rPr>
              <a:t> </a:t>
            </a:r>
            <a:r>
              <a:rPr lang="en-US">
                <a:solidFill>
                  <a:schemeClr val="tx1"/>
                </a:solidFill>
                <a:hlinkClick r:id="rId2">
                  <a:extLst>
                    <a:ext uri="{A12FA001-AC4F-418D-AE19-62706E023703}">
                      <ahyp:hlinkClr xmlns:ahyp="http://schemas.microsoft.com/office/drawing/2018/hyperlinkcolor" val="tx"/>
                    </a:ext>
                  </a:extLst>
                </a:hlinkClick>
              </a:rPr>
              <a:t>www.LayerTwoLabs.com</a:t>
            </a:r>
            <a:r>
              <a:rPr lang="en-US"/>
              <a:t>   </a:t>
            </a:r>
            <a:r>
              <a:rPr lang="en-US" u="sng">
                <a:solidFill>
                  <a:schemeClr val="bg1">
                    <a:lumMod val="75000"/>
                  </a:schemeClr>
                </a:solidFill>
              </a:rPr>
              <a:t>Paul’s Twitter:</a:t>
            </a:r>
            <a:r>
              <a:rPr lang="en-US">
                <a:solidFill>
                  <a:schemeClr val="bg1">
                    <a:lumMod val="75000"/>
                  </a:schemeClr>
                </a:solidFill>
              </a:rPr>
              <a:t> </a:t>
            </a:r>
            <a:r>
              <a:rPr lang="en-US"/>
              <a:t>@truthcoin</a:t>
            </a:r>
            <a:endParaRPr lang="en-US" dirty="0"/>
          </a:p>
        </p:txBody>
      </p:sp>
      <p:pic>
        <p:nvPicPr>
          <p:cNvPr id="7" name="Picture 6">
            <a:extLst>
              <a:ext uri="{FF2B5EF4-FFF2-40B4-BE49-F238E27FC236}">
                <a16:creationId xmlns:a16="http://schemas.microsoft.com/office/drawing/2014/main" id="{A653D918-6DC4-6314-9FD0-B5A11BC2E7D0}"/>
              </a:ext>
            </a:extLst>
          </p:cNvPr>
          <p:cNvPicPr>
            <a:picLocks noChangeAspect="1"/>
          </p:cNvPicPr>
          <p:nvPr/>
        </p:nvPicPr>
        <p:blipFill>
          <a:blip r:embed="rId3"/>
          <a:stretch>
            <a:fillRect/>
          </a:stretch>
        </p:blipFill>
        <p:spPr>
          <a:xfrm>
            <a:off x="206138" y="328797"/>
            <a:ext cx="11582208" cy="6468878"/>
          </a:xfrm>
          <a:prstGeom prst="rect">
            <a:avLst/>
          </a:prstGeom>
        </p:spPr>
      </p:pic>
    </p:spTree>
    <p:extLst>
      <p:ext uri="{BB962C8B-B14F-4D97-AF65-F5344CB8AC3E}">
        <p14:creationId xmlns:p14="http://schemas.microsoft.com/office/powerpoint/2010/main" val="30901994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4CD27-EB62-7E17-0FF3-6F1469F74659}"/>
              </a:ext>
            </a:extLst>
          </p:cNvPr>
          <p:cNvSpPr>
            <a:spLocks noGrp="1"/>
          </p:cNvSpPr>
          <p:nvPr>
            <p:ph type="title"/>
          </p:nvPr>
        </p:nvSpPr>
        <p:spPr/>
        <p:txBody>
          <a:bodyPr/>
          <a:lstStyle/>
          <a:p>
            <a:r>
              <a:rPr lang="en-US" dirty="0"/>
              <a:t>BIP300 – The Six Messages</a:t>
            </a:r>
          </a:p>
        </p:txBody>
      </p:sp>
      <p:sp>
        <p:nvSpPr>
          <p:cNvPr id="3" name="Content Placeholder 2">
            <a:extLst>
              <a:ext uri="{FF2B5EF4-FFF2-40B4-BE49-F238E27FC236}">
                <a16:creationId xmlns:a16="http://schemas.microsoft.com/office/drawing/2014/main" id="{F8B1F3D5-25B8-A8D5-06F7-6E28430CD11D}"/>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4229D3AE-8FCA-D6F6-2B32-C40D33E5C968}"/>
              </a:ext>
            </a:extLst>
          </p:cNvPr>
          <p:cNvSpPr>
            <a:spLocks noGrp="1"/>
          </p:cNvSpPr>
          <p:nvPr>
            <p:ph type="sldNum" sz="quarter" idx="12"/>
          </p:nvPr>
        </p:nvSpPr>
        <p:spPr/>
        <p:txBody>
          <a:bodyPr/>
          <a:lstStyle/>
          <a:p>
            <a:fld id="{64A73B7B-B545-4723-8D44-5CC401310D8B}" type="slidenum">
              <a:rPr lang="en-US" smtClean="0"/>
              <a:t>42</a:t>
            </a:fld>
            <a:endParaRPr lang="en-US" dirty="0"/>
          </a:p>
        </p:txBody>
      </p:sp>
      <p:sp>
        <p:nvSpPr>
          <p:cNvPr id="5" name="Footer Placeholder 4">
            <a:extLst>
              <a:ext uri="{FF2B5EF4-FFF2-40B4-BE49-F238E27FC236}">
                <a16:creationId xmlns:a16="http://schemas.microsoft.com/office/drawing/2014/main" id="{DFEB4071-EAB4-7626-8F7D-606B4B71EA33}"/>
              </a:ext>
            </a:extLst>
          </p:cNvPr>
          <p:cNvSpPr>
            <a:spLocks noGrp="1"/>
          </p:cNvSpPr>
          <p:nvPr>
            <p:ph type="ftr" sz="quarter" idx="11"/>
          </p:nvPr>
        </p:nvSpPr>
        <p:spPr/>
        <p:txBody>
          <a:bodyPr/>
          <a:lstStyle/>
          <a:p>
            <a:r>
              <a:rPr lang="en-US" u="sng">
                <a:solidFill>
                  <a:schemeClr val="bg1">
                    <a:lumMod val="75000"/>
                  </a:schemeClr>
                </a:solidFill>
              </a:rPr>
              <a:t>Telegram:</a:t>
            </a:r>
            <a:r>
              <a:rPr lang="en-US"/>
              <a:t> t.me/DcInsiders     </a:t>
            </a:r>
            <a:r>
              <a:rPr lang="en-US" u="sng">
                <a:solidFill>
                  <a:schemeClr val="bg1">
                    <a:lumMod val="85000"/>
                  </a:schemeClr>
                </a:solidFill>
              </a:rPr>
              <a:t>Website:</a:t>
            </a:r>
            <a:r>
              <a:rPr lang="en-US">
                <a:solidFill>
                  <a:schemeClr val="bg1">
                    <a:lumMod val="85000"/>
                  </a:schemeClr>
                </a:solidFill>
              </a:rPr>
              <a:t> </a:t>
            </a:r>
            <a:r>
              <a:rPr lang="en-US">
                <a:solidFill>
                  <a:schemeClr val="tx1"/>
                </a:solidFill>
                <a:hlinkClick r:id="rId2">
                  <a:extLst>
                    <a:ext uri="{A12FA001-AC4F-418D-AE19-62706E023703}">
                      <ahyp:hlinkClr xmlns:ahyp="http://schemas.microsoft.com/office/drawing/2018/hyperlinkcolor" val="tx"/>
                    </a:ext>
                  </a:extLst>
                </a:hlinkClick>
              </a:rPr>
              <a:t>www.LayerTwoLabs.com</a:t>
            </a:r>
            <a:r>
              <a:rPr lang="en-US"/>
              <a:t>   </a:t>
            </a:r>
            <a:r>
              <a:rPr lang="en-US" u="sng">
                <a:solidFill>
                  <a:schemeClr val="bg1">
                    <a:lumMod val="75000"/>
                  </a:schemeClr>
                </a:solidFill>
              </a:rPr>
              <a:t>Paul’s Twitter:</a:t>
            </a:r>
            <a:r>
              <a:rPr lang="en-US">
                <a:solidFill>
                  <a:schemeClr val="bg1">
                    <a:lumMod val="75000"/>
                  </a:schemeClr>
                </a:solidFill>
              </a:rPr>
              <a:t> </a:t>
            </a:r>
            <a:r>
              <a:rPr lang="en-US"/>
              <a:t>@truthcoin</a:t>
            </a:r>
            <a:endParaRPr lang="en-US" dirty="0"/>
          </a:p>
        </p:txBody>
      </p:sp>
      <p:pic>
        <p:nvPicPr>
          <p:cNvPr id="7" name="Picture 6">
            <a:extLst>
              <a:ext uri="{FF2B5EF4-FFF2-40B4-BE49-F238E27FC236}">
                <a16:creationId xmlns:a16="http://schemas.microsoft.com/office/drawing/2014/main" id="{98323BB9-FB3A-527D-715D-FA5E3D807513}"/>
              </a:ext>
            </a:extLst>
          </p:cNvPr>
          <p:cNvPicPr>
            <a:picLocks noChangeAspect="1"/>
          </p:cNvPicPr>
          <p:nvPr/>
        </p:nvPicPr>
        <p:blipFill>
          <a:blip r:embed="rId3"/>
          <a:stretch>
            <a:fillRect/>
          </a:stretch>
        </p:blipFill>
        <p:spPr>
          <a:xfrm>
            <a:off x="838200" y="1825625"/>
            <a:ext cx="10467975" cy="4029075"/>
          </a:xfrm>
          <a:prstGeom prst="rect">
            <a:avLst/>
          </a:prstGeom>
        </p:spPr>
      </p:pic>
    </p:spTree>
    <p:extLst>
      <p:ext uri="{BB962C8B-B14F-4D97-AF65-F5344CB8AC3E}">
        <p14:creationId xmlns:p14="http://schemas.microsoft.com/office/powerpoint/2010/main" val="16221080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3355E-F961-A155-E960-A9A1AB1B1098}"/>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472500D8-1C33-5CC7-490D-2C44DD5A1148}"/>
              </a:ext>
            </a:extLst>
          </p:cNvPr>
          <p:cNvSpPr>
            <a:spLocks noGrp="1"/>
          </p:cNvSpPr>
          <p:nvPr>
            <p:ph type="sldNum" sz="quarter" idx="12"/>
          </p:nvPr>
        </p:nvSpPr>
        <p:spPr/>
        <p:txBody>
          <a:bodyPr/>
          <a:lstStyle/>
          <a:p>
            <a:fld id="{64A73B7B-B545-4723-8D44-5CC401310D8B}" type="slidenum">
              <a:rPr lang="en-US" smtClean="0"/>
              <a:t>43</a:t>
            </a:fld>
            <a:endParaRPr lang="en-US" dirty="0"/>
          </a:p>
        </p:txBody>
      </p:sp>
      <p:sp>
        <p:nvSpPr>
          <p:cNvPr id="5" name="Footer Placeholder 4">
            <a:extLst>
              <a:ext uri="{FF2B5EF4-FFF2-40B4-BE49-F238E27FC236}">
                <a16:creationId xmlns:a16="http://schemas.microsoft.com/office/drawing/2014/main" id="{C0EF4F10-C936-FD4E-8C3F-455A0378E04A}"/>
              </a:ext>
            </a:extLst>
          </p:cNvPr>
          <p:cNvSpPr>
            <a:spLocks noGrp="1"/>
          </p:cNvSpPr>
          <p:nvPr>
            <p:ph type="ftr" sz="quarter" idx="11"/>
          </p:nvPr>
        </p:nvSpPr>
        <p:spPr/>
        <p:txBody>
          <a:bodyPr/>
          <a:lstStyle/>
          <a:p>
            <a:r>
              <a:rPr lang="en-US" u="sng">
                <a:solidFill>
                  <a:schemeClr val="bg1">
                    <a:lumMod val="75000"/>
                  </a:schemeClr>
                </a:solidFill>
              </a:rPr>
              <a:t>Telegram:</a:t>
            </a:r>
            <a:r>
              <a:rPr lang="en-US"/>
              <a:t> t.me/DcInsiders     </a:t>
            </a:r>
            <a:r>
              <a:rPr lang="en-US" u="sng">
                <a:solidFill>
                  <a:schemeClr val="bg1">
                    <a:lumMod val="85000"/>
                  </a:schemeClr>
                </a:solidFill>
              </a:rPr>
              <a:t>Website:</a:t>
            </a:r>
            <a:r>
              <a:rPr lang="en-US">
                <a:solidFill>
                  <a:schemeClr val="bg1">
                    <a:lumMod val="85000"/>
                  </a:schemeClr>
                </a:solidFill>
              </a:rPr>
              <a:t> </a:t>
            </a:r>
            <a:r>
              <a:rPr lang="en-US">
                <a:solidFill>
                  <a:schemeClr val="tx1"/>
                </a:solidFill>
                <a:hlinkClick r:id="rId2">
                  <a:extLst>
                    <a:ext uri="{A12FA001-AC4F-418D-AE19-62706E023703}">
                      <ahyp:hlinkClr xmlns:ahyp="http://schemas.microsoft.com/office/drawing/2018/hyperlinkcolor" val="tx"/>
                    </a:ext>
                  </a:extLst>
                </a:hlinkClick>
              </a:rPr>
              <a:t>www.LayerTwoLabs.com</a:t>
            </a:r>
            <a:r>
              <a:rPr lang="en-US"/>
              <a:t>   </a:t>
            </a:r>
            <a:r>
              <a:rPr lang="en-US" u="sng">
                <a:solidFill>
                  <a:schemeClr val="bg1">
                    <a:lumMod val="75000"/>
                  </a:schemeClr>
                </a:solidFill>
              </a:rPr>
              <a:t>Paul’s Twitter:</a:t>
            </a:r>
            <a:r>
              <a:rPr lang="en-US">
                <a:solidFill>
                  <a:schemeClr val="bg1">
                    <a:lumMod val="75000"/>
                  </a:schemeClr>
                </a:solidFill>
              </a:rPr>
              <a:t> </a:t>
            </a:r>
            <a:r>
              <a:rPr lang="en-US"/>
              <a:t>@truthcoin</a:t>
            </a:r>
            <a:endParaRPr lang="en-US" dirty="0"/>
          </a:p>
        </p:txBody>
      </p:sp>
      <p:pic>
        <p:nvPicPr>
          <p:cNvPr id="7" name="Picture 6">
            <a:extLst>
              <a:ext uri="{FF2B5EF4-FFF2-40B4-BE49-F238E27FC236}">
                <a16:creationId xmlns:a16="http://schemas.microsoft.com/office/drawing/2014/main" id="{BB3842C6-D3EB-EDFB-558B-FEC98C1F2212}"/>
              </a:ext>
            </a:extLst>
          </p:cNvPr>
          <p:cNvPicPr>
            <a:picLocks noChangeAspect="1"/>
          </p:cNvPicPr>
          <p:nvPr/>
        </p:nvPicPr>
        <p:blipFill>
          <a:blip r:embed="rId3"/>
          <a:stretch>
            <a:fillRect/>
          </a:stretch>
        </p:blipFill>
        <p:spPr>
          <a:xfrm>
            <a:off x="442912" y="291799"/>
            <a:ext cx="11306175" cy="5953125"/>
          </a:xfrm>
          <a:prstGeom prst="rect">
            <a:avLst/>
          </a:prstGeom>
        </p:spPr>
      </p:pic>
    </p:spTree>
    <p:extLst>
      <p:ext uri="{BB962C8B-B14F-4D97-AF65-F5344CB8AC3E}">
        <p14:creationId xmlns:p14="http://schemas.microsoft.com/office/powerpoint/2010/main" val="36835458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86432-B399-E9A2-6E4A-CDBE1FAA9B8C}"/>
              </a:ext>
            </a:extLst>
          </p:cNvPr>
          <p:cNvSpPr>
            <a:spLocks noGrp="1"/>
          </p:cNvSpPr>
          <p:nvPr>
            <p:ph type="title"/>
          </p:nvPr>
        </p:nvSpPr>
        <p:spPr/>
        <p:txBody>
          <a:bodyPr/>
          <a:lstStyle/>
          <a:p>
            <a:r>
              <a:rPr lang="en-US" dirty="0"/>
              <a:t>M1</a:t>
            </a:r>
          </a:p>
        </p:txBody>
      </p:sp>
      <p:sp>
        <p:nvSpPr>
          <p:cNvPr id="4" name="Slide Number Placeholder 3">
            <a:extLst>
              <a:ext uri="{FF2B5EF4-FFF2-40B4-BE49-F238E27FC236}">
                <a16:creationId xmlns:a16="http://schemas.microsoft.com/office/drawing/2014/main" id="{F9D196F3-417E-015E-F4BA-00B77E6E4EA5}"/>
              </a:ext>
            </a:extLst>
          </p:cNvPr>
          <p:cNvSpPr>
            <a:spLocks noGrp="1"/>
          </p:cNvSpPr>
          <p:nvPr>
            <p:ph type="sldNum" sz="quarter" idx="12"/>
          </p:nvPr>
        </p:nvSpPr>
        <p:spPr/>
        <p:txBody>
          <a:bodyPr/>
          <a:lstStyle/>
          <a:p>
            <a:fld id="{64A73B7B-B545-4723-8D44-5CC401310D8B}" type="slidenum">
              <a:rPr lang="en-US" smtClean="0"/>
              <a:t>44</a:t>
            </a:fld>
            <a:endParaRPr lang="en-US" dirty="0"/>
          </a:p>
        </p:txBody>
      </p:sp>
      <p:sp>
        <p:nvSpPr>
          <p:cNvPr id="5" name="Footer Placeholder 4">
            <a:extLst>
              <a:ext uri="{FF2B5EF4-FFF2-40B4-BE49-F238E27FC236}">
                <a16:creationId xmlns:a16="http://schemas.microsoft.com/office/drawing/2014/main" id="{0C07FCEB-D377-3090-F0B8-F607AB730CA2}"/>
              </a:ext>
            </a:extLst>
          </p:cNvPr>
          <p:cNvSpPr>
            <a:spLocks noGrp="1"/>
          </p:cNvSpPr>
          <p:nvPr>
            <p:ph type="ftr" sz="quarter" idx="11"/>
          </p:nvPr>
        </p:nvSpPr>
        <p:spPr/>
        <p:txBody>
          <a:bodyPr/>
          <a:lstStyle/>
          <a:p>
            <a:r>
              <a:rPr lang="en-US" u="sng">
                <a:solidFill>
                  <a:schemeClr val="bg1">
                    <a:lumMod val="75000"/>
                  </a:schemeClr>
                </a:solidFill>
              </a:rPr>
              <a:t>Telegram:</a:t>
            </a:r>
            <a:r>
              <a:rPr lang="en-US"/>
              <a:t> t.me/DcInsiders     </a:t>
            </a:r>
            <a:r>
              <a:rPr lang="en-US" u="sng">
                <a:solidFill>
                  <a:schemeClr val="bg1">
                    <a:lumMod val="85000"/>
                  </a:schemeClr>
                </a:solidFill>
              </a:rPr>
              <a:t>Website:</a:t>
            </a:r>
            <a:r>
              <a:rPr lang="en-US">
                <a:solidFill>
                  <a:schemeClr val="bg1">
                    <a:lumMod val="85000"/>
                  </a:schemeClr>
                </a:solidFill>
              </a:rPr>
              <a:t> </a:t>
            </a:r>
            <a:r>
              <a:rPr lang="en-US">
                <a:solidFill>
                  <a:schemeClr val="tx1"/>
                </a:solidFill>
                <a:hlinkClick r:id="rId2">
                  <a:extLst>
                    <a:ext uri="{A12FA001-AC4F-418D-AE19-62706E023703}">
                      <ahyp:hlinkClr xmlns:ahyp="http://schemas.microsoft.com/office/drawing/2018/hyperlinkcolor" val="tx"/>
                    </a:ext>
                  </a:extLst>
                </a:hlinkClick>
              </a:rPr>
              <a:t>www.LayerTwoLabs.com</a:t>
            </a:r>
            <a:r>
              <a:rPr lang="en-US"/>
              <a:t>   </a:t>
            </a:r>
            <a:r>
              <a:rPr lang="en-US" u="sng">
                <a:solidFill>
                  <a:schemeClr val="bg1">
                    <a:lumMod val="75000"/>
                  </a:schemeClr>
                </a:solidFill>
              </a:rPr>
              <a:t>Paul’s Twitter:</a:t>
            </a:r>
            <a:r>
              <a:rPr lang="en-US">
                <a:solidFill>
                  <a:schemeClr val="bg1">
                    <a:lumMod val="75000"/>
                  </a:schemeClr>
                </a:solidFill>
              </a:rPr>
              <a:t> </a:t>
            </a:r>
            <a:r>
              <a:rPr lang="en-US"/>
              <a:t>@truthcoin</a:t>
            </a:r>
            <a:endParaRPr lang="en-US" dirty="0"/>
          </a:p>
        </p:txBody>
      </p:sp>
      <p:pic>
        <p:nvPicPr>
          <p:cNvPr id="7" name="Picture 6">
            <a:extLst>
              <a:ext uri="{FF2B5EF4-FFF2-40B4-BE49-F238E27FC236}">
                <a16:creationId xmlns:a16="http://schemas.microsoft.com/office/drawing/2014/main" id="{8CB43A47-6E9B-6C81-3FE0-9303705F51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4063" y="114376"/>
            <a:ext cx="5219700" cy="6410325"/>
          </a:xfrm>
          <a:prstGeom prst="rect">
            <a:avLst/>
          </a:prstGeom>
        </p:spPr>
      </p:pic>
    </p:spTree>
    <p:extLst>
      <p:ext uri="{BB962C8B-B14F-4D97-AF65-F5344CB8AC3E}">
        <p14:creationId xmlns:p14="http://schemas.microsoft.com/office/powerpoint/2010/main" val="6797430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518B5-6B0F-8822-98DC-DB60493BCD2B}"/>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B5B57434-96B6-041A-D30C-F563227E65A5}"/>
              </a:ext>
            </a:extLst>
          </p:cNvPr>
          <p:cNvSpPr>
            <a:spLocks noGrp="1"/>
          </p:cNvSpPr>
          <p:nvPr>
            <p:ph type="sldNum" sz="quarter" idx="12"/>
          </p:nvPr>
        </p:nvSpPr>
        <p:spPr/>
        <p:txBody>
          <a:bodyPr/>
          <a:lstStyle/>
          <a:p>
            <a:fld id="{64A73B7B-B545-4723-8D44-5CC401310D8B}" type="slidenum">
              <a:rPr lang="en-US" smtClean="0"/>
              <a:t>45</a:t>
            </a:fld>
            <a:endParaRPr lang="en-US" dirty="0"/>
          </a:p>
        </p:txBody>
      </p:sp>
      <p:sp>
        <p:nvSpPr>
          <p:cNvPr id="5" name="Footer Placeholder 4">
            <a:extLst>
              <a:ext uri="{FF2B5EF4-FFF2-40B4-BE49-F238E27FC236}">
                <a16:creationId xmlns:a16="http://schemas.microsoft.com/office/drawing/2014/main" id="{F4ACA790-0030-3B7C-6220-2E3472792D33}"/>
              </a:ext>
            </a:extLst>
          </p:cNvPr>
          <p:cNvSpPr>
            <a:spLocks noGrp="1"/>
          </p:cNvSpPr>
          <p:nvPr>
            <p:ph type="ftr" sz="quarter" idx="11"/>
          </p:nvPr>
        </p:nvSpPr>
        <p:spPr/>
        <p:txBody>
          <a:bodyPr/>
          <a:lstStyle/>
          <a:p>
            <a:r>
              <a:rPr lang="en-US" u="sng">
                <a:solidFill>
                  <a:schemeClr val="bg1">
                    <a:lumMod val="75000"/>
                  </a:schemeClr>
                </a:solidFill>
              </a:rPr>
              <a:t>Telegram:</a:t>
            </a:r>
            <a:r>
              <a:rPr lang="en-US"/>
              <a:t> t.me/DcInsiders     </a:t>
            </a:r>
            <a:r>
              <a:rPr lang="en-US" u="sng">
                <a:solidFill>
                  <a:schemeClr val="bg1">
                    <a:lumMod val="85000"/>
                  </a:schemeClr>
                </a:solidFill>
              </a:rPr>
              <a:t>Website:</a:t>
            </a:r>
            <a:r>
              <a:rPr lang="en-US">
                <a:solidFill>
                  <a:schemeClr val="bg1">
                    <a:lumMod val="85000"/>
                  </a:schemeClr>
                </a:solidFill>
              </a:rPr>
              <a:t> </a:t>
            </a:r>
            <a:r>
              <a:rPr lang="en-US">
                <a:solidFill>
                  <a:schemeClr val="tx1"/>
                </a:solidFill>
                <a:hlinkClick r:id="rId2">
                  <a:extLst>
                    <a:ext uri="{A12FA001-AC4F-418D-AE19-62706E023703}">
                      <ahyp:hlinkClr xmlns:ahyp="http://schemas.microsoft.com/office/drawing/2018/hyperlinkcolor" val="tx"/>
                    </a:ext>
                  </a:extLst>
                </a:hlinkClick>
              </a:rPr>
              <a:t>www.LayerTwoLabs.com</a:t>
            </a:r>
            <a:r>
              <a:rPr lang="en-US"/>
              <a:t>   </a:t>
            </a:r>
            <a:r>
              <a:rPr lang="en-US" u="sng">
                <a:solidFill>
                  <a:schemeClr val="bg1">
                    <a:lumMod val="75000"/>
                  </a:schemeClr>
                </a:solidFill>
              </a:rPr>
              <a:t>Paul’s Twitter:</a:t>
            </a:r>
            <a:r>
              <a:rPr lang="en-US">
                <a:solidFill>
                  <a:schemeClr val="bg1">
                    <a:lumMod val="75000"/>
                  </a:schemeClr>
                </a:solidFill>
              </a:rPr>
              <a:t> </a:t>
            </a:r>
            <a:r>
              <a:rPr lang="en-US"/>
              <a:t>@truthcoin</a:t>
            </a:r>
            <a:endParaRPr lang="en-US" dirty="0"/>
          </a:p>
        </p:txBody>
      </p:sp>
      <p:pic>
        <p:nvPicPr>
          <p:cNvPr id="8" name="Picture 7">
            <a:extLst>
              <a:ext uri="{FF2B5EF4-FFF2-40B4-BE49-F238E27FC236}">
                <a16:creationId xmlns:a16="http://schemas.microsoft.com/office/drawing/2014/main" id="{DDC1D970-0C87-BB12-666C-AD8425A74C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4063" y="114376"/>
            <a:ext cx="5219700" cy="6410325"/>
          </a:xfrm>
          <a:prstGeom prst="rect">
            <a:avLst/>
          </a:prstGeom>
        </p:spPr>
      </p:pic>
      <p:pic>
        <p:nvPicPr>
          <p:cNvPr id="7" name="Content Placeholder 6">
            <a:extLst>
              <a:ext uri="{FF2B5EF4-FFF2-40B4-BE49-F238E27FC236}">
                <a16:creationId xmlns:a16="http://schemas.microsoft.com/office/drawing/2014/main" id="{3C4677C4-8EA3-1FB6-AB3D-BDB422849F28}"/>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043551" y="1825625"/>
            <a:ext cx="10104897" cy="4351338"/>
          </a:xfrm>
        </p:spPr>
      </p:pic>
    </p:spTree>
    <p:extLst>
      <p:ext uri="{BB962C8B-B14F-4D97-AF65-F5344CB8AC3E}">
        <p14:creationId xmlns:p14="http://schemas.microsoft.com/office/powerpoint/2010/main" val="41684649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1F79F-E3AD-C49D-9540-9151E6521C8C}"/>
              </a:ext>
            </a:extLst>
          </p:cNvPr>
          <p:cNvSpPr>
            <a:spLocks noGrp="1"/>
          </p:cNvSpPr>
          <p:nvPr>
            <p:ph type="title"/>
          </p:nvPr>
        </p:nvSpPr>
        <p:spPr/>
        <p:txBody>
          <a:bodyPr/>
          <a:lstStyle/>
          <a:p>
            <a:r>
              <a:rPr lang="en-US" dirty="0"/>
              <a:t>M2</a:t>
            </a:r>
          </a:p>
        </p:txBody>
      </p:sp>
      <p:sp>
        <p:nvSpPr>
          <p:cNvPr id="3" name="Content Placeholder 2">
            <a:extLst>
              <a:ext uri="{FF2B5EF4-FFF2-40B4-BE49-F238E27FC236}">
                <a16:creationId xmlns:a16="http://schemas.microsoft.com/office/drawing/2014/main" id="{D79FED0C-98D0-6B81-20AD-B5D09856AF2E}"/>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AE3B0550-BCA8-B687-E7D3-92151BFB3608}"/>
              </a:ext>
            </a:extLst>
          </p:cNvPr>
          <p:cNvSpPr>
            <a:spLocks noGrp="1"/>
          </p:cNvSpPr>
          <p:nvPr>
            <p:ph type="sldNum" sz="quarter" idx="12"/>
          </p:nvPr>
        </p:nvSpPr>
        <p:spPr/>
        <p:txBody>
          <a:bodyPr/>
          <a:lstStyle/>
          <a:p>
            <a:fld id="{64A73B7B-B545-4723-8D44-5CC401310D8B}" type="slidenum">
              <a:rPr lang="en-US" smtClean="0"/>
              <a:t>46</a:t>
            </a:fld>
            <a:endParaRPr lang="en-US" dirty="0"/>
          </a:p>
        </p:txBody>
      </p:sp>
      <p:sp>
        <p:nvSpPr>
          <p:cNvPr id="5" name="Footer Placeholder 4">
            <a:extLst>
              <a:ext uri="{FF2B5EF4-FFF2-40B4-BE49-F238E27FC236}">
                <a16:creationId xmlns:a16="http://schemas.microsoft.com/office/drawing/2014/main" id="{43B028ED-5CCE-E031-8964-14C4ABF16916}"/>
              </a:ext>
            </a:extLst>
          </p:cNvPr>
          <p:cNvSpPr>
            <a:spLocks noGrp="1"/>
          </p:cNvSpPr>
          <p:nvPr>
            <p:ph type="ftr" sz="quarter" idx="11"/>
          </p:nvPr>
        </p:nvSpPr>
        <p:spPr/>
        <p:txBody>
          <a:bodyPr/>
          <a:lstStyle/>
          <a:p>
            <a:r>
              <a:rPr lang="en-US" u="sng">
                <a:solidFill>
                  <a:schemeClr val="bg1">
                    <a:lumMod val="75000"/>
                  </a:schemeClr>
                </a:solidFill>
              </a:rPr>
              <a:t>Telegram:</a:t>
            </a:r>
            <a:r>
              <a:rPr lang="en-US"/>
              <a:t> t.me/DcInsiders     </a:t>
            </a:r>
            <a:r>
              <a:rPr lang="en-US" u="sng">
                <a:solidFill>
                  <a:schemeClr val="bg1">
                    <a:lumMod val="85000"/>
                  </a:schemeClr>
                </a:solidFill>
              </a:rPr>
              <a:t>Website:</a:t>
            </a:r>
            <a:r>
              <a:rPr lang="en-US">
                <a:solidFill>
                  <a:schemeClr val="bg1">
                    <a:lumMod val="85000"/>
                  </a:schemeClr>
                </a:solidFill>
              </a:rPr>
              <a:t> </a:t>
            </a:r>
            <a:r>
              <a:rPr lang="en-US">
                <a:solidFill>
                  <a:schemeClr val="tx1"/>
                </a:solidFill>
                <a:hlinkClick r:id="rId2">
                  <a:extLst>
                    <a:ext uri="{A12FA001-AC4F-418D-AE19-62706E023703}">
                      <ahyp:hlinkClr xmlns:ahyp="http://schemas.microsoft.com/office/drawing/2018/hyperlinkcolor" val="tx"/>
                    </a:ext>
                  </a:extLst>
                </a:hlinkClick>
              </a:rPr>
              <a:t>www.LayerTwoLabs.com</a:t>
            </a:r>
            <a:r>
              <a:rPr lang="en-US"/>
              <a:t>   </a:t>
            </a:r>
            <a:r>
              <a:rPr lang="en-US" u="sng">
                <a:solidFill>
                  <a:schemeClr val="bg1">
                    <a:lumMod val="75000"/>
                  </a:schemeClr>
                </a:solidFill>
              </a:rPr>
              <a:t>Paul’s Twitter:</a:t>
            </a:r>
            <a:r>
              <a:rPr lang="en-US">
                <a:solidFill>
                  <a:schemeClr val="bg1">
                    <a:lumMod val="75000"/>
                  </a:schemeClr>
                </a:solidFill>
              </a:rPr>
              <a:t> </a:t>
            </a:r>
            <a:r>
              <a:rPr lang="en-US"/>
              <a:t>@truthcoin</a:t>
            </a:r>
            <a:endParaRPr lang="en-US" dirty="0"/>
          </a:p>
        </p:txBody>
      </p:sp>
      <p:pic>
        <p:nvPicPr>
          <p:cNvPr id="7" name="Picture 6">
            <a:extLst>
              <a:ext uri="{FF2B5EF4-FFF2-40B4-BE49-F238E27FC236}">
                <a16:creationId xmlns:a16="http://schemas.microsoft.com/office/drawing/2014/main" id="{FF61D5A8-7DBE-ADF7-CB91-A12501691E36}"/>
              </a:ext>
            </a:extLst>
          </p:cNvPr>
          <p:cNvPicPr>
            <a:picLocks noChangeAspect="1"/>
          </p:cNvPicPr>
          <p:nvPr/>
        </p:nvPicPr>
        <p:blipFill>
          <a:blip r:embed="rId3"/>
          <a:stretch>
            <a:fillRect/>
          </a:stretch>
        </p:blipFill>
        <p:spPr>
          <a:xfrm>
            <a:off x="302705" y="1157288"/>
            <a:ext cx="11591925" cy="5019675"/>
          </a:xfrm>
          <a:prstGeom prst="rect">
            <a:avLst/>
          </a:prstGeom>
        </p:spPr>
      </p:pic>
    </p:spTree>
    <p:extLst>
      <p:ext uri="{BB962C8B-B14F-4D97-AF65-F5344CB8AC3E}">
        <p14:creationId xmlns:p14="http://schemas.microsoft.com/office/powerpoint/2010/main" val="37358334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5843DB8-4084-FE08-09DF-0174DB3FC462}"/>
              </a:ext>
            </a:extLst>
          </p:cNvPr>
          <p:cNvPicPr>
            <a:picLocks noChangeAspect="1"/>
          </p:cNvPicPr>
          <p:nvPr/>
        </p:nvPicPr>
        <p:blipFill>
          <a:blip r:embed="rId2"/>
          <a:stretch>
            <a:fillRect/>
          </a:stretch>
        </p:blipFill>
        <p:spPr>
          <a:xfrm>
            <a:off x="78992" y="49722"/>
            <a:ext cx="12192000" cy="6747953"/>
          </a:xfrm>
          <a:prstGeom prst="rect">
            <a:avLst/>
          </a:prstGeom>
        </p:spPr>
      </p:pic>
      <p:sp>
        <p:nvSpPr>
          <p:cNvPr id="2" name="Title 1">
            <a:extLst>
              <a:ext uri="{FF2B5EF4-FFF2-40B4-BE49-F238E27FC236}">
                <a16:creationId xmlns:a16="http://schemas.microsoft.com/office/drawing/2014/main" id="{06A0E612-5D71-7857-C771-52F7DE196697}"/>
              </a:ext>
            </a:extLst>
          </p:cNvPr>
          <p:cNvSpPr>
            <a:spLocks noGrp="1"/>
          </p:cNvSpPr>
          <p:nvPr>
            <p:ph type="title"/>
          </p:nvPr>
        </p:nvSpPr>
        <p:spPr>
          <a:xfrm>
            <a:off x="4534928" y="160141"/>
            <a:ext cx="7451125" cy="630691"/>
          </a:xfrm>
          <a:ln>
            <a:solidFill>
              <a:schemeClr val="bg1"/>
            </a:solidFill>
          </a:ln>
        </p:spPr>
        <p:txBody>
          <a:bodyPr>
            <a:noAutofit/>
          </a:bodyPr>
          <a:lstStyle/>
          <a:p>
            <a:r>
              <a:rPr lang="en-US" sz="3200" dirty="0">
                <a:solidFill>
                  <a:schemeClr val="bg1"/>
                </a:solidFill>
              </a:rPr>
              <a:t>In Drivechain, “Bundles” are very important!</a:t>
            </a:r>
          </a:p>
        </p:txBody>
      </p:sp>
      <p:sp>
        <p:nvSpPr>
          <p:cNvPr id="4" name="Slide Number Placeholder 3">
            <a:extLst>
              <a:ext uri="{FF2B5EF4-FFF2-40B4-BE49-F238E27FC236}">
                <a16:creationId xmlns:a16="http://schemas.microsoft.com/office/drawing/2014/main" id="{27F6BE5B-F371-CAF1-B1D9-AACC941C455A}"/>
              </a:ext>
            </a:extLst>
          </p:cNvPr>
          <p:cNvSpPr>
            <a:spLocks noGrp="1"/>
          </p:cNvSpPr>
          <p:nvPr>
            <p:ph type="sldNum" sz="quarter" idx="12"/>
          </p:nvPr>
        </p:nvSpPr>
        <p:spPr/>
        <p:txBody>
          <a:bodyPr/>
          <a:lstStyle/>
          <a:p>
            <a:fld id="{64A73B7B-B545-4723-8D44-5CC401310D8B}" type="slidenum">
              <a:rPr lang="en-US" smtClean="0"/>
              <a:t>47</a:t>
            </a:fld>
            <a:endParaRPr lang="en-US" dirty="0"/>
          </a:p>
        </p:txBody>
      </p:sp>
    </p:spTree>
    <p:extLst>
      <p:ext uri="{BB962C8B-B14F-4D97-AF65-F5344CB8AC3E}">
        <p14:creationId xmlns:p14="http://schemas.microsoft.com/office/powerpoint/2010/main" val="25878017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F571F-8DC9-0771-85A5-C4AAFE67A1E6}"/>
              </a:ext>
            </a:extLst>
          </p:cNvPr>
          <p:cNvSpPr>
            <a:spLocks noGrp="1"/>
          </p:cNvSpPr>
          <p:nvPr>
            <p:ph type="title"/>
          </p:nvPr>
        </p:nvSpPr>
        <p:spPr/>
        <p:txBody>
          <a:bodyPr/>
          <a:lstStyle/>
          <a:p>
            <a:r>
              <a:rPr lang="en-US" dirty="0"/>
              <a:t>M3</a:t>
            </a:r>
          </a:p>
        </p:txBody>
      </p:sp>
      <p:sp>
        <p:nvSpPr>
          <p:cNvPr id="3" name="Content Placeholder 2">
            <a:extLst>
              <a:ext uri="{FF2B5EF4-FFF2-40B4-BE49-F238E27FC236}">
                <a16:creationId xmlns:a16="http://schemas.microsoft.com/office/drawing/2014/main" id="{6E7DA7C9-853B-9967-4327-6A7A792EE1FF}"/>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1E1EEF9F-A155-57EC-0E13-EC4C3C1D401E}"/>
              </a:ext>
            </a:extLst>
          </p:cNvPr>
          <p:cNvSpPr>
            <a:spLocks noGrp="1"/>
          </p:cNvSpPr>
          <p:nvPr>
            <p:ph type="sldNum" sz="quarter" idx="12"/>
          </p:nvPr>
        </p:nvSpPr>
        <p:spPr/>
        <p:txBody>
          <a:bodyPr/>
          <a:lstStyle/>
          <a:p>
            <a:fld id="{64A73B7B-B545-4723-8D44-5CC401310D8B}" type="slidenum">
              <a:rPr lang="en-US" smtClean="0"/>
              <a:t>48</a:t>
            </a:fld>
            <a:endParaRPr lang="en-US" dirty="0"/>
          </a:p>
        </p:txBody>
      </p:sp>
      <p:sp>
        <p:nvSpPr>
          <p:cNvPr id="5" name="Footer Placeholder 4">
            <a:extLst>
              <a:ext uri="{FF2B5EF4-FFF2-40B4-BE49-F238E27FC236}">
                <a16:creationId xmlns:a16="http://schemas.microsoft.com/office/drawing/2014/main" id="{0BE18B86-CCDF-EBB3-A70F-29BBBDC4187B}"/>
              </a:ext>
            </a:extLst>
          </p:cNvPr>
          <p:cNvSpPr>
            <a:spLocks noGrp="1"/>
          </p:cNvSpPr>
          <p:nvPr>
            <p:ph type="ftr" sz="quarter" idx="11"/>
          </p:nvPr>
        </p:nvSpPr>
        <p:spPr/>
        <p:txBody>
          <a:bodyPr/>
          <a:lstStyle/>
          <a:p>
            <a:r>
              <a:rPr lang="en-US" u="sng">
                <a:solidFill>
                  <a:schemeClr val="bg1">
                    <a:lumMod val="75000"/>
                  </a:schemeClr>
                </a:solidFill>
              </a:rPr>
              <a:t>Telegram:</a:t>
            </a:r>
            <a:r>
              <a:rPr lang="en-US"/>
              <a:t> t.me/DcInsiders     </a:t>
            </a:r>
            <a:r>
              <a:rPr lang="en-US" u="sng">
                <a:solidFill>
                  <a:schemeClr val="bg1">
                    <a:lumMod val="85000"/>
                  </a:schemeClr>
                </a:solidFill>
              </a:rPr>
              <a:t>Website:</a:t>
            </a:r>
            <a:r>
              <a:rPr lang="en-US">
                <a:solidFill>
                  <a:schemeClr val="bg1">
                    <a:lumMod val="85000"/>
                  </a:schemeClr>
                </a:solidFill>
              </a:rPr>
              <a:t> </a:t>
            </a:r>
            <a:r>
              <a:rPr lang="en-US">
                <a:solidFill>
                  <a:schemeClr val="tx1"/>
                </a:solidFill>
                <a:hlinkClick r:id="rId2">
                  <a:extLst>
                    <a:ext uri="{A12FA001-AC4F-418D-AE19-62706E023703}">
                      <ahyp:hlinkClr xmlns:ahyp="http://schemas.microsoft.com/office/drawing/2018/hyperlinkcolor" val="tx"/>
                    </a:ext>
                  </a:extLst>
                </a:hlinkClick>
              </a:rPr>
              <a:t>www.LayerTwoLabs.com</a:t>
            </a:r>
            <a:r>
              <a:rPr lang="en-US"/>
              <a:t>   </a:t>
            </a:r>
            <a:r>
              <a:rPr lang="en-US" u="sng">
                <a:solidFill>
                  <a:schemeClr val="bg1">
                    <a:lumMod val="75000"/>
                  </a:schemeClr>
                </a:solidFill>
              </a:rPr>
              <a:t>Paul’s Twitter:</a:t>
            </a:r>
            <a:r>
              <a:rPr lang="en-US">
                <a:solidFill>
                  <a:schemeClr val="bg1">
                    <a:lumMod val="75000"/>
                  </a:schemeClr>
                </a:solidFill>
              </a:rPr>
              <a:t> </a:t>
            </a:r>
            <a:r>
              <a:rPr lang="en-US"/>
              <a:t>@truthcoin</a:t>
            </a:r>
            <a:endParaRPr lang="en-US" dirty="0"/>
          </a:p>
        </p:txBody>
      </p:sp>
      <p:pic>
        <p:nvPicPr>
          <p:cNvPr id="7" name="Picture 6">
            <a:extLst>
              <a:ext uri="{FF2B5EF4-FFF2-40B4-BE49-F238E27FC236}">
                <a16:creationId xmlns:a16="http://schemas.microsoft.com/office/drawing/2014/main" id="{141F08F8-9CAF-CFA7-41A3-3D1B332094C3}"/>
              </a:ext>
            </a:extLst>
          </p:cNvPr>
          <p:cNvPicPr>
            <a:picLocks noChangeAspect="1"/>
          </p:cNvPicPr>
          <p:nvPr/>
        </p:nvPicPr>
        <p:blipFill>
          <a:blip r:embed="rId3"/>
          <a:stretch>
            <a:fillRect/>
          </a:stretch>
        </p:blipFill>
        <p:spPr>
          <a:xfrm>
            <a:off x="109537" y="1290637"/>
            <a:ext cx="11972925" cy="4276725"/>
          </a:xfrm>
          <a:prstGeom prst="rect">
            <a:avLst/>
          </a:prstGeom>
        </p:spPr>
      </p:pic>
    </p:spTree>
    <p:extLst>
      <p:ext uri="{BB962C8B-B14F-4D97-AF65-F5344CB8AC3E}">
        <p14:creationId xmlns:p14="http://schemas.microsoft.com/office/powerpoint/2010/main" val="392087436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F4BAE-C2F3-1098-46FB-21E4A8B781D8}"/>
              </a:ext>
            </a:extLst>
          </p:cNvPr>
          <p:cNvSpPr>
            <a:spLocks noGrp="1"/>
          </p:cNvSpPr>
          <p:nvPr>
            <p:ph type="title"/>
          </p:nvPr>
        </p:nvSpPr>
        <p:spPr/>
        <p:txBody>
          <a:bodyPr/>
          <a:lstStyle/>
          <a:p>
            <a:r>
              <a:rPr lang="en-US" dirty="0"/>
              <a:t>M4</a:t>
            </a:r>
          </a:p>
        </p:txBody>
      </p:sp>
      <p:sp>
        <p:nvSpPr>
          <p:cNvPr id="4" name="Slide Number Placeholder 3">
            <a:extLst>
              <a:ext uri="{FF2B5EF4-FFF2-40B4-BE49-F238E27FC236}">
                <a16:creationId xmlns:a16="http://schemas.microsoft.com/office/drawing/2014/main" id="{94CE0C6F-EE90-8EE5-4690-1004952C340B}"/>
              </a:ext>
            </a:extLst>
          </p:cNvPr>
          <p:cNvSpPr>
            <a:spLocks noGrp="1"/>
          </p:cNvSpPr>
          <p:nvPr>
            <p:ph type="sldNum" sz="quarter" idx="12"/>
          </p:nvPr>
        </p:nvSpPr>
        <p:spPr/>
        <p:txBody>
          <a:bodyPr/>
          <a:lstStyle/>
          <a:p>
            <a:fld id="{64A73B7B-B545-4723-8D44-5CC401310D8B}" type="slidenum">
              <a:rPr lang="en-US" smtClean="0"/>
              <a:t>49</a:t>
            </a:fld>
            <a:endParaRPr lang="en-US" dirty="0"/>
          </a:p>
        </p:txBody>
      </p:sp>
      <p:sp>
        <p:nvSpPr>
          <p:cNvPr id="5" name="Footer Placeholder 4">
            <a:extLst>
              <a:ext uri="{FF2B5EF4-FFF2-40B4-BE49-F238E27FC236}">
                <a16:creationId xmlns:a16="http://schemas.microsoft.com/office/drawing/2014/main" id="{5EA6696D-FCF7-2FAE-08DB-E1E5CD109651}"/>
              </a:ext>
            </a:extLst>
          </p:cNvPr>
          <p:cNvSpPr>
            <a:spLocks noGrp="1"/>
          </p:cNvSpPr>
          <p:nvPr>
            <p:ph type="ftr" sz="quarter" idx="11"/>
          </p:nvPr>
        </p:nvSpPr>
        <p:spPr/>
        <p:txBody>
          <a:bodyPr/>
          <a:lstStyle/>
          <a:p>
            <a:r>
              <a:rPr lang="en-US" u="sng">
                <a:solidFill>
                  <a:schemeClr val="bg1">
                    <a:lumMod val="75000"/>
                  </a:schemeClr>
                </a:solidFill>
              </a:rPr>
              <a:t>Telegram:</a:t>
            </a:r>
            <a:r>
              <a:rPr lang="en-US"/>
              <a:t> t.me/DcInsiders     </a:t>
            </a:r>
            <a:r>
              <a:rPr lang="en-US" u="sng">
                <a:solidFill>
                  <a:schemeClr val="bg1">
                    <a:lumMod val="85000"/>
                  </a:schemeClr>
                </a:solidFill>
              </a:rPr>
              <a:t>Website:</a:t>
            </a:r>
            <a:r>
              <a:rPr lang="en-US">
                <a:solidFill>
                  <a:schemeClr val="bg1">
                    <a:lumMod val="85000"/>
                  </a:schemeClr>
                </a:solidFill>
              </a:rPr>
              <a:t> </a:t>
            </a:r>
            <a:r>
              <a:rPr lang="en-US">
                <a:solidFill>
                  <a:schemeClr val="tx1"/>
                </a:solidFill>
                <a:hlinkClick r:id="rId2">
                  <a:extLst>
                    <a:ext uri="{A12FA001-AC4F-418D-AE19-62706E023703}">
                      <ahyp:hlinkClr xmlns:ahyp="http://schemas.microsoft.com/office/drawing/2018/hyperlinkcolor" val="tx"/>
                    </a:ext>
                  </a:extLst>
                </a:hlinkClick>
              </a:rPr>
              <a:t>www.LayerTwoLabs.com</a:t>
            </a:r>
            <a:r>
              <a:rPr lang="en-US"/>
              <a:t>   </a:t>
            </a:r>
            <a:r>
              <a:rPr lang="en-US" u="sng">
                <a:solidFill>
                  <a:schemeClr val="bg1">
                    <a:lumMod val="75000"/>
                  </a:schemeClr>
                </a:solidFill>
              </a:rPr>
              <a:t>Paul’s Twitter:</a:t>
            </a:r>
            <a:r>
              <a:rPr lang="en-US">
                <a:solidFill>
                  <a:schemeClr val="bg1">
                    <a:lumMod val="75000"/>
                  </a:schemeClr>
                </a:solidFill>
              </a:rPr>
              <a:t> </a:t>
            </a:r>
            <a:r>
              <a:rPr lang="en-US"/>
              <a:t>@truthcoin</a:t>
            </a:r>
            <a:endParaRPr lang="en-US" dirty="0"/>
          </a:p>
        </p:txBody>
      </p:sp>
      <p:pic>
        <p:nvPicPr>
          <p:cNvPr id="7" name="Picture 6">
            <a:extLst>
              <a:ext uri="{FF2B5EF4-FFF2-40B4-BE49-F238E27FC236}">
                <a16:creationId xmlns:a16="http://schemas.microsoft.com/office/drawing/2014/main" id="{52C47E91-4826-BE8F-A7E7-0C52E3DD0F25}"/>
              </a:ext>
            </a:extLst>
          </p:cNvPr>
          <p:cNvPicPr>
            <a:picLocks noChangeAspect="1"/>
          </p:cNvPicPr>
          <p:nvPr/>
        </p:nvPicPr>
        <p:blipFill>
          <a:blip r:embed="rId3"/>
          <a:stretch>
            <a:fillRect/>
          </a:stretch>
        </p:blipFill>
        <p:spPr>
          <a:xfrm>
            <a:off x="1993520" y="145669"/>
            <a:ext cx="9901110" cy="6566662"/>
          </a:xfrm>
          <a:prstGeom prst="rect">
            <a:avLst/>
          </a:prstGeom>
        </p:spPr>
      </p:pic>
    </p:spTree>
    <p:extLst>
      <p:ext uri="{BB962C8B-B14F-4D97-AF65-F5344CB8AC3E}">
        <p14:creationId xmlns:p14="http://schemas.microsoft.com/office/powerpoint/2010/main" val="33208532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4E97A-3B4F-C2FA-A7E3-E4436AEAA89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C413B74-178A-2DEA-197F-C20894C3AD49}"/>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20EC12ED-E8F9-5434-5D1E-47EFD069AF8C}"/>
              </a:ext>
            </a:extLst>
          </p:cNvPr>
          <p:cNvSpPr>
            <a:spLocks noGrp="1"/>
          </p:cNvSpPr>
          <p:nvPr>
            <p:ph type="sldNum" sz="quarter" idx="12"/>
          </p:nvPr>
        </p:nvSpPr>
        <p:spPr/>
        <p:txBody>
          <a:bodyPr/>
          <a:lstStyle/>
          <a:p>
            <a:fld id="{64A73B7B-B545-4723-8D44-5CC401310D8B}" type="slidenum">
              <a:rPr lang="en-US" smtClean="0"/>
              <a:t>5</a:t>
            </a:fld>
            <a:endParaRPr lang="en-US" dirty="0"/>
          </a:p>
        </p:txBody>
      </p:sp>
      <p:sp>
        <p:nvSpPr>
          <p:cNvPr id="5" name="Footer Placeholder 4">
            <a:extLst>
              <a:ext uri="{FF2B5EF4-FFF2-40B4-BE49-F238E27FC236}">
                <a16:creationId xmlns:a16="http://schemas.microsoft.com/office/drawing/2014/main" id="{7C0B5861-892E-0709-D9C2-5280D496483E}"/>
              </a:ext>
            </a:extLst>
          </p:cNvPr>
          <p:cNvSpPr>
            <a:spLocks noGrp="1"/>
          </p:cNvSpPr>
          <p:nvPr>
            <p:ph type="ftr" sz="quarter" idx="11"/>
          </p:nvPr>
        </p:nvSpPr>
        <p:spPr/>
        <p:txBody>
          <a:bodyPr/>
          <a:lstStyle/>
          <a:p>
            <a:r>
              <a:rPr lang="en-US" u="sng">
                <a:solidFill>
                  <a:schemeClr val="bg1">
                    <a:lumMod val="75000"/>
                  </a:schemeClr>
                </a:solidFill>
              </a:rPr>
              <a:t>Telegram:</a:t>
            </a:r>
            <a:r>
              <a:rPr lang="en-US"/>
              <a:t> t.me/DcInsiders     </a:t>
            </a:r>
            <a:r>
              <a:rPr lang="en-US" u="sng">
                <a:solidFill>
                  <a:schemeClr val="bg1">
                    <a:lumMod val="85000"/>
                  </a:schemeClr>
                </a:solidFill>
              </a:rPr>
              <a:t>Website:</a:t>
            </a:r>
            <a:r>
              <a:rPr lang="en-US">
                <a:solidFill>
                  <a:schemeClr val="bg1">
                    <a:lumMod val="85000"/>
                  </a:schemeClr>
                </a:solidFill>
              </a:rPr>
              <a:t> </a:t>
            </a:r>
            <a:r>
              <a:rPr lang="en-US">
                <a:solidFill>
                  <a:schemeClr val="tx1"/>
                </a:solidFill>
                <a:hlinkClick r:id="rId2">
                  <a:extLst>
                    <a:ext uri="{A12FA001-AC4F-418D-AE19-62706E023703}">
                      <ahyp:hlinkClr xmlns:ahyp="http://schemas.microsoft.com/office/drawing/2018/hyperlinkcolor" val="tx"/>
                    </a:ext>
                  </a:extLst>
                </a:hlinkClick>
              </a:rPr>
              <a:t>www.LayerTwoLabs.com</a:t>
            </a:r>
            <a:r>
              <a:rPr lang="en-US"/>
              <a:t>   </a:t>
            </a:r>
            <a:r>
              <a:rPr lang="en-US" u="sng">
                <a:solidFill>
                  <a:schemeClr val="bg1">
                    <a:lumMod val="75000"/>
                  </a:schemeClr>
                </a:solidFill>
              </a:rPr>
              <a:t>Paul’s Twitter:</a:t>
            </a:r>
            <a:r>
              <a:rPr lang="en-US">
                <a:solidFill>
                  <a:schemeClr val="bg1">
                    <a:lumMod val="75000"/>
                  </a:schemeClr>
                </a:solidFill>
              </a:rPr>
              <a:t> </a:t>
            </a:r>
            <a:r>
              <a:rPr lang="en-US"/>
              <a:t>@truthcoin</a:t>
            </a:r>
            <a:endParaRPr lang="en-US" dirty="0"/>
          </a:p>
        </p:txBody>
      </p:sp>
      <p:pic>
        <p:nvPicPr>
          <p:cNvPr id="6" name="Picture 5">
            <a:extLst>
              <a:ext uri="{FF2B5EF4-FFF2-40B4-BE49-F238E27FC236}">
                <a16:creationId xmlns:a16="http://schemas.microsoft.com/office/drawing/2014/main" id="{E3DD0F0D-0A65-71A6-B24F-368457BFC2D0}"/>
              </a:ext>
            </a:extLst>
          </p:cNvPr>
          <p:cNvPicPr>
            <a:picLocks noChangeAspect="1"/>
          </p:cNvPicPr>
          <p:nvPr/>
        </p:nvPicPr>
        <p:blipFill>
          <a:blip r:embed="rId3"/>
          <a:stretch>
            <a:fillRect/>
          </a:stretch>
        </p:blipFill>
        <p:spPr>
          <a:xfrm>
            <a:off x="294422" y="857250"/>
            <a:ext cx="11603155" cy="5635625"/>
          </a:xfrm>
          <a:prstGeom prst="rect">
            <a:avLst/>
          </a:prstGeom>
        </p:spPr>
      </p:pic>
      <p:sp>
        <p:nvSpPr>
          <p:cNvPr id="7" name="Title 1">
            <a:extLst>
              <a:ext uri="{FF2B5EF4-FFF2-40B4-BE49-F238E27FC236}">
                <a16:creationId xmlns:a16="http://schemas.microsoft.com/office/drawing/2014/main" id="{6ED2E5B3-2D09-EA2F-C474-576DFB9C19B6}"/>
              </a:ext>
            </a:extLst>
          </p:cNvPr>
          <p:cNvSpPr txBox="1">
            <a:spLocks/>
          </p:cNvSpPr>
          <p:nvPr/>
        </p:nvSpPr>
        <p:spPr>
          <a:xfrm>
            <a:off x="638176" y="273445"/>
            <a:ext cx="3233738" cy="815183"/>
          </a:xfrm>
          <a:prstGeom prst="rect">
            <a:avLst/>
          </a:prstGeom>
          <a:solidFill>
            <a:schemeClr val="bg1">
              <a:lumMod val="85000"/>
            </a:schemeClr>
          </a:solidFill>
          <a:ln>
            <a:solidFill>
              <a:schemeClr val="tx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My Big Break</a:t>
            </a:r>
            <a:endParaRPr lang="en-US" dirty="0"/>
          </a:p>
        </p:txBody>
      </p:sp>
      <p:sp>
        <p:nvSpPr>
          <p:cNvPr id="8" name="Title 1">
            <a:extLst>
              <a:ext uri="{FF2B5EF4-FFF2-40B4-BE49-F238E27FC236}">
                <a16:creationId xmlns:a16="http://schemas.microsoft.com/office/drawing/2014/main" id="{0241E843-0C1C-2927-0D70-5B4CBBC76A3B}"/>
              </a:ext>
            </a:extLst>
          </p:cNvPr>
          <p:cNvSpPr txBox="1">
            <a:spLocks/>
          </p:cNvSpPr>
          <p:nvPr/>
        </p:nvSpPr>
        <p:spPr>
          <a:xfrm>
            <a:off x="5848777" y="407092"/>
            <a:ext cx="4195762" cy="547888"/>
          </a:xfrm>
          <a:prstGeom prst="rect">
            <a:avLst/>
          </a:prstGeom>
          <a:solidFill>
            <a:schemeClr val="bg1">
              <a:lumMod val="85000"/>
            </a:schemeClr>
          </a:solidFill>
          <a:ln>
            <a:solidFill>
              <a:schemeClr val="tx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dirty="0"/>
              <a:t>Adam Back links to my blog – Dec 2014</a:t>
            </a:r>
          </a:p>
        </p:txBody>
      </p:sp>
    </p:spTree>
    <p:extLst>
      <p:ext uri="{BB962C8B-B14F-4D97-AF65-F5344CB8AC3E}">
        <p14:creationId xmlns:p14="http://schemas.microsoft.com/office/powerpoint/2010/main" val="136248277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492AD-428C-79D2-92AB-6D61BE396AF6}"/>
              </a:ext>
            </a:extLst>
          </p:cNvPr>
          <p:cNvSpPr>
            <a:spLocks noGrp="1"/>
          </p:cNvSpPr>
          <p:nvPr>
            <p:ph type="title"/>
          </p:nvPr>
        </p:nvSpPr>
        <p:spPr/>
        <p:txBody>
          <a:bodyPr/>
          <a:lstStyle/>
          <a:p>
            <a:r>
              <a:rPr lang="en-US" dirty="0"/>
              <a:t>M5 – Depositing Coins</a:t>
            </a:r>
          </a:p>
        </p:txBody>
      </p:sp>
      <p:sp>
        <p:nvSpPr>
          <p:cNvPr id="3" name="Content Placeholder 2">
            <a:extLst>
              <a:ext uri="{FF2B5EF4-FFF2-40B4-BE49-F238E27FC236}">
                <a16:creationId xmlns:a16="http://schemas.microsoft.com/office/drawing/2014/main" id="{BF13896F-11E8-1EDF-8FE5-4E5F4DAF4C92}"/>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EE7F07E4-5DD1-C6A3-F397-D5B6D7D9C04F}"/>
              </a:ext>
            </a:extLst>
          </p:cNvPr>
          <p:cNvSpPr>
            <a:spLocks noGrp="1"/>
          </p:cNvSpPr>
          <p:nvPr>
            <p:ph type="sldNum" sz="quarter" idx="12"/>
          </p:nvPr>
        </p:nvSpPr>
        <p:spPr/>
        <p:txBody>
          <a:bodyPr/>
          <a:lstStyle/>
          <a:p>
            <a:fld id="{64A73B7B-B545-4723-8D44-5CC401310D8B}" type="slidenum">
              <a:rPr lang="en-US" smtClean="0"/>
              <a:t>50</a:t>
            </a:fld>
            <a:endParaRPr lang="en-US" dirty="0"/>
          </a:p>
        </p:txBody>
      </p:sp>
      <p:sp>
        <p:nvSpPr>
          <p:cNvPr id="5" name="Footer Placeholder 4">
            <a:extLst>
              <a:ext uri="{FF2B5EF4-FFF2-40B4-BE49-F238E27FC236}">
                <a16:creationId xmlns:a16="http://schemas.microsoft.com/office/drawing/2014/main" id="{AFE4A7A3-E000-513D-A6E5-D3D67466B762}"/>
              </a:ext>
            </a:extLst>
          </p:cNvPr>
          <p:cNvSpPr>
            <a:spLocks noGrp="1"/>
          </p:cNvSpPr>
          <p:nvPr>
            <p:ph type="ftr" sz="quarter" idx="11"/>
          </p:nvPr>
        </p:nvSpPr>
        <p:spPr/>
        <p:txBody>
          <a:bodyPr/>
          <a:lstStyle/>
          <a:p>
            <a:r>
              <a:rPr lang="en-US" u="sng">
                <a:solidFill>
                  <a:schemeClr val="bg1">
                    <a:lumMod val="75000"/>
                  </a:schemeClr>
                </a:solidFill>
              </a:rPr>
              <a:t>Telegram:</a:t>
            </a:r>
            <a:r>
              <a:rPr lang="en-US"/>
              <a:t> t.me/DcInsiders     </a:t>
            </a:r>
            <a:r>
              <a:rPr lang="en-US" u="sng">
                <a:solidFill>
                  <a:schemeClr val="bg1">
                    <a:lumMod val="85000"/>
                  </a:schemeClr>
                </a:solidFill>
              </a:rPr>
              <a:t>Website:</a:t>
            </a:r>
            <a:r>
              <a:rPr lang="en-US">
                <a:solidFill>
                  <a:schemeClr val="bg1">
                    <a:lumMod val="85000"/>
                  </a:schemeClr>
                </a:solidFill>
              </a:rPr>
              <a:t> </a:t>
            </a:r>
            <a:r>
              <a:rPr lang="en-US">
                <a:solidFill>
                  <a:schemeClr val="tx1"/>
                </a:solidFill>
                <a:hlinkClick r:id="rId2">
                  <a:extLst>
                    <a:ext uri="{A12FA001-AC4F-418D-AE19-62706E023703}">
                      <ahyp:hlinkClr xmlns:ahyp="http://schemas.microsoft.com/office/drawing/2018/hyperlinkcolor" val="tx"/>
                    </a:ext>
                  </a:extLst>
                </a:hlinkClick>
              </a:rPr>
              <a:t>www.LayerTwoLabs.com</a:t>
            </a:r>
            <a:r>
              <a:rPr lang="en-US"/>
              <a:t>   </a:t>
            </a:r>
            <a:r>
              <a:rPr lang="en-US" u="sng">
                <a:solidFill>
                  <a:schemeClr val="bg1">
                    <a:lumMod val="75000"/>
                  </a:schemeClr>
                </a:solidFill>
              </a:rPr>
              <a:t>Paul’s Twitter:</a:t>
            </a:r>
            <a:r>
              <a:rPr lang="en-US">
                <a:solidFill>
                  <a:schemeClr val="bg1">
                    <a:lumMod val="75000"/>
                  </a:schemeClr>
                </a:solidFill>
              </a:rPr>
              <a:t> </a:t>
            </a:r>
            <a:r>
              <a:rPr lang="en-US"/>
              <a:t>@truthcoin</a:t>
            </a:r>
            <a:endParaRPr lang="en-US" dirty="0"/>
          </a:p>
        </p:txBody>
      </p:sp>
      <p:pic>
        <p:nvPicPr>
          <p:cNvPr id="7" name="Picture 6">
            <a:extLst>
              <a:ext uri="{FF2B5EF4-FFF2-40B4-BE49-F238E27FC236}">
                <a16:creationId xmlns:a16="http://schemas.microsoft.com/office/drawing/2014/main" id="{36D38258-697B-336B-C111-F7193D65A34B}"/>
              </a:ext>
            </a:extLst>
          </p:cNvPr>
          <p:cNvPicPr>
            <a:picLocks noChangeAspect="1"/>
          </p:cNvPicPr>
          <p:nvPr/>
        </p:nvPicPr>
        <p:blipFill>
          <a:blip r:embed="rId3"/>
          <a:stretch>
            <a:fillRect/>
          </a:stretch>
        </p:blipFill>
        <p:spPr>
          <a:xfrm>
            <a:off x="157162" y="1690687"/>
            <a:ext cx="11877675" cy="3476625"/>
          </a:xfrm>
          <a:prstGeom prst="rect">
            <a:avLst/>
          </a:prstGeom>
        </p:spPr>
      </p:pic>
    </p:spTree>
    <p:extLst>
      <p:ext uri="{BB962C8B-B14F-4D97-AF65-F5344CB8AC3E}">
        <p14:creationId xmlns:p14="http://schemas.microsoft.com/office/powerpoint/2010/main" val="231539105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C6364-5CC3-DD10-3302-7E0B81B94F9A}"/>
              </a:ext>
            </a:extLst>
          </p:cNvPr>
          <p:cNvSpPr>
            <a:spLocks noGrp="1"/>
          </p:cNvSpPr>
          <p:nvPr>
            <p:ph type="title"/>
          </p:nvPr>
        </p:nvSpPr>
        <p:spPr/>
        <p:txBody>
          <a:bodyPr/>
          <a:lstStyle/>
          <a:p>
            <a:r>
              <a:rPr lang="en-US" dirty="0"/>
              <a:t>M6</a:t>
            </a:r>
          </a:p>
        </p:txBody>
      </p:sp>
      <p:sp>
        <p:nvSpPr>
          <p:cNvPr id="3" name="Content Placeholder 2">
            <a:extLst>
              <a:ext uri="{FF2B5EF4-FFF2-40B4-BE49-F238E27FC236}">
                <a16:creationId xmlns:a16="http://schemas.microsoft.com/office/drawing/2014/main" id="{A07728FE-E5BE-596F-85CD-035ECCAC66E6}"/>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E9EA5762-1ADA-33FB-2DD5-05ACD7FFC6D4}"/>
              </a:ext>
            </a:extLst>
          </p:cNvPr>
          <p:cNvSpPr>
            <a:spLocks noGrp="1"/>
          </p:cNvSpPr>
          <p:nvPr>
            <p:ph type="sldNum" sz="quarter" idx="12"/>
          </p:nvPr>
        </p:nvSpPr>
        <p:spPr/>
        <p:txBody>
          <a:bodyPr/>
          <a:lstStyle/>
          <a:p>
            <a:fld id="{64A73B7B-B545-4723-8D44-5CC401310D8B}" type="slidenum">
              <a:rPr lang="en-US" smtClean="0"/>
              <a:t>51</a:t>
            </a:fld>
            <a:endParaRPr lang="en-US" dirty="0"/>
          </a:p>
        </p:txBody>
      </p:sp>
      <p:sp>
        <p:nvSpPr>
          <p:cNvPr id="5" name="Footer Placeholder 4">
            <a:extLst>
              <a:ext uri="{FF2B5EF4-FFF2-40B4-BE49-F238E27FC236}">
                <a16:creationId xmlns:a16="http://schemas.microsoft.com/office/drawing/2014/main" id="{B97306A6-E756-1D89-B457-9D1F3B46BEAF}"/>
              </a:ext>
            </a:extLst>
          </p:cNvPr>
          <p:cNvSpPr>
            <a:spLocks noGrp="1"/>
          </p:cNvSpPr>
          <p:nvPr>
            <p:ph type="ftr" sz="quarter" idx="11"/>
          </p:nvPr>
        </p:nvSpPr>
        <p:spPr/>
        <p:txBody>
          <a:bodyPr/>
          <a:lstStyle/>
          <a:p>
            <a:r>
              <a:rPr lang="en-US" u="sng">
                <a:solidFill>
                  <a:schemeClr val="bg1">
                    <a:lumMod val="75000"/>
                  </a:schemeClr>
                </a:solidFill>
              </a:rPr>
              <a:t>Telegram:</a:t>
            </a:r>
            <a:r>
              <a:rPr lang="en-US"/>
              <a:t> t.me/DcInsiders     </a:t>
            </a:r>
            <a:r>
              <a:rPr lang="en-US" u="sng">
                <a:solidFill>
                  <a:schemeClr val="bg1">
                    <a:lumMod val="85000"/>
                  </a:schemeClr>
                </a:solidFill>
              </a:rPr>
              <a:t>Website:</a:t>
            </a:r>
            <a:r>
              <a:rPr lang="en-US">
                <a:solidFill>
                  <a:schemeClr val="bg1">
                    <a:lumMod val="85000"/>
                  </a:schemeClr>
                </a:solidFill>
              </a:rPr>
              <a:t> </a:t>
            </a:r>
            <a:r>
              <a:rPr lang="en-US">
                <a:solidFill>
                  <a:schemeClr val="tx1"/>
                </a:solidFill>
                <a:hlinkClick r:id="rId2">
                  <a:extLst>
                    <a:ext uri="{A12FA001-AC4F-418D-AE19-62706E023703}">
                      <ahyp:hlinkClr xmlns:ahyp="http://schemas.microsoft.com/office/drawing/2018/hyperlinkcolor" val="tx"/>
                    </a:ext>
                  </a:extLst>
                </a:hlinkClick>
              </a:rPr>
              <a:t>www.LayerTwoLabs.com</a:t>
            </a:r>
            <a:r>
              <a:rPr lang="en-US"/>
              <a:t>   </a:t>
            </a:r>
            <a:r>
              <a:rPr lang="en-US" u="sng">
                <a:solidFill>
                  <a:schemeClr val="bg1">
                    <a:lumMod val="75000"/>
                  </a:schemeClr>
                </a:solidFill>
              </a:rPr>
              <a:t>Paul’s Twitter:</a:t>
            </a:r>
            <a:r>
              <a:rPr lang="en-US">
                <a:solidFill>
                  <a:schemeClr val="bg1">
                    <a:lumMod val="75000"/>
                  </a:schemeClr>
                </a:solidFill>
              </a:rPr>
              <a:t> </a:t>
            </a:r>
            <a:r>
              <a:rPr lang="en-US"/>
              <a:t>@truthcoin</a:t>
            </a:r>
            <a:endParaRPr lang="en-US" dirty="0"/>
          </a:p>
        </p:txBody>
      </p:sp>
      <p:pic>
        <p:nvPicPr>
          <p:cNvPr id="7" name="Picture 6">
            <a:extLst>
              <a:ext uri="{FF2B5EF4-FFF2-40B4-BE49-F238E27FC236}">
                <a16:creationId xmlns:a16="http://schemas.microsoft.com/office/drawing/2014/main" id="{CC5E8A92-D7FF-DB95-B50E-797665B96716}"/>
              </a:ext>
            </a:extLst>
          </p:cNvPr>
          <p:cNvPicPr>
            <a:picLocks noChangeAspect="1"/>
          </p:cNvPicPr>
          <p:nvPr/>
        </p:nvPicPr>
        <p:blipFill>
          <a:blip r:embed="rId3"/>
          <a:stretch>
            <a:fillRect/>
          </a:stretch>
        </p:blipFill>
        <p:spPr>
          <a:xfrm>
            <a:off x="242887" y="1328737"/>
            <a:ext cx="11706225" cy="4200525"/>
          </a:xfrm>
          <a:prstGeom prst="rect">
            <a:avLst/>
          </a:prstGeom>
        </p:spPr>
      </p:pic>
    </p:spTree>
    <p:extLst>
      <p:ext uri="{BB962C8B-B14F-4D97-AF65-F5344CB8AC3E}">
        <p14:creationId xmlns:p14="http://schemas.microsoft.com/office/powerpoint/2010/main" val="12398781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19806-7926-F62B-B4F3-A4C441D2F083}"/>
              </a:ext>
            </a:extLst>
          </p:cNvPr>
          <p:cNvSpPr>
            <a:spLocks noGrp="1"/>
          </p:cNvSpPr>
          <p:nvPr>
            <p:ph type="title"/>
          </p:nvPr>
        </p:nvSpPr>
        <p:spPr/>
        <p:txBody>
          <a:bodyPr/>
          <a:lstStyle/>
          <a:p>
            <a:r>
              <a:rPr lang="en-US" dirty="0"/>
              <a:t>Some Theory</a:t>
            </a:r>
          </a:p>
        </p:txBody>
      </p:sp>
      <p:sp>
        <p:nvSpPr>
          <p:cNvPr id="3" name="Content Placeholder 2">
            <a:extLst>
              <a:ext uri="{FF2B5EF4-FFF2-40B4-BE49-F238E27FC236}">
                <a16:creationId xmlns:a16="http://schemas.microsoft.com/office/drawing/2014/main" id="{D2653AF5-5943-0636-D6B0-5836ABE8EF92}"/>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DBAE7F40-B824-9D16-3BD9-AEAC1522088E}"/>
              </a:ext>
            </a:extLst>
          </p:cNvPr>
          <p:cNvSpPr>
            <a:spLocks noGrp="1"/>
          </p:cNvSpPr>
          <p:nvPr>
            <p:ph type="sldNum" sz="quarter" idx="12"/>
          </p:nvPr>
        </p:nvSpPr>
        <p:spPr/>
        <p:txBody>
          <a:bodyPr/>
          <a:lstStyle/>
          <a:p>
            <a:fld id="{64A73B7B-B545-4723-8D44-5CC401310D8B}" type="slidenum">
              <a:rPr lang="en-US" smtClean="0"/>
              <a:t>52</a:t>
            </a:fld>
            <a:endParaRPr lang="en-US" dirty="0"/>
          </a:p>
        </p:txBody>
      </p:sp>
      <p:sp>
        <p:nvSpPr>
          <p:cNvPr id="5" name="Footer Placeholder 4">
            <a:extLst>
              <a:ext uri="{FF2B5EF4-FFF2-40B4-BE49-F238E27FC236}">
                <a16:creationId xmlns:a16="http://schemas.microsoft.com/office/drawing/2014/main" id="{CC017F03-5073-DC0B-7E4B-E7C10AD6A60F}"/>
              </a:ext>
            </a:extLst>
          </p:cNvPr>
          <p:cNvSpPr>
            <a:spLocks noGrp="1"/>
          </p:cNvSpPr>
          <p:nvPr>
            <p:ph type="ftr" sz="quarter" idx="11"/>
          </p:nvPr>
        </p:nvSpPr>
        <p:spPr/>
        <p:txBody>
          <a:bodyPr/>
          <a:lstStyle/>
          <a:p>
            <a:r>
              <a:rPr lang="en-US" u="sng">
                <a:solidFill>
                  <a:schemeClr val="bg1">
                    <a:lumMod val="75000"/>
                  </a:schemeClr>
                </a:solidFill>
              </a:rPr>
              <a:t>Telegram:</a:t>
            </a:r>
            <a:r>
              <a:rPr lang="en-US"/>
              <a:t> t.me/DcInsiders     </a:t>
            </a:r>
            <a:r>
              <a:rPr lang="en-US" u="sng">
                <a:solidFill>
                  <a:schemeClr val="bg1">
                    <a:lumMod val="85000"/>
                  </a:schemeClr>
                </a:solidFill>
              </a:rPr>
              <a:t>Website:</a:t>
            </a:r>
            <a:r>
              <a:rPr lang="en-US">
                <a:solidFill>
                  <a:schemeClr val="bg1">
                    <a:lumMod val="85000"/>
                  </a:schemeClr>
                </a:solidFill>
              </a:rPr>
              <a:t> </a:t>
            </a:r>
            <a:r>
              <a:rPr lang="en-US">
                <a:solidFill>
                  <a:schemeClr val="tx1"/>
                </a:solidFill>
                <a:hlinkClick r:id="rId2">
                  <a:extLst>
                    <a:ext uri="{A12FA001-AC4F-418D-AE19-62706E023703}">
                      <ahyp:hlinkClr xmlns:ahyp="http://schemas.microsoft.com/office/drawing/2018/hyperlinkcolor" val="tx"/>
                    </a:ext>
                  </a:extLst>
                </a:hlinkClick>
              </a:rPr>
              <a:t>www.LayerTwoLabs.com</a:t>
            </a:r>
            <a:r>
              <a:rPr lang="en-US"/>
              <a:t>   </a:t>
            </a:r>
            <a:r>
              <a:rPr lang="en-US" u="sng">
                <a:solidFill>
                  <a:schemeClr val="bg1">
                    <a:lumMod val="75000"/>
                  </a:schemeClr>
                </a:solidFill>
              </a:rPr>
              <a:t>Paul’s Twitter:</a:t>
            </a:r>
            <a:r>
              <a:rPr lang="en-US">
                <a:solidFill>
                  <a:schemeClr val="bg1">
                    <a:lumMod val="75000"/>
                  </a:schemeClr>
                </a:solidFill>
              </a:rPr>
              <a:t> </a:t>
            </a:r>
            <a:r>
              <a:rPr lang="en-US"/>
              <a:t>@truthcoin</a:t>
            </a:r>
            <a:endParaRPr lang="en-US" dirty="0"/>
          </a:p>
        </p:txBody>
      </p:sp>
    </p:spTree>
    <p:extLst>
      <p:ext uri="{BB962C8B-B14F-4D97-AF65-F5344CB8AC3E}">
        <p14:creationId xmlns:p14="http://schemas.microsoft.com/office/powerpoint/2010/main" val="26008262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40EEC-FEC0-4B28-A9FE-41E6AD8D6A15}"/>
              </a:ext>
            </a:extLst>
          </p:cNvPr>
          <p:cNvSpPr>
            <a:spLocks noGrp="1"/>
          </p:cNvSpPr>
          <p:nvPr>
            <p:ph type="title"/>
          </p:nvPr>
        </p:nvSpPr>
        <p:spPr>
          <a:xfrm>
            <a:off x="213413" y="193118"/>
            <a:ext cx="7582349" cy="765175"/>
          </a:xfrm>
        </p:spPr>
        <p:txBody>
          <a:bodyPr/>
          <a:lstStyle/>
          <a:p>
            <a:r>
              <a:rPr lang="en-US" dirty="0"/>
              <a:t>The “One Way Street”</a:t>
            </a:r>
          </a:p>
        </p:txBody>
      </p:sp>
      <p:sp>
        <p:nvSpPr>
          <p:cNvPr id="5" name="Slide Number Placeholder 4">
            <a:extLst>
              <a:ext uri="{FF2B5EF4-FFF2-40B4-BE49-F238E27FC236}">
                <a16:creationId xmlns:a16="http://schemas.microsoft.com/office/drawing/2014/main" id="{1F36A900-CA78-4E81-A444-D4B1BF74E004}"/>
              </a:ext>
            </a:extLst>
          </p:cNvPr>
          <p:cNvSpPr>
            <a:spLocks noGrp="1"/>
          </p:cNvSpPr>
          <p:nvPr>
            <p:ph type="sldNum" sz="quarter" idx="12"/>
          </p:nvPr>
        </p:nvSpPr>
        <p:spPr/>
        <p:txBody>
          <a:bodyPr/>
          <a:lstStyle/>
          <a:p>
            <a:fld id="{64A73B7B-B545-4723-8D44-5CC401310D8B}" type="slidenum">
              <a:rPr lang="en-US" smtClean="0"/>
              <a:t>53</a:t>
            </a:fld>
            <a:endParaRPr lang="en-US" dirty="0"/>
          </a:p>
        </p:txBody>
      </p:sp>
      <p:sp>
        <p:nvSpPr>
          <p:cNvPr id="132" name="Rectangle 2">
            <a:extLst>
              <a:ext uri="{FF2B5EF4-FFF2-40B4-BE49-F238E27FC236}">
                <a16:creationId xmlns:a16="http://schemas.microsoft.com/office/drawing/2014/main" id="{1E545C8B-F922-4191-8FF3-25EFED03495D}"/>
              </a:ext>
            </a:extLst>
          </p:cNvPr>
          <p:cNvSpPr>
            <a:spLocks noChangeArrowheads="1"/>
          </p:cNvSpPr>
          <p:nvPr/>
        </p:nvSpPr>
        <p:spPr bwMode="auto">
          <a:xfrm>
            <a:off x="0" y="120878"/>
            <a:ext cx="20710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9" name="Rectangle: Rounded Corners 98">
            <a:extLst>
              <a:ext uri="{FF2B5EF4-FFF2-40B4-BE49-F238E27FC236}">
                <a16:creationId xmlns:a16="http://schemas.microsoft.com/office/drawing/2014/main" id="{764DA3DC-CEE8-4D96-B99A-18A778CA4D4F}"/>
              </a:ext>
            </a:extLst>
          </p:cNvPr>
          <p:cNvSpPr/>
          <p:nvPr/>
        </p:nvSpPr>
        <p:spPr>
          <a:xfrm>
            <a:off x="4959369" y="4935732"/>
            <a:ext cx="727844" cy="70173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Rounded Corners 100">
            <a:extLst>
              <a:ext uri="{FF2B5EF4-FFF2-40B4-BE49-F238E27FC236}">
                <a16:creationId xmlns:a16="http://schemas.microsoft.com/office/drawing/2014/main" id="{9B2DA931-45D7-4998-9797-B7DEA3C5C905}"/>
              </a:ext>
            </a:extLst>
          </p:cNvPr>
          <p:cNvSpPr/>
          <p:nvPr/>
        </p:nvSpPr>
        <p:spPr>
          <a:xfrm>
            <a:off x="5922020" y="1079227"/>
            <a:ext cx="727844" cy="70173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Rounded Corners 102">
            <a:extLst>
              <a:ext uri="{FF2B5EF4-FFF2-40B4-BE49-F238E27FC236}">
                <a16:creationId xmlns:a16="http://schemas.microsoft.com/office/drawing/2014/main" id="{2119025D-C4CE-4AFF-8511-C1648633186B}"/>
              </a:ext>
            </a:extLst>
          </p:cNvPr>
          <p:cNvSpPr/>
          <p:nvPr/>
        </p:nvSpPr>
        <p:spPr>
          <a:xfrm>
            <a:off x="6891479" y="1079227"/>
            <a:ext cx="727844" cy="70173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TextBox 108">
            <a:extLst>
              <a:ext uri="{FF2B5EF4-FFF2-40B4-BE49-F238E27FC236}">
                <a16:creationId xmlns:a16="http://schemas.microsoft.com/office/drawing/2014/main" id="{D52DD49E-01D2-4E35-B361-5011FDF20752}"/>
              </a:ext>
            </a:extLst>
          </p:cNvPr>
          <p:cNvSpPr txBox="1"/>
          <p:nvPr/>
        </p:nvSpPr>
        <p:spPr>
          <a:xfrm>
            <a:off x="4773941" y="5622825"/>
            <a:ext cx="1092939" cy="707886"/>
          </a:xfrm>
          <a:prstGeom prst="rect">
            <a:avLst/>
          </a:prstGeom>
          <a:noFill/>
        </p:spPr>
        <p:txBody>
          <a:bodyPr wrap="square" rtlCol="0">
            <a:spAutoFit/>
          </a:bodyPr>
          <a:lstStyle/>
          <a:p>
            <a:pPr algn="ctr"/>
            <a:r>
              <a:rPr lang="en-US" sz="2000" dirty="0"/>
              <a:t>Bitcoin Core</a:t>
            </a:r>
          </a:p>
        </p:txBody>
      </p:sp>
      <p:sp>
        <p:nvSpPr>
          <p:cNvPr id="112" name="TextBox 111">
            <a:extLst>
              <a:ext uri="{FF2B5EF4-FFF2-40B4-BE49-F238E27FC236}">
                <a16:creationId xmlns:a16="http://schemas.microsoft.com/office/drawing/2014/main" id="{3BCA5267-0759-411E-BBA8-75559053053B}"/>
              </a:ext>
            </a:extLst>
          </p:cNvPr>
          <p:cNvSpPr txBox="1"/>
          <p:nvPr/>
        </p:nvSpPr>
        <p:spPr>
          <a:xfrm>
            <a:off x="5744763" y="1776227"/>
            <a:ext cx="1082357" cy="369332"/>
          </a:xfrm>
          <a:prstGeom prst="rect">
            <a:avLst/>
          </a:prstGeom>
          <a:noFill/>
        </p:spPr>
        <p:txBody>
          <a:bodyPr wrap="square" rtlCol="0">
            <a:spAutoFit/>
          </a:bodyPr>
          <a:lstStyle/>
          <a:p>
            <a:r>
              <a:rPr lang="en-US" dirty="0"/>
              <a:t>Bit-</a:t>
            </a:r>
            <a:r>
              <a:rPr lang="en-US" dirty="0" err="1"/>
              <a:t>zCash</a:t>
            </a:r>
            <a:endParaRPr lang="en-US" dirty="0"/>
          </a:p>
        </p:txBody>
      </p:sp>
      <p:sp>
        <p:nvSpPr>
          <p:cNvPr id="113" name="TextBox 112">
            <a:extLst>
              <a:ext uri="{FF2B5EF4-FFF2-40B4-BE49-F238E27FC236}">
                <a16:creationId xmlns:a16="http://schemas.microsoft.com/office/drawing/2014/main" id="{EDF4C9DF-F6F3-4810-854E-E5857EE7A5BE}"/>
              </a:ext>
            </a:extLst>
          </p:cNvPr>
          <p:cNvSpPr txBox="1"/>
          <p:nvPr/>
        </p:nvSpPr>
        <p:spPr>
          <a:xfrm>
            <a:off x="6748295" y="1787867"/>
            <a:ext cx="1554151" cy="338554"/>
          </a:xfrm>
          <a:prstGeom prst="rect">
            <a:avLst/>
          </a:prstGeom>
          <a:noFill/>
        </p:spPr>
        <p:txBody>
          <a:bodyPr wrap="square" rtlCol="0">
            <a:spAutoFit/>
          </a:bodyPr>
          <a:lstStyle/>
          <a:p>
            <a:r>
              <a:rPr lang="en-US" sz="1600" dirty="0"/>
              <a:t>Bit-Monero</a:t>
            </a:r>
          </a:p>
        </p:txBody>
      </p:sp>
      <p:sp>
        <p:nvSpPr>
          <p:cNvPr id="114" name="Rectangle: Rounded Corners 113">
            <a:extLst>
              <a:ext uri="{FF2B5EF4-FFF2-40B4-BE49-F238E27FC236}">
                <a16:creationId xmlns:a16="http://schemas.microsoft.com/office/drawing/2014/main" id="{A18E50F3-6EB5-49C5-B0F9-0E6C747C2D6F}"/>
              </a:ext>
            </a:extLst>
          </p:cNvPr>
          <p:cNvSpPr/>
          <p:nvPr/>
        </p:nvSpPr>
        <p:spPr>
          <a:xfrm>
            <a:off x="5744764" y="978996"/>
            <a:ext cx="3460302" cy="1212678"/>
          </a:xfrm>
          <a:prstGeom prst="roundRect">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a:extLst>
              <a:ext uri="{FF2B5EF4-FFF2-40B4-BE49-F238E27FC236}">
                <a16:creationId xmlns:a16="http://schemas.microsoft.com/office/drawing/2014/main" id="{3BA3BA31-532E-40FB-A93E-847E14A3DA48}"/>
              </a:ext>
            </a:extLst>
          </p:cNvPr>
          <p:cNvSpPr txBox="1"/>
          <p:nvPr/>
        </p:nvSpPr>
        <p:spPr>
          <a:xfrm>
            <a:off x="9302426" y="616514"/>
            <a:ext cx="2676161" cy="1200329"/>
          </a:xfrm>
          <a:prstGeom prst="rect">
            <a:avLst/>
          </a:prstGeom>
          <a:noFill/>
          <a:ln>
            <a:noFill/>
          </a:ln>
        </p:spPr>
        <p:txBody>
          <a:bodyPr wrap="square" rtlCol="0">
            <a:spAutoFit/>
          </a:bodyPr>
          <a:lstStyle/>
          <a:p>
            <a:pPr algn="ctr"/>
            <a:r>
              <a:rPr lang="en-US" sz="3600" b="1" dirty="0">
                <a:ln>
                  <a:solidFill>
                    <a:schemeClr val="tx1"/>
                  </a:solidFill>
                </a:ln>
                <a:solidFill>
                  <a:srgbClr val="FF5050"/>
                </a:solidFill>
                <a:ea typeface="Microsoft Himalaya" panose="01010100010101010101" pitchFamily="2" charset="0"/>
                <a:cs typeface="Microsoft Himalaya" panose="01010100010101010101" pitchFamily="2" charset="0"/>
              </a:rPr>
              <a:t>Bip300</a:t>
            </a:r>
            <a:br>
              <a:rPr lang="en-US" sz="3600" b="1" dirty="0">
                <a:ln>
                  <a:solidFill>
                    <a:schemeClr val="tx1"/>
                  </a:solidFill>
                </a:ln>
                <a:solidFill>
                  <a:srgbClr val="FF5050"/>
                </a:solidFill>
                <a:ea typeface="Microsoft Himalaya" panose="01010100010101010101" pitchFamily="2" charset="0"/>
                <a:cs typeface="Microsoft Himalaya" panose="01010100010101010101" pitchFamily="2" charset="0"/>
              </a:rPr>
            </a:br>
            <a:r>
              <a:rPr lang="en-US" sz="3600" b="1" dirty="0">
                <a:ln>
                  <a:solidFill>
                    <a:schemeClr val="tx1"/>
                  </a:solidFill>
                </a:ln>
                <a:solidFill>
                  <a:srgbClr val="FF5050"/>
                </a:solidFill>
                <a:ea typeface="Microsoft Himalaya" panose="01010100010101010101" pitchFamily="2" charset="0"/>
                <a:cs typeface="Microsoft Himalaya" panose="01010100010101010101" pitchFamily="2" charset="0"/>
              </a:rPr>
              <a:t>Drivechains</a:t>
            </a:r>
          </a:p>
        </p:txBody>
      </p:sp>
      <p:sp>
        <p:nvSpPr>
          <p:cNvPr id="128" name="TextBox 127">
            <a:extLst>
              <a:ext uri="{FF2B5EF4-FFF2-40B4-BE49-F238E27FC236}">
                <a16:creationId xmlns:a16="http://schemas.microsoft.com/office/drawing/2014/main" id="{4928B8BC-DDCD-477D-870A-54F872191397}"/>
              </a:ext>
            </a:extLst>
          </p:cNvPr>
          <p:cNvSpPr txBox="1"/>
          <p:nvPr/>
        </p:nvSpPr>
        <p:spPr>
          <a:xfrm>
            <a:off x="2612658" y="5293751"/>
            <a:ext cx="2346711" cy="646331"/>
          </a:xfrm>
          <a:prstGeom prst="rect">
            <a:avLst/>
          </a:prstGeom>
          <a:noFill/>
          <a:ln>
            <a:noFill/>
          </a:ln>
        </p:spPr>
        <p:txBody>
          <a:bodyPr wrap="square" rtlCol="0">
            <a:spAutoFit/>
          </a:bodyPr>
          <a:lstStyle/>
          <a:p>
            <a:pPr algn="ctr"/>
            <a:r>
              <a:rPr lang="en-US" sz="3600" b="1" dirty="0">
                <a:ln>
                  <a:solidFill>
                    <a:schemeClr val="tx1"/>
                  </a:solidFill>
                </a:ln>
                <a:solidFill>
                  <a:schemeClr val="accent1">
                    <a:lumMod val="60000"/>
                    <a:lumOff val="40000"/>
                  </a:schemeClr>
                </a:solidFill>
                <a:ea typeface="Microsoft Himalaya" panose="01010100010101010101" pitchFamily="2" charset="0"/>
                <a:cs typeface="Microsoft Himalaya" panose="01010100010101010101" pitchFamily="2" charset="0"/>
              </a:rPr>
              <a:t>Layer 1</a:t>
            </a:r>
          </a:p>
        </p:txBody>
      </p:sp>
      <p:pic>
        <p:nvPicPr>
          <p:cNvPr id="1026" name="Picture 2" descr="The Impact of One-Way Streets | Dom's Plan B Blog">
            <a:extLst>
              <a:ext uri="{FF2B5EF4-FFF2-40B4-BE49-F238E27FC236}">
                <a16:creationId xmlns:a16="http://schemas.microsoft.com/office/drawing/2014/main" id="{B2582531-7B11-4753-AD4A-F1FD4B1258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7800015">
            <a:off x="1610681" y="1794900"/>
            <a:ext cx="3231619" cy="2585295"/>
          </a:xfrm>
          <a:prstGeom prst="rect">
            <a:avLst/>
          </a:prstGeom>
          <a:noFill/>
          <a:extLst>
            <a:ext uri="{909E8E84-426E-40DD-AFC4-6F175D3DCCD1}">
              <a14:hiddenFill xmlns:a14="http://schemas.microsoft.com/office/drawing/2010/main">
                <a:solidFill>
                  <a:srgbClr val="FFFFFF"/>
                </a:solidFill>
              </a14:hiddenFill>
            </a:ext>
          </a:extLst>
        </p:spPr>
      </p:pic>
      <p:sp>
        <p:nvSpPr>
          <p:cNvPr id="4" name="Arrow: Right 3">
            <a:extLst>
              <a:ext uri="{FF2B5EF4-FFF2-40B4-BE49-F238E27FC236}">
                <a16:creationId xmlns:a16="http://schemas.microsoft.com/office/drawing/2014/main" id="{DBA8CEBB-A08C-4A68-B0D5-1415BC63D969}"/>
              </a:ext>
            </a:extLst>
          </p:cNvPr>
          <p:cNvSpPr/>
          <p:nvPr/>
        </p:nvSpPr>
        <p:spPr>
          <a:xfrm rot="17777453">
            <a:off x="4053448" y="3126258"/>
            <a:ext cx="1978547" cy="1008658"/>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dirty="0"/>
              <a:t>Drama</a:t>
            </a:r>
          </a:p>
        </p:txBody>
      </p:sp>
      <p:sp>
        <p:nvSpPr>
          <p:cNvPr id="129" name="Arrow: Right 128">
            <a:extLst>
              <a:ext uri="{FF2B5EF4-FFF2-40B4-BE49-F238E27FC236}">
                <a16:creationId xmlns:a16="http://schemas.microsoft.com/office/drawing/2014/main" id="{45AC70F3-B5A1-4A43-97FF-39E206B5EA24}"/>
              </a:ext>
            </a:extLst>
          </p:cNvPr>
          <p:cNvSpPr/>
          <p:nvPr/>
        </p:nvSpPr>
        <p:spPr>
          <a:xfrm rot="17801230">
            <a:off x="5068585" y="3270589"/>
            <a:ext cx="1832544" cy="964211"/>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dirty="0"/>
              <a:t>Reorgs</a:t>
            </a:r>
            <a:endParaRPr lang="en-US" sz="3200" dirty="0"/>
          </a:p>
        </p:txBody>
      </p:sp>
      <p:sp>
        <p:nvSpPr>
          <p:cNvPr id="130" name="Arrow: Right 129">
            <a:extLst>
              <a:ext uri="{FF2B5EF4-FFF2-40B4-BE49-F238E27FC236}">
                <a16:creationId xmlns:a16="http://schemas.microsoft.com/office/drawing/2014/main" id="{91EB12D6-56C8-4673-A8B4-14D5E32171F6}"/>
              </a:ext>
            </a:extLst>
          </p:cNvPr>
          <p:cNvSpPr/>
          <p:nvPr/>
        </p:nvSpPr>
        <p:spPr>
          <a:xfrm rot="17765001">
            <a:off x="5674810" y="3044800"/>
            <a:ext cx="2772711" cy="109197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dirty="0"/>
              <a:t>Centralization</a:t>
            </a:r>
          </a:p>
        </p:txBody>
      </p:sp>
      <p:sp>
        <p:nvSpPr>
          <p:cNvPr id="131" name="Arrow: Right 130">
            <a:extLst>
              <a:ext uri="{FF2B5EF4-FFF2-40B4-BE49-F238E27FC236}">
                <a16:creationId xmlns:a16="http://schemas.microsoft.com/office/drawing/2014/main" id="{5BE7B16D-4B54-47D5-865E-2B780D30D91E}"/>
              </a:ext>
            </a:extLst>
          </p:cNvPr>
          <p:cNvSpPr/>
          <p:nvPr/>
        </p:nvSpPr>
        <p:spPr>
          <a:xfrm rot="17783609">
            <a:off x="6652491" y="3292693"/>
            <a:ext cx="2813327" cy="110579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dirty="0"/>
              <a:t>Bad Design</a:t>
            </a:r>
          </a:p>
        </p:txBody>
      </p:sp>
      <p:sp>
        <p:nvSpPr>
          <p:cNvPr id="3" name="Footer Placeholder 4">
            <a:extLst>
              <a:ext uri="{FF2B5EF4-FFF2-40B4-BE49-F238E27FC236}">
                <a16:creationId xmlns:a16="http://schemas.microsoft.com/office/drawing/2014/main" id="{36001164-7B74-6B32-1EB0-90BEB5A80A9C}"/>
              </a:ext>
            </a:extLst>
          </p:cNvPr>
          <p:cNvSpPr>
            <a:spLocks noGrp="1"/>
          </p:cNvSpPr>
          <p:nvPr>
            <p:ph type="ftr" sz="quarter" idx="11"/>
          </p:nvPr>
        </p:nvSpPr>
        <p:spPr>
          <a:xfrm>
            <a:off x="154379" y="6378499"/>
            <a:ext cx="11447813" cy="365125"/>
          </a:xfrm>
        </p:spPr>
        <p:txBody>
          <a:bodyPr/>
          <a:lstStyle/>
          <a:p>
            <a:r>
              <a:rPr lang="en-US" u="sng" dirty="0">
                <a:solidFill>
                  <a:schemeClr val="bg1">
                    <a:lumMod val="75000"/>
                  </a:schemeClr>
                </a:solidFill>
              </a:rPr>
              <a:t>Telegram:</a:t>
            </a:r>
            <a:r>
              <a:rPr lang="en-US" dirty="0"/>
              <a:t> t.me/</a:t>
            </a:r>
            <a:r>
              <a:rPr lang="en-US" dirty="0" err="1"/>
              <a:t>DcInsiders</a:t>
            </a:r>
            <a:r>
              <a:rPr lang="en-US" dirty="0"/>
              <a:t>     </a:t>
            </a:r>
            <a:r>
              <a:rPr lang="en-US" u="sng" dirty="0">
                <a:solidFill>
                  <a:schemeClr val="bg1">
                    <a:lumMod val="85000"/>
                  </a:schemeClr>
                </a:solidFill>
              </a:rPr>
              <a:t>Website</a:t>
            </a:r>
            <a:r>
              <a:rPr lang="en-US" u="sng" dirty="0">
                <a:solidFill>
                  <a:schemeClr val="tx1"/>
                </a:solidFill>
              </a:rPr>
              <a:t>:</a:t>
            </a:r>
            <a:r>
              <a:rPr lang="en-US" dirty="0">
                <a:solidFill>
                  <a:schemeClr val="tx1"/>
                </a:solidFill>
              </a:rPr>
              <a:t> </a:t>
            </a:r>
            <a:r>
              <a:rPr lang="en-US" dirty="0">
                <a:solidFill>
                  <a:schemeClr val="tx1"/>
                </a:solidFill>
                <a:hlinkClick r:id="rId4">
                  <a:extLst>
                    <a:ext uri="{A12FA001-AC4F-418D-AE19-62706E023703}">
                      <ahyp:hlinkClr xmlns:ahyp="http://schemas.microsoft.com/office/drawing/2018/hyperlinkcolor" val="tx"/>
                    </a:ext>
                  </a:extLst>
                </a:hlinkClick>
              </a:rPr>
              <a:t>www.LayerTwoLabs.com</a:t>
            </a:r>
            <a:r>
              <a:rPr lang="en-US" dirty="0"/>
              <a:t>   </a:t>
            </a:r>
            <a:r>
              <a:rPr lang="en-US" u="sng" dirty="0">
                <a:solidFill>
                  <a:schemeClr val="bg1">
                    <a:lumMod val="75000"/>
                  </a:schemeClr>
                </a:solidFill>
              </a:rPr>
              <a:t>Paul’s Twitter:</a:t>
            </a:r>
            <a:r>
              <a:rPr lang="en-US" dirty="0">
                <a:solidFill>
                  <a:schemeClr val="bg1">
                    <a:lumMod val="75000"/>
                  </a:schemeClr>
                </a:solidFill>
              </a:rPr>
              <a:t> </a:t>
            </a:r>
            <a:r>
              <a:rPr lang="en-US" dirty="0"/>
              <a:t>@truthcoin</a:t>
            </a:r>
          </a:p>
        </p:txBody>
      </p:sp>
      <p:sp>
        <p:nvSpPr>
          <p:cNvPr id="6" name="TextBox 5">
            <a:extLst>
              <a:ext uri="{FF2B5EF4-FFF2-40B4-BE49-F238E27FC236}">
                <a16:creationId xmlns:a16="http://schemas.microsoft.com/office/drawing/2014/main" id="{F0A33537-C0A6-5948-68A4-D66605E71ED8}"/>
              </a:ext>
            </a:extLst>
          </p:cNvPr>
          <p:cNvSpPr txBox="1"/>
          <p:nvPr/>
        </p:nvSpPr>
        <p:spPr>
          <a:xfrm>
            <a:off x="3748762" y="1106926"/>
            <a:ext cx="2346711" cy="646331"/>
          </a:xfrm>
          <a:prstGeom prst="rect">
            <a:avLst/>
          </a:prstGeom>
          <a:noFill/>
          <a:ln>
            <a:noFill/>
          </a:ln>
        </p:spPr>
        <p:txBody>
          <a:bodyPr wrap="square" rtlCol="0">
            <a:spAutoFit/>
          </a:bodyPr>
          <a:lstStyle/>
          <a:p>
            <a:pPr algn="ctr"/>
            <a:r>
              <a:rPr lang="en-US" sz="3600" b="1" dirty="0">
                <a:ln>
                  <a:solidFill>
                    <a:schemeClr val="tx1"/>
                  </a:solidFill>
                </a:ln>
                <a:solidFill>
                  <a:srgbClr val="FF5050"/>
                </a:solidFill>
                <a:ea typeface="Microsoft Himalaya" panose="01010100010101010101" pitchFamily="2" charset="0"/>
                <a:cs typeface="Microsoft Himalaya" panose="01010100010101010101" pitchFamily="2" charset="0"/>
              </a:rPr>
              <a:t>Layer 2</a:t>
            </a:r>
          </a:p>
        </p:txBody>
      </p:sp>
      <p:sp>
        <p:nvSpPr>
          <p:cNvPr id="7" name="TextBox 6">
            <a:extLst>
              <a:ext uri="{FF2B5EF4-FFF2-40B4-BE49-F238E27FC236}">
                <a16:creationId xmlns:a16="http://schemas.microsoft.com/office/drawing/2014/main" id="{F643941B-BEAE-A3B8-D563-9853420E83F3}"/>
              </a:ext>
            </a:extLst>
          </p:cNvPr>
          <p:cNvSpPr txBox="1"/>
          <p:nvPr/>
        </p:nvSpPr>
        <p:spPr>
          <a:xfrm>
            <a:off x="9218469" y="1943525"/>
            <a:ext cx="2676161" cy="1384995"/>
          </a:xfrm>
          <a:prstGeom prst="rect">
            <a:avLst/>
          </a:prstGeom>
          <a:noFill/>
          <a:ln>
            <a:noFill/>
          </a:ln>
        </p:spPr>
        <p:txBody>
          <a:bodyPr wrap="square" rtlCol="0">
            <a:spAutoFit/>
          </a:bodyPr>
          <a:lstStyle/>
          <a:p>
            <a:pPr algn="ctr"/>
            <a:r>
              <a:rPr lang="en-US" sz="2800" b="1" dirty="0">
                <a:ln>
                  <a:solidFill>
                    <a:schemeClr val="tx1"/>
                  </a:solidFill>
                </a:ln>
                <a:solidFill>
                  <a:srgbClr val="FF5050"/>
                </a:solidFill>
                <a:ea typeface="Microsoft Himalaya" panose="01010100010101010101" pitchFamily="2" charset="0"/>
                <a:cs typeface="Microsoft Himalaya" panose="01010100010101010101" pitchFamily="2" charset="0"/>
              </a:rPr>
              <a:t>L2 node must have access to an L1 node</a:t>
            </a:r>
            <a:endParaRPr lang="en-US" sz="3600" b="1" dirty="0">
              <a:ln>
                <a:solidFill>
                  <a:schemeClr val="tx1"/>
                </a:solidFill>
              </a:ln>
              <a:solidFill>
                <a:srgbClr val="FF5050"/>
              </a:solidFill>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157593885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40EEC-FEC0-4B28-A9FE-41E6AD8D6A15}"/>
              </a:ext>
            </a:extLst>
          </p:cNvPr>
          <p:cNvSpPr>
            <a:spLocks noGrp="1"/>
          </p:cNvSpPr>
          <p:nvPr>
            <p:ph type="title"/>
          </p:nvPr>
        </p:nvSpPr>
        <p:spPr>
          <a:xfrm>
            <a:off x="213413" y="193118"/>
            <a:ext cx="7582349" cy="765175"/>
          </a:xfrm>
        </p:spPr>
        <p:txBody>
          <a:bodyPr/>
          <a:lstStyle/>
          <a:p>
            <a:r>
              <a:rPr lang="en-US" dirty="0"/>
              <a:t>The “One Way Street”</a:t>
            </a:r>
          </a:p>
        </p:txBody>
      </p:sp>
      <p:sp>
        <p:nvSpPr>
          <p:cNvPr id="5" name="Slide Number Placeholder 4">
            <a:extLst>
              <a:ext uri="{FF2B5EF4-FFF2-40B4-BE49-F238E27FC236}">
                <a16:creationId xmlns:a16="http://schemas.microsoft.com/office/drawing/2014/main" id="{1F36A900-CA78-4E81-A444-D4B1BF74E004}"/>
              </a:ext>
            </a:extLst>
          </p:cNvPr>
          <p:cNvSpPr>
            <a:spLocks noGrp="1"/>
          </p:cNvSpPr>
          <p:nvPr>
            <p:ph type="sldNum" sz="quarter" idx="12"/>
          </p:nvPr>
        </p:nvSpPr>
        <p:spPr/>
        <p:txBody>
          <a:bodyPr/>
          <a:lstStyle/>
          <a:p>
            <a:fld id="{64A73B7B-B545-4723-8D44-5CC401310D8B}" type="slidenum">
              <a:rPr lang="en-US" smtClean="0"/>
              <a:t>54</a:t>
            </a:fld>
            <a:endParaRPr lang="en-US" dirty="0"/>
          </a:p>
        </p:txBody>
      </p:sp>
      <p:sp>
        <p:nvSpPr>
          <p:cNvPr id="132" name="Rectangle 2">
            <a:extLst>
              <a:ext uri="{FF2B5EF4-FFF2-40B4-BE49-F238E27FC236}">
                <a16:creationId xmlns:a16="http://schemas.microsoft.com/office/drawing/2014/main" id="{1E545C8B-F922-4191-8FF3-25EFED03495D}"/>
              </a:ext>
            </a:extLst>
          </p:cNvPr>
          <p:cNvSpPr>
            <a:spLocks noChangeArrowheads="1"/>
          </p:cNvSpPr>
          <p:nvPr/>
        </p:nvSpPr>
        <p:spPr bwMode="auto">
          <a:xfrm>
            <a:off x="0" y="120878"/>
            <a:ext cx="20710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1" name="Rectangle: Rounded Corners 100">
            <a:extLst>
              <a:ext uri="{FF2B5EF4-FFF2-40B4-BE49-F238E27FC236}">
                <a16:creationId xmlns:a16="http://schemas.microsoft.com/office/drawing/2014/main" id="{9B2DA931-45D7-4998-9797-B7DEA3C5C905}"/>
              </a:ext>
            </a:extLst>
          </p:cNvPr>
          <p:cNvSpPr/>
          <p:nvPr/>
        </p:nvSpPr>
        <p:spPr>
          <a:xfrm>
            <a:off x="5922020" y="1079227"/>
            <a:ext cx="727844" cy="70173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Rounded Corners 102">
            <a:extLst>
              <a:ext uri="{FF2B5EF4-FFF2-40B4-BE49-F238E27FC236}">
                <a16:creationId xmlns:a16="http://schemas.microsoft.com/office/drawing/2014/main" id="{2119025D-C4CE-4AFF-8511-C1648633186B}"/>
              </a:ext>
            </a:extLst>
          </p:cNvPr>
          <p:cNvSpPr/>
          <p:nvPr/>
        </p:nvSpPr>
        <p:spPr>
          <a:xfrm>
            <a:off x="6891479" y="1079227"/>
            <a:ext cx="727844" cy="70173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TextBox 111">
            <a:extLst>
              <a:ext uri="{FF2B5EF4-FFF2-40B4-BE49-F238E27FC236}">
                <a16:creationId xmlns:a16="http://schemas.microsoft.com/office/drawing/2014/main" id="{3BCA5267-0759-411E-BBA8-75559053053B}"/>
              </a:ext>
            </a:extLst>
          </p:cNvPr>
          <p:cNvSpPr txBox="1"/>
          <p:nvPr/>
        </p:nvSpPr>
        <p:spPr>
          <a:xfrm>
            <a:off x="5744763" y="1776227"/>
            <a:ext cx="1082357" cy="369332"/>
          </a:xfrm>
          <a:prstGeom prst="rect">
            <a:avLst/>
          </a:prstGeom>
          <a:noFill/>
        </p:spPr>
        <p:txBody>
          <a:bodyPr wrap="square" rtlCol="0">
            <a:spAutoFit/>
          </a:bodyPr>
          <a:lstStyle/>
          <a:p>
            <a:r>
              <a:rPr lang="en-US" dirty="0"/>
              <a:t>Bit-</a:t>
            </a:r>
            <a:r>
              <a:rPr lang="en-US" dirty="0" err="1"/>
              <a:t>zCash</a:t>
            </a:r>
            <a:endParaRPr lang="en-US" dirty="0"/>
          </a:p>
        </p:txBody>
      </p:sp>
      <p:sp>
        <p:nvSpPr>
          <p:cNvPr id="113" name="TextBox 112">
            <a:extLst>
              <a:ext uri="{FF2B5EF4-FFF2-40B4-BE49-F238E27FC236}">
                <a16:creationId xmlns:a16="http://schemas.microsoft.com/office/drawing/2014/main" id="{EDF4C9DF-F6F3-4810-854E-E5857EE7A5BE}"/>
              </a:ext>
            </a:extLst>
          </p:cNvPr>
          <p:cNvSpPr txBox="1"/>
          <p:nvPr/>
        </p:nvSpPr>
        <p:spPr>
          <a:xfrm>
            <a:off x="6748295" y="1787867"/>
            <a:ext cx="1554151" cy="338554"/>
          </a:xfrm>
          <a:prstGeom prst="rect">
            <a:avLst/>
          </a:prstGeom>
          <a:noFill/>
        </p:spPr>
        <p:txBody>
          <a:bodyPr wrap="square" rtlCol="0">
            <a:spAutoFit/>
          </a:bodyPr>
          <a:lstStyle/>
          <a:p>
            <a:r>
              <a:rPr lang="en-US" sz="1600" dirty="0"/>
              <a:t>Bit-Monero</a:t>
            </a:r>
          </a:p>
        </p:txBody>
      </p:sp>
      <p:sp>
        <p:nvSpPr>
          <p:cNvPr id="114" name="Rectangle: Rounded Corners 113">
            <a:extLst>
              <a:ext uri="{FF2B5EF4-FFF2-40B4-BE49-F238E27FC236}">
                <a16:creationId xmlns:a16="http://schemas.microsoft.com/office/drawing/2014/main" id="{A18E50F3-6EB5-49C5-B0F9-0E6C747C2D6F}"/>
              </a:ext>
            </a:extLst>
          </p:cNvPr>
          <p:cNvSpPr/>
          <p:nvPr/>
        </p:nvSpPr>
        <p:spPr>
          <a:xfrm>
            <a:off x="5744764" y="978996"/>
            <a:ext cx="3460302" cy="1212678"/>
          </a:xfrm>
          <a:prstGeom prst="roundRect">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a:extLst>
              <a:ext uri="{FF2B5EF4-FFF2-40B4-BE49-F238E27FC236}">
                <a16:creationId xmlns:a16="http://schemas.microsoft.com/office/drawing/2014/main" id="{3BA3BA31-532E-40FB-A93E-847E14A3DA48}"/>
              </a:ext>
            </a:extLst>
          </p:cNvPr>
          <p:cNvSpPr txBox="1"/>
          <p:nvPr/>
        </p:nvSpPr>
        <p:spPr>
          <a:xfrm>
            <a:off x="9302426" y="616514"/>
            <a:ext cx="2676161" cy="1200329"/>
          </a:xfrm>
          <a:prstGeom prst="rect">
            <a:avLst/>
          </a:prstGeom>
          <a:noFill/>
          <a:ln>
            <a:noFill/>
          </a:ln>
        </p:spPr>
        <p:txBody>
          <a:bodyPr wrap="square" rtlCol="0">
            <a:spAutoFit/>
          </a:bodyPr>
          <a:lstStyle/>
          <a:p>
            <a:pPr algn="ctr"/>
            <a:r>
              <a:rPr lang="en-US" sz="3600" b="1" dirty="0">
                <a:ln>
                  <a:solidFill>
                    <a:schemeClr val="tx1"/>
                  </a:solidFill>
                </a:ln>
                <a:solidFill>
                  <a:srgbClr val="FF5050"/>
                </a:solidFill>
                <a:ea typeface="Microsoft Himalaya" panose="01010100010101010101" pitchFamily="2" charset="0"/>
                <a:cs typeface="Microsoft Himalaya" panose="01010100010101010101" pitchFamily="2" charset="0"/>
              </a:rPr>
              <a:t>Bip300</a:t>
            </a:r>
            <a:br>
              <a:rPr lang="en-US" sz="3600" b="1" dirty="0">
                <a:ln>
                  <a:solidFill>
                    <a:schemeClr val="tx1"/>
                  </a:solidFill>
                </a:ln>
                <a:solidFill>
                  <a:srgbClr val="FF5050"/>
                </a:solidFill>
                <a:ea typeface="Microsoft Himalaya" panose="01010100010101010101" pitchFamily="2" charset="0"/>
                <a:cs typeface="Microsoft Himalaya" panose="01010100010101010101" pitchFamily="2" charset="0"/>
              </a:rPr>
            </a:br>
            <a:r>
              <a:rPr lang="en-US" sz="3600" b="1" dirty="0">
                <a:ln>
                  <a:solidFill>
                    <a:schemeClr val="tx1"/>
                  </a:solidFill>
                </a:ln>
                <a:solidFill>
                  <a:srgbClr val="FF5050"/>
                </a:solidFill>
                <a:ea typeface="Microsoft Himalaya" panose="01010100010101010101" pitchFamily="2" charset="0"/>
                <a:cs typeface="Microsoft Himalaya" panose="01010100010101010101" pitchFamily="2" charset="0"/>
              </a:rPr>
              <a:t>Drivechains</a:t>
            </a:r>
          </a:p>
        </p:txBody>
      </p:sp>
      <p:sp>
        <p:nvSpPr>
          <p:cNvPr id="128" name="TextBox 127">
            <a:extLst>
              <a:ext uri="{FF2B5EF4-FFF2-40B4-BE49-F238E27FC236}">
                <a16:creationId xmlns:a16="http://schemas.microsoft.com/office/drawing/2014/main" id="{4928B8BC-DDCD-477D-870A-54F872191397}"/>
              </a:ext>
            </a:extLst>
          </p:cNvPr>
          <p:cNvSpPr txBox="1"/>
          <p:nvPr/>
        </p:nvSpPr>
        <p:spPr>
          <a:xfrm>
            <a:off x="10066197" y="3617121"/>
            <a:ext cx="2346711" cy="646331"/>
          </a:xfrm>
          <a:prstGeom prst="rect">
            <a:avLst/>
          </a:prstGeom>
          <a:noFill/>
          <a:ln>
            <a:noFill/>
          </a:ln>
        </p:spPr>
        <p:txBody>
          <a:bodyPr wrap="square" rtlCol="0">
            <a:spAutoFit/>
          </a:bodyPr>
          <a:lstStyle/>
          <a:p>
            <a:pPr algn="ctr"/>
            <a:r>
              <a:rPr lang="en-US" sz="3600" b="1" dirty="0">
                <a:ln>
                  <a:solidFill>
                    <a:schemeClr val="tx1"/>
                  </a:solidFill>
                </a:ln>
                <a:solidFill>
                  <a:schemeClr val="accent1">
                    <a:lumMod val="60000"/>
                    <a:lumOff val="40000"/>
                  </a:schemeClr>
                </a:solidFill>
                <a:ea typeface="Microsoft Himalaya" panose="01010100010101010101" pitchFamily="2" charset="0"/>
                <a:cs typeface="Microsoft Himalaya" panose="01010100010101010101" pitchFamily="2" charset="0"/>
              </a:rPr>
              <a:t>Layer 1</a:t>
            </a:r>
          </a:p>
        </p:txBody>
      </p:sp>
      <p:pic>
        <p:nvPicPr>
          <p:cNvPr id="1026" name="Picture 2" descr="The Impact of One-Way Streets | Dom's Plan B Blog">
            <a:extLst>
              <a:ext uri="{FF2B5EF4-FFF2-40B4-BE49-F238E27FC236}">
                <a16:creationId xmlns:a16="http://schemas.microsoft.com/office/drawing/2014/main" id="{B2582531-7B11-4753-AD4A-F1FD4B1258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7800015">
            <a:off x="1610681" y="1794900"/>
            <a:ext cx="3231619" cy="2585295"/>
          </a:xfrm>
          <a:prstGeom prst="rect">
            <a:avLst/>
          </a:prstGeom>
          <a:noFill/>
          <a:extLst>
            <a:ext uri="{909E8E84-426E-40DD-AFC4-6F175D3DCCD1}">
              <a14:hiddenFill xmlns:a14="http://schemas.microsoft.com/office/drawing/2010/main">
                <a:solidFill>
                  <a:srgbClr val="FFFFFF"/>
                </a:solidFill>
              </a14:hiddenFill>
            </a:ext>
          </a:extLst>
        </p:spPr>
      </p:pic>
      <p:sp>
        <p:nvSpPr>
          <p:cNvPr id="4" name="Arrow: Right 3">
            <a:extLst>
              <a:ext uri="{FF2B5EF4-FFF2-40B4-BE49-F238E27FC236}">
                <a16:creationId xmlns:a16="http://schemas.microsoft.com/office/drawing/2014/main" id="{DBA8CEBB-A08C-4A68-B0D5-1415BC63D969}"/>
              </a:ext>
            </a:extLst>
          </p:cNvPr>
          <p:cNvSpPr/>
          <p:nvPr/>
        </p:nvSpPr>
        <p:spPr>
          <a:xfrm rot="17777453">
            <a:off x="4053448" y="3126258"/>
            <a:ext cx="1978547" cy="1008658"/>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dirty="0"/>
              <a:t>Drama</a:t>
            </a:r>
          </a:p>
        </p:txBody>
      </p:sp>
      <p:sp>
        <p:nvSpPr>
          <p:cNvPr id="129" name="Arrow: Right 128">
            <a:extLst>
              <a:ext uri="{FF2B5EF4-FFF2-40B4-BE49-F238E27FC236}">
                <a16:creationId xmlns:a16="http://schemas.microsoft.com/office/drawing/2014/main" id="{45AC70F3-B5A1-4A43-97FF-39E206B5EA24}"/>
              </a:ext>
            </a:extLst>
          </p:cNvPr>
          <p:cNvSpPr/>
          <p:nvPr/>
        </p:nvSpPr>
        <p:spPr>
          <a:xfrm rot="17801230">
            <a:off x="5068585" y="3270589"/>
            <a:ext cx="1832544" cy="964211"/>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dirty="0"/>
              <a:t>Reorgs</a:t>
            </a:r>
            <a:endParaRPr lang="en-US" sz="3200" dirty="0"/>
          </a:p>
        </p:txBody>
      </p:sp>
      <p:sp>
        <p:nvSpPr>
          <p:cNvPr id="130" name="Arrow: Right 129">
            <a:extLst>
              <a:ext uri="{FF2B5EF4-FFF2-40B4-BE49-F238E27FC236}">
                <a16:creationId xmlns:a16="http://schemas.microsoft.com/office/drawing/2014/main" id="{91EB12D6-56C8-4673-A8B4-14D5E32171F6}"/>
              </a:ext>
            </a:extLst>
          </p:cNvPr>
          <p:cNvSpPr/>
          <p:nvPr/>
        </p:nvSpPr>
        <p:spPr>
          <a:xfrm rot="17765001">
            <a:off x="5674810" y="3044800"/>
            <a:ext cx="2772711" cy="109197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dirty="0"/>
              <a:t>Centralization</a:t>
            </a:r>
          </a:p>
        </p:txBody>
      </p:sp>
      <p:sp>
        <p:nvSpPr>
          <p:cNvPr id="131" name="Arrow: Right 130">
            <a:extLst>
              <a:ext uri="{FF2B5EF4-FFF2-40B4-BE49-F238E27FC236}">
                <a16:creationId xmlns:a16="http://schemas.microsoft.com/office/drawing/2014/main" id="{5BE7B16D-4B54-47D5-865E-2B780D30D91E}"/>
              </a:ext>
            </a:extLst>
          </p:cNvPr>
          <p:cNvSpPr/>
          <p:nvPr/>
        </p:nvSpPr>
        <p:spPr>
          <a:xfrm rot="17783609">
            <a:off x="6652491" y="3292693"/>
            <a:ext cx="2813327" cy="110579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dirty="0"/>
              <a:t>Bad Design</a:t>
            </a:r>
          </a:p>
        </p:txBody>
      </p:sp>
      <p:sp>
        <p:nvSpPr>
          <p:cNvPr id="3" name="Footer Placeholder 4">
            <a:extLst>
              <a:ext uri="{FF2B5EF4-FFF2-40B4-BE49-F238E27FC236}">
                <a16:creationId xmlns:a16="http://schemas.microsoft.com/office/drawing/2014/main" id="{36001164-7B74-6B32-1EB0-90BEB5A80A9C}"/>
              </a:ext>
            </a:extLst>
          </p:cNvPr>
          <p:cNvSpPr>
            <a:spLocks noGrp="1"/>
          </p:cNvSpPr>
          <p:nvPr>
            <p:ph type="ftr" sz="quarter" idx="11"/>
          </p:nvPr>
        </p:nvSpPr>
        <p:spPr>
          <a:xfrm>
            <a:off x="154379" y="6378499"/>
            <a:ext cx="11447813" cy="365125"/>
          </a:xfrm>
        </p:spPr>
        <p:txBody>
          <a:bodyPr/>
          <a:lstStyle/>
          <a:p>
            <a:r>
              <a:rPr lang="en-US" u="sng" dirty="0">
                <a:solidFill>
                  <a:schemeClr val="bg1">
                    <a:lumMod val="75000"/>
                  </a:schemeClr>
                </a:solidFill>
              </a:rPr>
              <a:t>Telegram:</a:t>
            </a:r>
            <a:r>
              <a:rPr lang="en-US" dirty="0"/>
              <a:t> t.me/</a:t>
            </a:r>
            <a:r>
              <a:rPr lang="en-US" dirty="0" err="1"/>
              <a:t>DcInsiders</a:t>
            </a:r>
            <a:r>
              <a:rPr lang="en-US" dirty="0"/>
              <a:t>     </a:t>
            </a:r>
            <a:r>
              <a:rPr lang="en-US" u="sng" dirty="0">
                <a:solidFill>
                  <a:schemeClr val="bg1">
                    <a:lumMod val="85000"/>
                  </a:schemeClr>
                </a:solidFill>
              </a:rPr>
              <a:t>Website</a:t>
            </a:r>
            <a:r>
              <a:rPr lang="en-US" u="sng" dirty="0">
                <a:solidFill>
                  <a:schemeClr val="tx1"/>
                </a:solidFill>
              </a:rPr>
              <a:t>:</a:t>
            </a:r>
            <a:r>
              <a:rPr lang="en-US" dirty="0">
                <a:solidFill>
                  <a:schemeClr val="tx1"/>
                </a:solidFill>
              </a:rPr>
              <a:t> </a:t>
            </a:r>
            <a:r>
              <a:rPr lang="en-US" dirty="0">
                <a:solidFill>
                  <a:schemeClr val="tx1"/>
                </a:solidFill>
                <a:hlinkClick r:id="rId4">
                  <a:extLst>
                    <a:ext uri="{A12FA001-AC4F-418D-AE19-62706E023703}">
                      <ahyp:hlinkClr xmlns:ahyp="http://schemas.microsoft.com/office/drawing/2018/hyperlinkcolor" val="tx"/>
                    </a:ext>
                  </a:extLst>
                </a:hlinkClick>
              </a:rPr>
              <a:t>www.LayerTwoLabs.com</a:t>
            </a:r>
            <a:r>
              <a:rPr lang="en-US" dirty="0"/>
              <a:t>   </a:t>
            </a:r>
            <a:r>
              <a:rPr lang="en-US" u="sng" dirty="0">
                <a:solidFill>
                  <a:schemeClr val="bg1">
                    <a:lumMod val="75000"/>
                  </a:schemeClr>
                </a:solidFill>
              </a:rPr>
              <a:t>Paul’s Twitter:</a:t>
            </a:r>
            <a:r>
              <a:rPr lang="en-US" dirty="0">
                <a:solidFill>
                  <a:schemeClr val="bg1">
                    <a:lumMod val="75000"/>
                  </a:schemeClr>
                </a:solidFill>
              </a:rPr>
              <a:t> </a:t>
            </a:r>
            <a:r>
              <a:rPr lang="en-US" dirty="0"/>
              <a:t>@truthcoin</a:t>
            </a:r>
          </a:p>
        </p:txBody>
      </p:sp>
      <p:sp>
        <p:nvSpPr>
          <p:cNvPr id="6" name="TextBox 5">
            <a:extLst>
              <a:ext uri="{FF2B5EF4-FFF2-40B4-BE49-F238E27FC236}">
                <a16:creationId xmlns:a16="http://schemas.microsoft.com/office/drawing/2014/main" id="{F0A33537-C0A6-5948-68A4-D66605E71ED8}"/>
              </a:ext>
            </a:extLst>
          </p:cNvPr>
          <p:cNvSpPr txBox="1"/>
          <p:nvPr/>
        </p:nvSpPr>
        <p:spPr>
          <a:xfrm>
            <a:off x="9766297" y="2105565"/>
            <a:ext cx="2346711" cy="646331"/>
          </a:xfrm>
          <a:prstGeom prst="rect">
            <a:avLst/>
          </a:prstGeom>
          <a:noFill/>
          <a:ln>
            <a:noFill/>
          </a:ln>
        </p:spPr>
        <p:txBody>
          <a:bodyPr wrap="square" rtlCol="0">
            <a:spAutoFit/>
          </a:bodyPr>
          <a:lstStyle/>
          <a:p>
            <a:pPr algn="ctr"/>
            <a:r>
              <a:rPr lang="en-US" sz="3600" b="1" dirty="0">
                <a:ln>
                  <a:solidFill>
                    <a:schemeClr val="tx1"/>
                  </a:solidFill>
                </a:ln>
                <a:solidFill>
                  <a:srgbClr val="FF5050"/>
                </a:solidFill>
                <a:ea typeface="Microsoft Himalaya" panose="01010100010101010101" pitchFamily="2" charset="0"/>
                <a:cs typeface="Microsoft Himalaya" panose="01010100010101010101" pitchFamily="2" charset="0"/>
              </a:rPr>
              <a:t>Layer 2</a:t>
            </a:r>
          </a:p>
        </p:txBody>
      </p:sp>
      <p:sp>
        <p:nvSpPr>
          <p:cNvPr id="7" name="Arrow: Right 6">
            <a:extLst>
              <a:ext uri="{FF2B5EF4-FFF2-40B4-BE49-F238E27FC236}">
                <a16:creationId xmlns:a16="http://schemas.microsoft.com/office/drawing/2014/main" id="{49D2D97D-9C1C-E0C0-407B-96662192A6B8}"/>
              </a:ext>
            </a:extLst>
          </p:cNvPr>
          <p:cNvSpPr/>
          <p:nvPr/>
        </p:nvSpPr>
        <p:spPr>
          <a:xfrm rot="4159608">
            <a:off x="8645686" y="2677136"/>
            <a:ext cx="1978547" cy="1008658"/>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dirty="0"/>
              <a:t>Drama?</a:t>
            </a:r>
          </a:p>
        </p:txBody>
      </p:sp>
      <p:sp>
        <p:nvSpPr>
          <p:cNvPr id="8" name="Rectangle: Rounded Corners 7">
            <a:extLst>
              <a:ext uri="{FF2B5EF4-FFF2-40B4-BE49-F238E27FC236}">
                <a16:creationId xmlns:a16="http://schemas.microsoft.com/office/drawing/2014/main" id="{5101AB0D-CF4B-6248-F150-C926AD6032B2}"/>
              </a:ext>
            </a:extLst>
          </p:cNvPr>
          <p:cNvSpPr/>
          <p:nvPr/>
        </p:nvSpPr>
        <p:spPr>
          <a:xfrm>
            <a:off x="9554738" y="4310369"/>
            <a:ext cx="727844" cy="70173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2B4DB48-C4AF-BEAB-A2D8-199507064EA9}"/>
              </a:ext>
            </a:extLst>
          </p:cNvPr>
          <p:cNvSpPr txBox="1"/>
          <p:nvPr/>
        </p:nvSpPr>
        <p:spPr>
          <a:xfrm>
            <a:off x="9369310" y="4997462"/>
            <a:ext cx="1092939" cy="707886"/>
          </a:xfrm>
          <a:prstGeom prst="rect">
            <a:avLst/>
          </a:prstGeom>
          <a:noFill/>
        </p:spPr>
        <p:txBody>
          <a:bodyPr wrap="square" rtlCol="0">
            <a:spAutoFit/>
          </a:bodyPr>
          <a:lstStyle/>
          <a:p>
            <a:pPr algn="ctr"/>
            <a:r>
              <a:rPr lang="en-US" sz="2000" dirty="0"/>
              <a:t>Bitcoin Core</a:t>
            </a:r>
          </a:p>
        </p:txBody>
      </p:sp>
      <p:sp>
        <p:nvSpPr>
          <p:cNvPr id="11" name="Speech Bubble: Oval 10">
            <a:extLst>
              <a:ext uri="{FF2B5EF4-FFF2-40B4-BE49-F238E27FC236}">
                <a16:creationId xmlns:a16="http://schemas.microsoft.com/office/drawing/2014/main" id="{14188C4D-17B7-889A-D0AE-5658E98B3944}"/>
              </a:ext>
            </a:extLst>
          </p:cNvPr>
          <p:cNvSpPr/>
          <p:nvPr/>
        </p:nvSpPr>
        <p:spPr>
          <a:xfrm>
            <a:off x="3575662" y="2919125"/>
            <a:ext cx="4818389" cy="1251075"/>
          </a:xfrm>
          <a:prstGeom prst="wedgeEllipseCallout">
            <a:avLst>
              <a:gd name="adj1" fmla="val 22019"/>
              <a:gd name="adj2" fmla="val -114575"/>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dirty="0"/>
              <a:t>“I’m having a problem with my ring </a:t>
            </a:r>
            <a:r>
              <a:rPr lang="en-US" sz="2400" dirty="0" err="1"/>
              <a:t>signatur</a:t>
            </a:r>
            <a:r>
              <a:rPr lang="en-US" sz="2400" dirty="0"/>
              <a:t>---”</a:t>
            </a:r>
          </a:p>
        </p:txBody>
      </p:sp>
    </p:spTree>
    <p:extLst>
      <p:ext uri="{BB962C8B-B14F-4D97-AF65-F5344CB8AC3E}">
        <p14:creationId xmlns:p14="http://schemas.microsoft.com/office/powerpoint/2010/main" val="186838005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B66246B6-B7D7-8755-C7A9-DD13744AA3A8}"/>
              </a:ext>
            </a:extLst>
          </p:cNvPr>
          <p:cNvSpPr txBox="1"/>
          <p:nvPr/>
        </p:nvSpPr>
        <p:spPr>
          <a:xfrm>
            <a:off x="9766297" y="2105565"/>
            <a:ext cx="2346711" cy="646331"/>
          </a:xfrm>
          <a:prstGeom prst="rect">
            <a:avLst/>
          </a:prstGeom>
          <a:noFill/>
          <a:ln>
            <a:noFill/>
          </a:ln>
        </p:spPr>
        <p:txBody>
          <a:bodyPr wrap="square" rtlCol="0">
            <a:spAutoFit/>
          </a:bodyPr>
          <a:lstStyle/>
          <a:p>
            <a:pPr algn="ctr"/>
            <a:r>
              <a:rPr lang="en-US" sz="3600" b="1" dirty="0">
                <a:ln>
                  <a:solidFill>
                    <a:schemeClr val="tx1"/>
                  </a:solidFill>
                </a:ln>
                <a:solidFill>
                  <a:srgbClr val="FF5050"/>
                </a:solidFill>
                <a:ea typeface="Microsoft Himalaya" panose="01010100010101010101" pitchFamily="2" charset="0"/>
                <a:cs typeface="Microsoft Himalaya" panose="01010100010101010101" pitchFamily="2" charset="0"/>
              </a:rPr>
              <a:t>Layer 2</a:t>
            </a:r>
          </a:p>
        </p:txBody>
      </p:sp>
      <p:sp>
        <p:nvSpPr>
          <p:cNvPr id="2" name="Title 1">
            <a:extLst>
              <a:ext uri="{FF2B5EF4-FFF2-40B4-BE49-F238E27FC236}">
                <a16:creationId xmlns:a16="http://schemas.microsoft.com/office/drawing/2014/main" id="{F6F40EEC-FEC0-4B28-A9FE-41E6AD8D6A15}"/>
              </a:ext>
            </a:extLst>
          </p:cNvPr>
          <p:cNvSpPr>
            <a:spLocks noGrp="1"/>
          </p:cNvSpPr>
          <p:nvPr>
            <p:ph type="title"/>
          </p:nvPr>
        </p:nvSpPr>
        <p:spPr>
          <a:xfrm>
            <a:off x="213413" y="193118"/>
            <a:ext cx="7582349" cy="765175"/>
          </a:xfrm>
        </p:spPr>
        <p:txBody>
          <a:bodyPr/>
          <a:lstStyle/>
          <a:p>
            <a:r>
              <a:rPr lang="en-US" dirty="0"/>
              <a:t>The “One Way Street”</a:t>
            </a:r>
          </a:p>
        </p:txBody>
      </p:sp>
      <p:sp>
        <p:nvSpPr>
          <p:cNvPr id="5" name="Slide Number Placeholder 4">
            <a:extLst>
              <a:ext uri="{FF2B5EF4-FFF2-40B4-BE49-F238E27FC236}">
                <a16:creationId xmlns:a16="http://schemas.microsoft.com/office/drawing/2014/main" id="{1F36A900-CA78-4E81-A444-D4B1BF74E004}"/>
              </a:ext>
            </a:extLst>
          </p:cNvPr>
          <p:cNvSpPr>
            <a:spLocks noGrp="1"/>
          </p:cNvSpPr>
          <p:nvPr>
            <p:ph type="sldNum" sz="quarter" idx="12"/>
          </p:nvPr>
        </p:nvSpPr>
        <p:spPr/>
        <p:txBody>
          <a:bodyPr/>
          <a:lstStyle/>
          <a:p>
            <a:fld id="{64A73B7B-B545-4723-8D44-5CC401310D8B}" type="slidenum">
              <a:rPr lang="en-US" smtClean="0"/>
              <a:t>55</a:t>
            </a:fld>
            <a:endParaRPr lang="en-US" dirty="0"/>
          </a:p>
        </p:txBody>
      </p:sp>
      <p:sp>
        <p:nvSpPr>
          <p:cNvPr id="132" name="Rectangle 2">
            <a:extLst>
              <a:ext uri="{FF2B5EF4-FFF2-40B4-BE49-F238E27FC236}">
                <a16:creationId xmlns:a16="http://schemas.microsoft.com/office/drawing/2014/main" id="{1E545C8B-F922-4191-8FF3-25EFED03495D}"/>
              </a:ext>
            </a:extLst>
          </p:cNvPr>
          <p:cNvSpPr>
            <a:spLocks noChangeArrowheads="1"/>
          </p:cNvSpPr>
          <p:nvPr/>
        </p:nvSpPr>
        <p:spPr bwMode="auto">
          <a:xfrm>
            <a:off x="0" y="120878"/>
            <a:ext cx="20710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1" name="Rectangle: Rounded Corners 100">
            <a:extLst>
              <a:ext uri="{FF2B5EF4-FFF2-40B4-BE49-F238E27FC236}">
                <a16:creationId xmlns:a16="http://schemas.microsoft.com/office/drawing/2014/main" id="{9B2DA931-45D7-4998-9797-B7DEA3C5C905}"/>
              </a:ext>
            </a:extLst>
          </p:cNvPr>
          <p:cNvSpPr/>
          <p:nvPr/>
        </p:nvSpPr>
        <p:spPr>
          <a:xfrm>
            <a:off x="5922020" y="1079227"/>
            <a:ext cx="727844" cy="70173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Rounded Corners 102">
            <a:extLst>
              <a:ext uri="{FF2B5EF4-FFF2-40B4-BE49-F238E27FC236}">
                <a16:creationId xmlns:a16="http://schemas.microsoft.com/office/drawing/2014/main" id="{2119025D-C4CE-4AFF-8511-C1648633186B}"/>
              </a:ext>
            </a:extLst>
          </p:cNvPr>
          <p:cNvSpPr/>
          <p:nvPr/>
        </p:nvSpPr>
        <p:spPr>
          <a:xfrm>
            <a:off x="6891479" y="1079227"/>
            <a:ext cx="727844" cy="70173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TextBox 111">
            <a:extLst>
              <a:ext uri="{FF2B5EF4-FFF2-40B4-BE49-F238E27FC236}">
                <a16:creationId xmlns:a16="http://schemas.microsoft.com/office/drawing/2014/main" id="{3BCA5267-0759-411E-BBA8-75559053053B}"/>
              </a:ext>
            </a:extLst>
          </p:cNvPr>
          <p:cNvSpPr txBox="1"/>
          <p:nvPr/>
        </p:nvSpPr>
        <p:spPr>
          <a:xfrm>
            <a:off x="5744763" y="1776227"/>
            <a:ext cx="1082357" cy="369332"/>
          </a:xfrm>
          <a:prstGeom prst="rect">
            <a:avLst/>
          </a:prstGeom>
          <a:noFill/>
        </p:spPr>
        <p:txBody>
          <a:bodyPr wrap="square" rtlCol="0">
            <a:spAutoFit/>
          </a:bodyPr>
          <a:lstStyle/>
          <a:p>
            <a:r>
              <a:rPr lang="en-US" dirty="0"/>
              <a:t>Bit-</a:t>
            </a:r>
            <a:r>
              <a:rPr lang="en-US" dirty="0" err="1"/>
              <a:t>zCash</a:t>
            </a:r>
            <a:endParaRPr lang="en-US" dirty="0"/>
          </a:p>
        </p:txBody>
      </p:sp>
      <p:sp>
        <p:nvSpPr>
          <p:cNvPr id="113" name="TextBox 112">
            <a:extLst>
              <a:ext uri="{FF2B5EF4-FFF2-40B4-BE49-F238E27FC236}">
                <a16:creationId xmlns:a16="http://schemas.microsoft.com/office/drawing/2014/main" id="{EDF4C9DF-F6F3-4810-854E-E5857EE7A5BE}"/>
              </a:ext>
            </a:extLst>
          </p:cNvPr>
          <p:cNvSpPr txBox="1"/>
          <p:nvPr/>
        </p:nvSpPr>
        <p:spPr>
          <a:xfrm>
            <a:off x="6748295" y="1787867"/>
            <a:ext cx="1554151" cy="338554"/>
          </a:xfrm>
          <a:prstGeom prst="rect">
            <a:avLst/>
          </a:prstGeom>
          <a:noFill/>
        </p:spPr>
        <p:txBody>
          <a:bodyPr wrap="square" rtlCol="0">
            <a:spAutoFit/>
          </a:bodyPr>
          <a:lstStyle/>
          <a:p>
            <a:r>
              <a:rPr lang="en-US" sz="1600" dirty="0"/>
              <a:t>Bit-Monero</a:t>
            </a:r>
          </a:p>
        </p:txBody>
      </p:sp>
      <p:sp>
        <p:nvSpPr>
          <p:cNvPr id="114" name="Rectangle: Rounded Corners 113">
            <a:extLst>
              <a:ext uri="{FF2B5EF4-FFF2-40B4-BE49-F238E27FC236}">
                <a16:creationId xmlns:a16="http://schemas.microsoft.com/office/drawing/2014/main" id="{A18E50F3-6EB5-49C5-B0F9-0E6C747C2D6F}"/>
              </a:ext>
            </a:extLst>
          </p:cNvPr>
          <p:cNvSpPr/>
          <p:nvPr/>
        </p:nvSpPr>
        <p:spPr>
          <a:xfrm>
            <a:off x="5744764" y="978996"/>
            <a:ext cx="3460302" cy="1212678"/>
          </a:xfrm>
          <a:prstGeom prst="roundRect">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a:extLst>
              <a:ext uri="{FF2B5EF4-FFF2-40B4-BE49-F238E27FC236}">
                <a16:creationId xmlns:a16="http://schemas.microsoft.com/office/drawing/2014/main" id="{3BA3BA31-532E-40FB-A93E-847E14A3DA48}"/>
              </a:ext>
            </a:extLst>
          </p:cNvPr>
          <p:cNvSpPr txBox="1"/>
          <p:nvPr/>
        </p:nvSpPr>
        <p:spPr>
          <a:xfrm>
            <a:off x="9302426" y="616514"/>
            <a:ext cx="2676161" cy="1200329"/>
          </a:xfrm>
          <a:prstGeom prst="rect">
            <a:avLst/>
          </a:prstGeom>
          <a:noFill/>
          <a:ln>
            <a:noFill/>
          </a:ln>
        </p:spPr>
        <p:txBody>
          <a:bodyPr wrap="square" rtlCol="0">
            <a:spAutoFit/>
          </a:bodyPr>
          <a:lstStyle/>
          <a:p>
            <a:pPr algn="ctr"/>
            <a:r>
              <a:rPr lang="en-US" sz="3600" b="1" dirty="0">
                <a:ln>
                  <a:solidFill>
                    <a:schemeClr val="tx1"/>
                  </a:solidFill>
                </a:ln>
                <a:solidFill>
                  <a:srgbClr val="FF5050"/>
                </a:solidFill>
                <a:ea typeface="Microsoft Himalaya" panose="01010100010101010101" pitchFamily="2" charset="0"/>
                <a:cs typeface="Microsoft Himalaya" panose="01010100010101010101" pitchFamily="2" charset="0"/>
              </a:rPr>
              <a:t>Bip300</a:t>
            </a:r>
            <a:br>
              <a:rPr lang="en-US" sz="3600" b="1" dirty="0">
                <a:ln>
                  <a:solidFill>
                    <a:schemeClr val="tx1"/>
                  </a:solidFill>
                </a:ln>
                <a:solidFill>
                  <a:srgbClr val="FF5050"/>
                </a:solidFill>
                <a:ea typeface="Microsoft Himalaya" panose="01010100010101010101" pitchFamily="2" charset="0"/>
                <a:cs typeface="Microsoft Himalaya" panose="01010100010101010101" pitchFamily="2" charset="0"/>
              </a:rPr>
            </a:br>
            <a:r>
              <a:rPr lang="en-US" sz="3600" b="1" dirty="0">
                <a:ln>
                  <a:solidFill>
                    <a:schemeClr val="tx1"/>
                  </a:solidFill>
                </a:ln>
                <a:solidFill>
                  <a:srgbClr val="FF5050"/>
                </a:solidFill>
                <a:ea typeface="Microsoft Himalaya" panose="01010100010101010101" pitchFamily="2" charset="0"/>
                <a:cs typeface="Microsoft Himalaya" panose="01010100010101010101" pitchFamily="2" charset="0"/>
              </a:rPr>
              <a:t>Drivechains</a:t>
            </a:r>
          </a:p>
        </p:txBody>
      </p:sp>
      <p:pic>
        <p:nvPicPr>
          <p:cNvPr id="1026" name="Picture 2" descr="The Impact of One-Way Streets | Dom's Plan B Blog">
            <a:extLst>
              <a:ext uri="{FF2B5EF4-FFF2-40B4-BE49-F238E27FC236}">
                <a16:creationId xmlns:a16="http://schemas.microsoft.com/office/drawing/2014/main" id="{B2582531-7B11-4753-AD4A-F1FD4B1258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7800015">
            <a:off x="1610681" y="1794900"/>
            <a:ext cx="3231619" cy="2585295"/>
          </a:xfrm>
          <a:prstGeom prst="rect">
            <a:avLst/>
          </a:prstGeom>
          <a:noFill/>
          <a:extLst>
            <a:ext uri="{909E8E84-426E-40DD-AFC4-6F175D3DCCD1}">
              <a14:hiddenFill xmlns:a14="http://schemas.microsoft.com/office/drawing/2010/main">
                <a:solidFill>
                  <a:srgbClr val="FFFFFF"/>
                </a:solidFill>
              </a14:hiddenFill>
            </a:ext>
          </a:extLst>
        </p:spPr>
      </p:pic>
      <p:sp>
        <p:nvSpPr>
          <p:cNvPr id="4" name="Arrow: Right 3">
            <a:extLst>
              <a:ext uri="{FF2B5EF4-FFF2-40B4-BE49-F238E27FC236}">
                <a16:creationId xmlns:a16="http://schemas.microsoft.com/office/drawing/2014/main" id="{DBA8CEBB-A08C-4A68-B0D5-1415BC63D969}"/>
              </a:ext>
            </a:extLst>
          </p:cNvPr>
          <p:cNvSpPr/>
          <p:nvPr/>
        </p:nvSpPr>
        <p:spPr>
          <a:xfrm rot="17777453">
            <a:off x="4053448" y="3126258"/>
            <a:ext cx="1978547" cy="1008658"/>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dirty="0"/>
              <a:t>Drama</a:t>
            </a:r>
          </a:p>
        </p:txBody>
      </p:sp>
      <p:sp>
        <p:nvSpPr>
          <p:cNvPr id="129" name="Arrow: Right 128">
            <a:extLst>
              <a:ext uri="{FF2B5EF4-FFF2-40B4-BE49-F238E27FC236}">
                <a16:creationId xmlns:a16="http://schemas.microsoft.com/office/drawing/2014/main" id="{45AC70F3-B5A1-4A43-97FF-39E206B5EA24}"/>
              </a:ext>
            </a:extLst>
          </p:cNvPr>
          <p:cNvSpPr/>
          <p:nvPr/>
        </p:nvSpPr>
        <p:spPr>
          <a:xfrm rot="17801230">
            <a:off x="5068585" y="3270589"/>
            <a:ext cx="1832544" cy="964211"/>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dirty="0"/>
              <a:t>Reorgs</a:t>
            </a:r>
            <a:endParaRPr lang="en-US" sz="3200" dirty="0"/>
          </a:p>
        </p:txBody>
      </p:sp>
      <p:sp>
        <p:nvSpPr>
          <p:cNvPr id="130" name="Arrow: Right 129">
            <a:extLst>
              <a:ext uri="{FF2B5EF4-FFF2-40B4-BE49-F238E27FC236}">
                <a16:creationId xmlns:a16="http://schemas.microsoft.com/office/drawing/2014/main" id="{91EB12D6-56C8-4673-A8B4-14D5E32171F6}"/>
              </a:ext>
            </a:extLst>
          </p:cNvPr>
          <p:cNvSpPr/>
          <p:nvPr/>
        </p:nvSpPr>
        <p:spPr>
          <a:xfrm rot="17765001">
            <a:off x="5674810" y="3044800"/>
            <a:ext cx="2772711" cy="109197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dirty="0"/>
              <a:t>Centralization</a:t>
            </a:r>
          </a:p>
        </p:txBody>
      </p:sp>
      <p:sp>
        <p:nvSpPr>
          <p:cNvPr id="131" name="Arrow: Right 130">
            <a:extLst>
              <a:ext uri="{FF2B5EF4-FFF2-40B4-BE49-F238E27FC236}">
                <a16:creationId xmlns:a16="http://schemas.microsoft.com/office/drawing/2014/main" id="{5BE7B16D-4B54-47D5-865E-2B780D30D91E}"/>
              </a:ext>
            </a:extLst>
          </p:cNvPr>
          <p:cNvSpPr/>
          <p:nvPr/>
        </p:nvSpPr>
        <p:spPr>
          <a:xfrm rot="17783609">
            <a:off x="6652491" y="3292693"/>
            <a:ext cx="2813327" cy="110579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dirty="0"/>
              <a:t>Bad Design</a:t>
            </a:r>
          </a:p>
        </p:txBody>
      </p:sp>
      <p:sp>
        <p:nvSpPr>
          <p:cNvPr id="3" name="Footer Placeholder 4">
            <a:extLst>
              <a:ext uri="{FF2B5EF4-FFF2-40B4-BE49-F238E27FC236}">
                <a16:creationId xmlns:a16="http://schemas.microsoft.com/office/drawing/2014/main" id="{36001164-7B74-6B32-1EB0-90BEB5A80A9C}"/>
              </a:ext>
            </a:extLst>
          </p:cNvPr>
          <p:cNvSpPr>
            <a:spLocks noGrp="1"/>
          </p:cNvSpPr>
          <p:nvPr>
            <p:ph type="ftr" sz="quarter" idx="11"/>
          </p:nvPr>
        </p:nvSpPr>
        <p:spPr>
          <a:xfrm>
            <a:off x="154379" y="6378499"/>
            <a:ext cx="11447813" cy="365125"/>
          </a:xfrm>
        </p:spPr>
        <p:txBody>
          <a:bodyPr/>
          <a:lstStyle/>
          <a:p>
            <a:r>
              <a:rPr lang="en-US" u="sng" dirty="0">
                <a:solidFill>
                  <a:schemeClr val="bg1">
                    <a:lumMod val="75000"/>
                  </a:schemeClr>
                </a:solidFill>
              </a:rPr>
              <a:t>Telegram:</a:t>
            </a:r>
            <a:r>
              <a:rPr lang="en-US" dirty="0"/>
              <a:t> t.me/</a:t>
            </a:r>
            <a:r>
              <a:rPr lang="en-US" dirty="0" err="1"/>
              <a:t>DcInsiders</a:t>
            </a:r>
            <a:r>
              <a:rPr lang="en-US" dirty="0"/>
              <a:t>     </a:t>
            </a:r>
            <a:r>
              <a:rPr lang="en-US" u="sng" dirty="0">
                <a:solidFill>
                  <a:schemeClr val="bg1">
                    <a:lumMod val="85000"/>
                  </a:schemeClr>
                </a:solidFill>
              </a:rPr>
              <a:t>Website</a:t>
            </a:r>
            <a:r>
              <a:rPr lang="en-US" u="sng" dirty="0">
                <a:solidFill>
                  <a:schemeClr val="tx1"/>
                </a:solidFill>
              </a:rPr>
              <a:t>:</a:t>
            </a:r>
            <a:r>
              <a:rPr lang="en-US" dirty="0">
                <a:solidFill>
                  <a:schemeClr val="tx1"/>
                </a:solidFill>
              </a:rPr>
              <a:t> </a:t>
            </a:r>
            <a:r>
              <a:rPr lang="en-US" dirty="0">
                <a:solidFill>
                  <a:schemeClr val="tx1"/>
                </a:solidFill>
                <a:hlinkClick r:id="rId4">
                  <a:extLst>
                    <a:ext uri="{A12FA001-AC4F-418D-AE19-62706E023703}">
                      <ahyp:hlinkClr xmlns:ahyp="http://schemas.microsoft.com/office/drawing/2018/hyperlinkcolor" val="tx"/>
                    </a:ext>
                  </a:extLst>
                </a:hlinkClick>
              </a:rPr>
              <a:t>www.LayerTwoLabs.com</a:t>
            </a:r>
            <a:r>
              <a:rPr lang="en-US" dirty="0"/>
              <a:t>   </a:t>
            </a:r>
            <a:r>
              <a:rPr lang="en-US" u="sng" dirty="0">
                <a:solidFill>
                  <a:schemeClr val="bg1">
                    <a:lumMod val="75000"/>
                  </a:schemeClr>
                </a:solidFill>
              </a:rPr>
              <a:t>Paul’s Twitter:</a:t>
            </a:r>
            <a:r>
              <a:rPr lang="en-US" dirty="0">
                <a:solidFill>
                  <a:schemeClr val="bg1">
                    <a:lumMod val="75000"/>
                  </a:schemeClr>
                </a:solidFill>
              </a:rPr>
              <a:t> </a:t>
            </a:r>
            <a:r>
              <a:rPr lang="en-US" dirty="0"/>
              <a:t>@truthcoin</a:t>
            </a:r>
          </a:p>
        </p:txBody>
      </p:sp>
      <p:sp>
        <p:nvSpPr>
          <p:cNvPr id="7" name="Arrow: Right 6">
            <a:extLst>
              <a:ext uri="{FF2B5EF4-FFF2-40B4-BE49-F238E27FC236}">
                <a16:creationId xmlns:a16="http://schemas.microsoft.com/office/drawing/2014/main" id="{49D2D97D-9C1C-E0C0-407B-96662192A6B8}"/>
              </a:ext>
            </a:extLst>
          </p:cNvPr>
          <p:cNvSpPr/>
          <p:nvPr/>
        </p:nvSpPr>
        <p:spPr>
          <a:xfrm rot="4159608">
            <a:off x="8645686" y="2677136"/>
            <a:ext cx="1978547" cy="1008658"/>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dirty="0"/>
              <a:t>Drama?</a:t>
            </a:r>
          </a:p>
        </p:txBody>
      </p:sp>
      <p:sp>
        <p:nvSpPr>
          <p:cNvPr id="8" name="Rectangle: Rounded Corners 7">
            <a:extLst>
              <a:ext uri="{FF2B5EF4-FFF2-40B4-BE49-F238E27FC236}">
                <a16:creationId xmlns:a16="http://schemas.microsoft.com/office/drawing/2014/main" id="{5101AB0D-CF4B-6248-F150-C926AD6032B2}"/>
              </a:ext>
            </a:extLst>
          </p:cNvPr>
          <p:cNvSpPr/>
          <p:nvPr/>
        </p:nvSpPr>
        <p:spPr>
          <a:xfrm>
            <a:off x="9554738" y="4310369"/>
            <a:ext cx="727844" cy="70173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2B4DB48-C4AF-BEAB-A2D8-199507064EA9}"/>
              </a:ext>
            </a:extLst>
          </p:cNvPr>
          <p:cNvSpPr txBox="1"/>
          <p:nvPr/>
        </p:nvSpPr>
        <p:spPr>
          <a:xfrm>
            <a:off x="9369310" y="4997462"/>
            <a:ext cx="1092939" cy="707886"/>
          </a:xfrm>
          <a:prstGeom prst="rect">
            <a:avLst/>
          </a:prstGeom>
          <a:noFill/>
        </p:spPr>
        <p:txBody>
          <a:bodyPr wrap="square" rtlCol="0">
            <a:spAutoFit/>
          </a:bodyPr>
          <a:lstStyle/>
          <a:p>
            <a:pPr algn="ctr"/>
            <a:r>
              <a:rPr lang="en-US" sz="2000" dirty="0"/>
              <a:t>Bitcoin Core</a:t>
            </a:r>
          </a:p>
        </p:txBody>
      </p:sp>
      <p:sp>
        <p:nvSpPr>
          <p:cNvPr id="11" name="Speech Bubble: Oval 10">
            <a:extLst>
              <a:ext uri="{FF2B5EF4-FFF2-40B4-BE49-F238E27FC236}">
                <a16:creationId xmlns:a16="http://schemas.microsoft.com/office/drawing/2014/main" id="{14188C4D-17B7-889A-D0AE-5658E98B3944}"/>
              </a:ext>
            </a:extLst>
          </p:cNvPr>
          <p:cNvSpPr/>
          <p:nvPr/>
        </p:nvSpPr>
        <p:spPr>
          <a:xfrm>
            <a:off x="3575662" y="2919125"/>
            <a:ext cx="4818389" cy="1251075"/>
          </a:xfrm>
          <a:prstGeom prst="wedgeEllipseCallout">
            <a:avLst>
              <a:gd name="adj1" fmla="val 22019"/>
              <a:gd name="adj2" fmla="val -114575"/>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dirty="0"/>
              <a:t>“I’m having a problem with my ring </a:t>
            </a:r>
            <a:r>
              <a:rPr lang="en-US" sz="2400" dirty="0" err="1"/>
              <a:t>signatur</a:t>
            </a:r>
            <a:r>
              <a:rPr lang="en-US" sz="2400" dirty="0"/>
              <a:t>---”</a:t>
            </a:r>
          </a:p>
        </p:txBody>
      </p:sp>
      <p:sp>
        <p:nvSpPr>
          <p:cNvPr id="10" name="&quot;Not Allowed&quot; Symbol 9">
            <a:extLst>
              <a:ext uri="{FF2B5EF4-FFF2-40B4-BE49-F238E27FC236}">
                <a16:creationId xmlns:a16="http://schemas.microsoft.com/office/drawing/2014/main" id="{CF53BB47-1534-ED98-4080-A46FCBFF6EF4}"/>
              </a:ext>
            </a:extLst>
          </p:cNvPr>
          <p:cNvSpPr/>
          <p:nvPr/>
        </p:nvSpPr>
        <p:spPr>
          <a:xfrm rot="3463804">
            <a:off x="8569817" y="1972650"/>
            <a:ext cx="1969843" cy="2132501"/>
          </a:xfrm>
          <a:prstGeom prst="noSmoking">
            <a:avLst>
              <a:gd name="adj" fmla="val 15511"/>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3" name="Picture 12">
            <a:extLst>
              <a:ext uri="{FF2B5EF4-FFF2-40B4-BE49-F238E27FC236}">
                <a16:creationId xmlns:a16="http://schemas.microsoft.com/office/drawing/2014/main" id="{2A81E0B1-0240-6FC4-71E9-640681A82E6A}"/>
              </a:ext>
            </a:extLst>
          </p:cNvPr>
          <p:cNvPicPr>
            <a:picLocks noChangeAspect="1"/>
          </p:cNvPicPr>
          <p:nvPr/>
        </p:nvPicPr>
        <p:blipFill rotWithShape="1">
          <a:blip r:embed="rId5">
            <a:extLst>
              <a:ext uri="{28A0092B-C50C-407E-A947-70E740481C1C}">
                <a14:useLocalDpi xmlns:a14="http://schemas.microsoft.com/office/drawing/2010/main" val="0"/>
              </a:ext>
            </a:extLst>
          </a:blip>
          <a:srcRect l="20879" r="26308"/>
          <a:stretch/>
        </p:blipFill>
        <p:spPr>
          <a:xfrm>
            <a:off x="8307239" y="4056636"/>
            <a:ext cx="2354187" cy="2329074"/>
          </a:xfrm>
          <a:prstGeom prst="rect">
            <a:avLst/>
          </a:prstGeom>
        </p:spPr>
      </p:pic>
      <p:sp>
        <p:nvSpPr>
          <p:cNvPr id="12" name="Speech Bubble: Oval 11">
            <a:extLst>
              <a:ext uri="{FF2B5EF4-FFF2-40B4-BE49-F238E27FC236}">
                <a16:creationId xmlns:a16="http://schemas.microsoft.com/office/drawing/2014/main" id="{C6528936-F4AB-F46B-D984-AC421E34C48F}"/>
              </a:ext>
            </a:extLst>
          </p:cNvPr>
          <p:cNvSpPr/>
          <p:nvPr/>
        </p:nvSpPr>
        <p:spPr>
          <a:xfrm>
            <a:off x="2780270" y="3795531"/>
            <a:ext cx="4487907" cy="1579360"/>
          </a:xfrm>
          <a:prstGeom prst="wedgeEllipseCallout">
            <a:avLst>
              <a:gd name="adj1" fmla="val 87392"/>
              <a:gd name="adj2" fmla="val 5937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Can’t hear you, sorry.</a:t>
            </a:r>
          </a:p>
        </p:txBody>
      </p:sp>
      <p:sp>
        <p:nvSpPr>
          <p:cNvPr id="15" name="TextBox 14">
            <a:extLst>
              <a:ext uri="{FF2B5EF4-FFF2-40B4-BE49-F238E27FC236}">
                <a16:creationId xmlns:a16="http://schemas.microsoft.com/office/drawing/2014/main" id="{08EF64B7-B7AD-352F-5912-5FE1DF377E0C}"/>
              </a:ext>
            </a:extLst>
          </p:cNvPr>
          <p:cNvSpPr txBox="1"/>
          <p:nvPr/>
        </p:nvSpPr>
        <p:spPr>
          <a:xfrm>
            <a:off x="10066197" y="3617121"/>
            <a:ext cx="2346711" cy="646331"/>
          </a:xfrm>
          <a:prstGeom prst="rect">
            <a:avLst/>
          </a:prstGeom>
          <a:noFill/>
          <a:ln>
            <a:noFill/>
          </a:ln>
        </p:spPr>
        <p:txBody>
          <a:bodyPr wrap="square" rtlCol="0">
            <a:spAutoFit/>
          </a:bodyPr>
          <a:lstStyle/>
          <a:p>
            <a:pPr algn="ctr"/>
            <a:r>
              <a:rPr lang="en-US" sz="3600" b="1" dirty="0">
                <a:ln>
                  <a:solidFill>
                    <a:schemeClr val="tx1"/>
                  </a:solidFill>
                </a:ln>
                <a:solidFill>
                  <a:schemeClr val="accent1">
                    <a:lumMod val="60000"/>
                    <a:lumOff val="40000"/>
                  </a:schemeClr>
                </a:solidFill>
                <a:ea typeface="Microsoft Himalaya" panose="01010100010101010101" pitchFamily="2" charset="0"/>
                <a:cs typeface="Microsoft Himalaya" panose="01010100010101010101" pitchFamily="2" charset="0"/>
              </a:rPr>
              <a:t>Layer 1</a:t>
            </a:r>
          </a:p>
        </p:txBody>
      </p:sp>
    </p:spTree>
    <p:extLst>
      <p:ext uri="{BB962C8B-B14F-4D97-AF65-F5344CB8AC3E}">
        <p14:creationId xmlns:p14="http://schemas.microsoft.com/office/powerpoint/2010/main" val="251887026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40EEC-FEC0-4B28-A9FE-41E6AD8D6A15}"/>
              </a:ext>
            </a:extLst>
          </p:cNvPr>
          <p:cNvSpPr>
            <a:spLocks noGrp="1"/>
          </p:cNvSpPr>
          <p:nvPr>
            <p:ph type="title"/>
          </p:nvPr>
        </p:nvSpPr>
        <p:spPr>
          <a:xfrm>
            <a:off x="213413" y="193118"/>
            <a:ext cx="7582349" cy="765175"/>
          </a:xfrm>
        </p:spPr>
        <p:txBody>
          <a:bodyPr/>
          <a:lstStyle/>
          <a:p>
            <a:r>
              <a:rPr lang="en-US" dirty="0"/>
              <a:t>The “One Way Street”</a:t>
            </a:r>
          </a:p>
        </p:txBody>
      </p:sp>
      <p:sp>
        <p:nvSpPr>
          <p:cNvPr id="5" name="Slide Number Placeholder 4">
            <a:extLst>
              <a:ext uri="{FF2B5EF4-FFF2-40B4-BE49-F238E27FC236}">
                <a16:creationId xmlns:a16="http://schemas.microsoft.com/office/drawing/2014/main" id="{1F36A900-CA78-4E81-A444-D4B1BF74E004}"/>
              </a:ext>
            </a:extLst>
          </p:cNvPr>
          <p:cNvSpPr>
            <a:spLocks noGrp="1"/>
          </p:cNvSpPr>
          <p:nvPr>
            <p:ph type="sldNum" sz="quarter" idx="12"/>
          </p:nvPr>
        </p:nvSpPr>
        <p:spPr/>
        <p:txBody>
          <a:bodyPr/>
          <a:lstStyle/>
          <a:p>
            <a:fld id="{64A73B7B-B545-4723-8D44-5CC401310D8B}" type="slidenum">
              <a:rPr lang="en-US" smtClean="0"/>
              <a:t>56</a:t>
            </a:fld>
            <a:endParaRPr lang="en-US" dirty="0"/>
          </a:p>
        </p:txBody>
      </p:sp>
      <p:sp>
        <p:nvSpPr>
          <p:cNvPr id="132" name="Rectangle 2">
            <a:extLst>
              <a:ext uri="{FF2B5EF4-FFF2-40B4-BE49-F238E27FC236}">
                <a16:creationId xmlns:a16="http://schemas.microsoft.com/office/drawing/2014/main" id="{1E545C8B-F922-4191-8FF3-25EFED03495D}"/>
              </a:ext>
            </a:extLst>
          </p:cNvPr>
          <p:cNvSpPr>
            <a:spLocks noChangeArrowheads="1"/>
          </p:cNvSpPr>
          <p:nvPr/>
        </p:nvSpPr>
        <p:spPr bwMode="auto">
          <a:xfrm>
            <a:off x="0" y="120878"/>
            <a:ext cx="20710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1" name="Rectangle: Rounded Corners 100">
            <a:extLst>
              <a:ext uri="{FF2B5EF4-FFF2-40B4-BE49-F238E27FC236}">
                <a16:creationId xmlns:a16="http://schemas.microsoft.com/office/drawing/2014/main" id="{9B2DA931-45D7-4998-9797-B7DEA3C5C905}"/>
              </a:ext>
            </a:extLst>
          </p:cNvPr>
          <p:cNvSpPr/>
          <p:nvPr/>
        </p:nvSpPr>
        <p:spPr>
          <a:xfrm>
            <a:off x="5922020" y="1079227"/>
            <a:ext cx="727844" cy="70173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Rounded Corners 102">
            <a:extLst>
              <a:ext uri="{FF2B5EF4-FFF2-40B4-BE49-F238E27FC236}">
                <a16:creationId xmlns:a16="http://schemas.microsoft.com/office/drawing/2014/main" id="{2119025D-C4CE-4AFF-8511-C1648633186B}"/>
              </a:ext>
            </a:extLst>
          </p:cNvPr>
          <p:cNvSpPr/>
          <p:nvPr/>
        </p:nvSpPr>
        <p:spPr>
          <a:xfrm>
            <a:off x="6891479" y="1079227"/>
            <a:ext cx="727844" cy="70173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TextBox 111">
            <a:extLst>
              <a:ext uri="{FF2B5EF4-FFF2-40B4-BE49-F238E27FC236}">
                <a16:creationId xmlns:a16="http://schemas.microsoft.com/office/drawing/2014/main" id="{3BCA5267-0759-411E-BBA8-75559053053B}"/>
              </a:ext>
            </a:extLst>
          </p:cNvPr>
          <p:cNvSpPr txBox="1"/>
          <p:nvPr/>
        </p:nvSpPr>
        <p:spPr>
          <a:xfrm>
            <a:off x="5744763" y="1776227"/>
            <a:ext cx="1082357" cy="369332"/>
          </a:xfrm>
          <a:prstGeom prst="rect">
            <a:avLst/>
          </a:prstGeom>
          <a:noFill/>
        </p:spPr>
        <p:txBody>
          <a:bodyPr wrap="square" rtlCol="0">
            <a:spAutoFit/>
          </a:bodyPr>
          <a:lstStyle/>
          <a:p>
            <a:r>
              <a:rPr lang="en-US" dirty="0"/>
              <a:t>Bit-</a:t>
            </a:r>
            <a:r>
              <a:rPr lang="en-US" dirty="0" err="1"/>
              <a:t>zCash</a:t>
            </a:r>
            <a:endParaRPr lang="en-US" dirty="0"/>
          </a:p>
        </p:txBody>
      </p:sp>
      <p:sp>
        <p:nvSpPr>
          <p:cNvPr id="113" name="TextBox 112">
            <a:extLst>
              <a:ext uri="{FF2B5EF4-FFF2-40B4-BE49-F238E27FC236}">
                <a16:creationId xmlns:a16="http://schemas.microsoft.com/office/drawing/2014/main" id="{EDF4C9DF-F6F3-4810-854E-E5857EE7A5BE}"/>
              </a:ext>
            </a:extLst>
          </p:cNvPr>
          <p:cNvSpPr txBox="1"/>
          <p:nvPr/>
        </p:nvSpPr>
        <p:spPr>
          <a:xfrm>
            <a:off x="6748295" y="1787867"/>
            <a:ext cx="1554151" cy="338554"/>
          </a:xfrm>
          <a:prstGeom prst="rect">
            <a:avLst/>
          </a:prstGeom>
          <a:noFill/>
        </p:spPr>
        <p:txBody>
          <a:bodyPr wrap="square" rtlCol="0">
            <a:spAutoFit/>
          </a:bodyPr>
          <a:lstStyle/>
          <a:p>
            <a:r>
              <a:rPr lang="en-US" sz="1600" dirty="0"/>
              <a:t>Bit-Monero</a:t>
            </a:r>
          </a:p>
        </p:txBody>
      </p:sp>
      <p:sp>
        <p:nvSpPr>
          <p:cNvPr id="114" name="Rectangle: Rounded Corners 113">
            <a:extLst>
              <a:ext uri="{FF2B5EF4-FFF2-40B4-BE49-F238E27FC236}">
                <a16:creationId xmlns:a16="http://schemas.microsoft.com/office/drawing/2014/main" id="{A18E50F3-6EB5-49C5-B0F9-0E6C747C2D6F}"/>
              </a:ext>
            </a:extLst>
          </p:cNvPr>
          <p:cNvSpPr/>
          <p:nvPr/>
        </p:nvSpPr>
        <p:spPr>
          <a:xfrm>
            <a:off x="5744764" y="978996"/>
            <a:ext cx="3460302" cy="1212678"/>
          </a:xfrm>
          <a:prstGeom prst="roundRect">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a:extLst>
              <a:ext uri="{FF2B5EF4-FFF2-40B4-BE49-F238E27FC236}">
                <a16:creationId xmlns:a16="http://schemas.microsoft.com/office/drawing/2014/main" id="{3BA3BA31-532E-40FB-A93E-847E14A3DA48}"/>
              </a:ext>
            </a:extLst>
          </p:cNvPr>
          <p:cNvSpPr txBox="1"/>
          <p:nvPr/>
        </p:nvSpPr>
        <p:spPr>
          <a:xfrm>
            <a:off x="9302426" y="616514"/>
            <a:ext cx="2676161" cy="1200329"/>
          </a:xfrm>
          <a:prstGeom prst="rect">
            <a:avLst/>
          </a:prstGeom>
          <a:noFill/>
          <a:ln>
            <a:noFill/>
          </a:ln>
        </p:spPr>
        <p:txBody>
          <a:bodyPr wrap="square" rtlCol="0">
            <a:spAutoFit/>
          </a:bodyPr>
          <a:lstStyle/>
          <a:p>
            <a:pPr algn="ctr"/>
            <a:r>
              <a:rPr lang="en-US" sz="3600" b="1" dirty="0">
                <a:ln>
                  <a:solidFill>
                    <a:schemeClr val="tx1"/>
                  </a:solidFill>
                </a:ln>
                <a:solidFill>
                  <a:srgbClr val="FF5050"/>
                </a:solidFill>
                <a:ea typeface="Microsoft Himalaya" panose="01010100010101010101" pitchFamily="2" charset="0"/>
                <a:cs typeface="Microsoft Himalaya" panose="01010100010101010101" pitchFamily="2" charset="0"/>
              </a:rPr>
              <a:t>Bip300</a:t>
            </a:r>
            <a:br>
              <a:rPr lang="en-US" sz="3600" b="1" dirty="0">
                <a:ln>
                  <a:solidFill>
                    <a:schemeClr val="tx1"/>
                  </a:solidFill>
                </a:ln>
                <a:solidFill>
                  <a:srgbClr val="FF5050"/>
                </a:solidFill>
                <a:ea typeface="Microsoft Himalaya" panose="01010100010101010101" pitchFamily="2" charset="0"/>
                <a:cs typeface="Microsoft Himalaya" panose="01010100010101010101" pitchFamily="2" charset="0"/>
              </a:rPr>
            </a:br>
            <a:r>
              <a:rPr lang="en-US" sz="3600" b="1" dirty="0">
                <a:ln>
                  <a:solidFill>
                    <a:schemeClr val="tx1"/>
                  </a:solidFill>
                </a:ln>
                <a:solidFill>
                  <a:srgbClr val="FF5050"/>
                </a:solidFill>
                <a:ea typeface="Microsoft Himalaya" panose="01010100010101010101" pitchFamily="2" charset="0"/>
                <a:cs typeface="Microsoft Himalaya" panose="01010100010101010101" pitchFamily="2" charset="0"/>
              </a:rPr>
              <a:t>Drivechains</a:t>
            </a:r>
          </a:p>
        </p:txBody>
      </p:sp>
      <p:sp>
        <p:nvSpPr>
          <p:cNvPr id="128" name="TextBox 127">
            <a:extLst>
              <a:ext uri="{FF2B5EF4-FFF2-40B4-BE49-F238E27FC236}">
                <a16:creationId xmlns:a16="http://schemas.microsoft.com/office/drawing/2014/main" id="{4928B8BC-DDCD-477D-870A-54F872191397}"/>
              </a:ext>
            </a:extLst>
          </p:cNvPr>
          <p:cNvSpPr txBox="1"/>
          <p:nvPr/>
        </p:nvSpPr>
        <p:spPr>
          <a:xfrm>
            <a:off x="9992859" y="4379179"/>
            <a:ext cx="2346711" cy="646331"/>
          </a:xfrm>
          <a:prstGeom prst="rect">
            <a:avLst/>
          </a:prstGeom>
          <a:noFill/>
          <a:ln>
            <a:noFill/>
          </a:ln>
        </p:spPr>
        <p:txBody>
          <a:bodyPr wrap="square" rtlCol="0">
            <a:spAutoFit/>
          </a:bodyPr>
          <a:lstStyle/>
          <a:p>
            <a:pPr algn="ctr"/>
            <a:r>
              <a:rPr lang="en-US" sz="3600" b="1" dirty="0">
                <a:ln>
                  <a:solidFill>
                    <a:schemeClr val="tx1"/>
                  </a:solidFill>
                </a:ln>
                <a:solidFill>
                  <a:schemeClr val="accent1">
                    <a:lumMod val="60000"/>
                    <a:lumOff val="40000"/>
                  </a:schemeClr>
                </a:solidFill>
                <a:ea typeface="Microsoft Himalaya" panose="01010100010101010101" pitchFamily="2" charset="0"/>
                <a:cs typeface="Microsoft Himalaya" panose="01010100010101010101" pitchFamily="2" charset="0"/>
              </a:rPr>
              <a:t>Layer 1</a:t>
            </a:r>
          </a:p>
        </p:txBody>
      </p:sp>
      <p:pic>
        <p:nvPicPr>
          <p:cNvPr id="1026" name="Picture 2" descr="The Impact of One-Way Streets | Dom's Plan B Blog">
            <a:extLst>
              <a:ext uri="{FF2B5EF4-FFF2-40B4-BE49-F238E27FC236}">
                <a16:creationId xmlns:a16="http://schemas.microsoft.com/office/drawing/2014/main" id="{B2582531-7B11-4753-AD4A-F1FD4B1258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7800015">
            <a:off x="1610681" y="1794900"/>
            <a:ext cx="3231619" cy="2585295"/>
          </a:xfrm>
          <a:prstGeom prst="rect">
            <a:avLst/>
          </a:prstGeom>
          <a:noFill/>
          <a:extLst>
            <a:ext uri="{909E8E84-426E-40DD-AFC4-6F175D3DCCD1}">
              <a14:hiddenFill xmlns:a14="http://schemas.microsoft.com/office/drawing/2010/main">
                <a:solidFill>
                  <a:srgbClr val="FFFFFF"/>
                </a:solidFill>
              </a14:hiddenFill>
            </a:ext>
          </a:extLst>
        </p:spPr>
      </p:pic>
      <p:sp>
        <p:nvSpPr>
          <p:cNvPr id="4" name="Arrow: Right 3">
            <a:extLst>
              <a:ext uri="{FF2B5EF4-FFF2-40B4-BE49-F238E27FC236}">
                <a16:creationId xmlns:a16="http://schemas.microsoft.com/office/drawing/2014/main" id="{DBA8CEBB-A08C-4A68-B0D5-1415BC63D969}"/>
              </a:ext>
            </a:extLst>
          </p:cNvPr>
          <p:cNvSpPr/>
          <p:nvPr/>
        </p:nvSpPr>
        <p:spPr>
          <a:xfrm rot="17777453">
            <a:off x="4053448" y="3126258"/>
            <a:ext cx="1978547" cy="1008658"/>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dirty="0"/>
              <a:t>Drama</a:t>
            </a:r>
          </a:p>
        </p:txBody>
      </p:sp>
      <p:sp>
        <p:nvSpPr>
          <p:cNvPr id="129" name="Arrow: Right 128">
            <a:extLst>
              <a:ext uri="{FF2B5EF4-FFF2-40B4-BE49-F238E27FC236}">
                <a16:creationId xmlns:a16="http://schemas.microsoft.com/office/drawing/2014/main" id="{45AC70F3-B5A1-4A43-97FF-39E206B5EA24}"/>
              </a:ext>
            </a:extLst>
          </p:cNvPr>
          <p:cNvSpPr/>
          <p:nvPr/>
        </p:nvSpPr>
        <p:spPr>
          <a:xfrm rot="17801230">
            <a:off x="5068585" y="3270589"/>
            <a:ext cx="1832544" cy="964211"/>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dirty="0"/>
              <a:t>Reorgs</a:t>
            </a:r>
            <a:endParaRPr lang="en-US" sz="3200" dirty="0"/>
          </a:p>
        </p:txBody>
      </p:sp>
      <p:sp>
        <p:nvSpPr>
          <p:cNvPr id="130" name="Arrow: Right 129">
            <a:extLst>
              <a:ext uri="{FF2B5EF4-FFF2-40B4-BE49-F238E27FC236}">
                <a16:creationId xmlns:a16="http://schemas.microsoft.com/office/drawing/2014/main" id="{91EB12D6-56C8-4673-A8B4-14D5E32171F6}"/>
              </a:ext>
            </a:extLst>
          </p:cNvPr>
          <p:cNvSpPr/>
          <p:nvPr/>
        </p:nvSpPr>
        <p:spPr>
          <a:xfrm rot="17765001">
            <a:off x="5674810" y="3044800"/>
            <a:ext cx="2772711" cy="109197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dirty="0"/>
              <a:t>Centralization</a:t>
            </a:r>
          </a:p>
        </p:txBody>
      </p:sp>
      <p:sp>
        <p:nvSpPr>
          <p:cNvPr id="131" name="Arrow: Right 130">
            <a:extLst>
              <a:ext uri="{FF2B5EF4-FFF2-40B4-BE49-F238E27FC236}">
                <a16:creationId xmlns:a16="http://schemas.microsoft.com/office/drawing/2014/main" id="{5BE7B16D-4B54-47D5-865E-2B780D30D91E}"/>
              </a:ext>
            </a:extLst>
          </p:cNvPr>
          <p:cNvSpPr/>
          <p:nvPr/>
        </p:nvSpPr>
        <p:spPr>
          <a:xfrm rot="17783609">
            <a:off x="6652491" y="3292693"/>
            <a:ext cx="2813327" cy="110579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dirty="0"/>
              <a:t>Bad Design</a:t>
            </a:r>
          </a:p>
        </p:txBody>
      </p:sp>
      <p:sp>
        <p:nvSpPr>
          <p:cNvPr id="3" name="Footer Placeholder 4">
            <a:extLst>
              <a:ext uri="{FF2B5EF4-FFF2-40B4-BE49-F238E27FC236}">
                <a16:creationId xmlns:a16="http://schemas.microsoft.com/office/drawing/2014/main" id="{36001164-7B74-6B32-1EB0-90BEB5A80A9C}"/>
              </a:ext>
            </a:extLst>
          </p:cNvPr>
          <p:cNvSpPr>
            <a:spLocks noGrp="1"/>
          </p:cNvSpPr>
          <p:nvPr>
            <p:ph type="ftr" sz="quarter" idx="11"/>
          </p:nvPr>
        </p:nvSpPr>
        <p:spPr>
          <a:xfrm>
            <a:off x="154379" y="6378499"/>
            <a:ext cx="11447813" cy="365125"/>
          </a:xfrm>
        </p:spPr>
        <p:txBody>
          <a:bodyPr/>
          <a:lstStyle/>
          <a:p>
            <a:r>
              <a:rPr lang="en-US" u="sng" dirty="0">
                <a:solidFill>
                  <a:schemeClr val="bg1">
                    <a:lumMod val="75000"/>
                  </a:schemeClr>
                </a:solidFill>
              </a:rPr>
              <a:t>Telegram:</a:t>
            </a:r>
            <a:r>
              <a:rPr lang="en-US" dirty="0"/>
              <a:t> t.me/</a:t>
            </a:r>
            <a:r>
              <a:rPr lang="en-US" dirty="0" err="1"/>
              <a:t>DcInsiders</a:t>
            </a:r>
            <a:r>
              <a:rPr lang="en-US" dirty="0"/>
              <a:t>     </a:t>
            </a:r>
            <a:r>
              <a:rPr lang="en-US" u="sng" dirty="0">
                <a:solidFill>
                  <a:schemeClr val="bg1">
                    <a:lumMod val="85000"/>
                  </a:schemeClr>
                </a:solidFill>
              </a:rPr>
              <a:t>Website</a:t>
            </a:r>
            <a:r>
              <a:rPr lang="en-US" u="sng" dirty="0">
                <a:solidFill>
                  <a:schemeClr val="tx1"/>
                </a:solidFill>
              </a:rPr>
              <a:t>:</a:t>
            </a:r>
            <a:r>
              <a:rPr lang="en-US" dirty="0">
                <a:solidFill>
                  <a:schemeClr val="tx1"/>
                </a:solidFill>
              </a:rPr>
              <a:t> </a:t>
            </a:r>
            <a:r>
              <a:rPr lang="en-US" dirty="0">
                <a:solidFill>
                  <a:schemeClr val="tx1"/>
                </a:solidFill>
                <a:hlinkClick r:id="rId4">
                  <a:extLst>
                    <a:ext uri="{A12FA001-AC4F-418D-AE19-62706E023703}">
                      <ahyp:hlinkClr xmlns:ahyp="http://schemas.microsoft.com/office/drawing/2018/hyperlinkcolor" val="tx"/>
                    </a:ext>
                  </a:extLst>
                </a:hlinkClick>
              </a:rPr>
              <a:t>www.LayerTwoLabs.com</a:t>
            </a:r>
            <a:r>
              <a:rPr lang="en-US" dirty="0"/>
              <a:t>   </a:t>
            </a:r>
            <a:r>
              <a:rPr lang="en-US" u="sng" dirty="0">
                <a:solidFill>
                  <a:schemeClr val="bg1">
                    <a:lumMod val="75000"/>
                  </a:schemeClr>
                </a:solidFill>
              </a:rPr>
              <a:t>Paul’s Twitter:</a:t>
            </a:r>
            <a:r>
              <a:rPr lang="en-US" dirty="0">
                <a:solidFill>
                  <a:schemeClr val="bg1">
                    <a:lumMod val="75000"/>
                  </a:schemeClr>
                </a:solidFill>
              </a:rPr>
              <a:t> </a:t>
            </a:r>
            <a:r>
              <a:rPr lang="en-US" dirty="0"/>
              <a:t>@truthcoin</a:t>
            </a:r>
          </a:p>
        </p:txBody>
      </p:sp>
      <p:sp>
        <p:nvSpPr>
          <p:cNvPr id="6" name="TextBox 5">
            <a:extLst>
              <a:ext uri="{FF2B5EF4-FFF2-40B4-BE49-F238E27FC236}">
                <a16:creationId xmlns:a16="http://schemas.microsoft.com/office/drawing/2014/main" id="{F0A33537-C0A6-5948-68A4-D66605E71ED8}"/>
              </a:ext>
            </a:extLst>
          </p:cNvPr>
          <p:cNvSpPr txBox="1"/>
          <p:nvPr/>
        </p:nvSpPr>
        <p:spPr>
          <a:xfrm>
            <a:off x="9470644" y="1660585"/>
            <a:ext cx="2346711" cy="646331"/>
          </a:xfrm>
          <a:prstGeom prst="rect">
            <a:avLst/>
          </a:prstGeom>
          <a:noFill/>
          <a:ln>
            <a:noFill/>
          </a:ln>
        </p:spPr>
        <p:txBody>
          <a:bodyPr wrap="square" rtlCol="0">
            <a:spAutoFit/>
          </a:bodyPr>
          <a:lstStyle/>
          <a:p>
            <a:pPr algn="ctr"/>
            <a:r>
              <a:rPr lang="en-US" sz="3600" b="1" dirty="0">
                <a:ln>
                  <a:solidFill>
                    <a:schemeClr val="tx1"/>
                  </a:solidFill>
                </a:ln>
                <a:solidFill>
                  <a:srgbClr val="FF5050"/>
                </a:solidFill>
                <a:ea typeface="Microsoft Himalaya" panose="01010100010101010101" pitchFamily="2" charset="0"/>
                <a:cs typeface="Microsoft Himalaya" panose="01010100010101010101" pitchFamily="2" charset="0"/>
              </a:rPr>
              <a:t>Layer 2</a:t>
            </a:r>
          </a:p>
        </p:txBody>
      </p:sp>
      <p:sp>
        <p:nvSpPr>
          <p:cNvPr id="7" name="Arrow: Right 6">
            <a:extLst>
              <a:ext uri="{FF2B5EF4-FFF2-40B4-BE49-F238E27FC236}">
                <a16:creationId xmlns:a16="http://schemas.microsoft.com/office/drawing/2014/main" id="{49D2D97D-9C1C-E0C0-407B-96662192A6B8}"/>
              </a:ext>
            </a:extLst>
          </p:cNvPr>
          <p:cNvSpPr/>
          <p:nvPr/>
        </p:nvSpPr>
        <p:spPr>
          <a:xfrm rot="4159608">
            <a:off x="8645686" y="2677136"/>
            <a:ext cx="1978547" cy="1008658"/>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dirty="0"/>
              <a:t>Drama?</a:t>
            </a:r>
          </a:p>
        </p:txBody>
      </p:sp>
      <p:sp>
        <p:nvSpPr>
          <p:cNvPr id="8" name="Rectangle: Rounded Corners 7">
            <a:extLst>
              <a:ext uri="{FF2B5EF4-FFF2-40B4-BE49-F238E27FC236}">
                <a16:creationId xmlns:a16="http://schemas.microsoft.com/office/drawing/2014/main" id="{5101AB0D-CF4B-6248-F150-C926AD6032B2}"/>
              </a:ext>
            </a:extLst>
          </p:cNvPr>
          <p:cNvSpPr/>
          <p:nvPr/>
        </p:nvSpPr>
        <p:spPr>
          <a:xfrm>
            <a:off x="9554738" y="4310369"/>
            <a:ext cx="727844" cy="70173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2B4DB48-C4AF-BEAB-A2D8-199507064EA9}"/>
              </a:ext>
            </a:extLst>
          </p:cNvPr>
          <p:cNvSpPr txBox="1"/>
          <p:nvPr/>
        </p:nvSpPr>
        <p:spPr>
          <a:xfrm>
            <a:off x="9369310" y="4997462"/>
            <a:ext cx="1092939" cy="707886"/>
          </a:xfrm>
          <a:prstGeom prst="rect">
            <a:avLst/>
          </a:prstGeom>
          <a:noFill/>
        </p:spPr>
        <p:txBody>
          <a:bodyPr wrap="square" rtlCol="0">
            <a:spAutoFit/>
          </a:bodyPr>
          <a:lstStyle/>
          <a:p>
            <a:pPr algn="ctr"/>
            <a:r>
              <a:rPr lang="en-US" sz="2000" dirty="0"/>
              <a:t>Bitcoin Core</a:t>
            </a:r>
          </a:p>
        </p:txBody>
      </p:sp>
      <p:sp>
        <p:nvSpPr>
          <p:cNvPr id="10" name="&quot;Not Allowed&quot; Symbol 9">
            <a:extLst>
              <a:ext uri="{FF2B5EF4-FFF2-40B4-BE49-F238E27FC236}">
                <a16:creationId xmlns:a16="http://schemas.microsoft.com/office/drawing/2014/main" id="{C445F827-070C-B0F3-4F91-22BDAFF106CF}"/>
              </a:ext>
            </a:extLst>
          </p:cNvPr>
          <p:cNvSpPr/>
          <p:nvPr/>
        </p:nvSpPr>
        <p:spPr>
          <a:xfrm rot="3463804">
            <a:off x="8569817" y="1972650"/>
            <a:ext cx="1969843" cy="2132501"/>
          </a:xfrm>
          <a:prstGeom prst="noSmoking">
            <a:avLst>
              <a:gd name="adj" fmla="val 15511"/>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Speech Bubble: Oval 10">
            <a:extLst>
              <a:ext uri="{FF2B5EF4-FFF2-40B4-BE49-F238E27FC236}">
                <a16:creationId xmlns:a16="http://schemas.microsoft.com/office/drawing/2014/main" id="{60717F90-7D56-80ED-4221-2D487C5DD737}"/>
              </a:ext>
            </a:extLst>
          </p:cNvPr>
          <p:cNvSpPr/>
          <p:nvPr/>
        </p:nvSpPr>
        <p:spPr>
          <a:xfrm>
            <a:off x="3632886" y="3795531"/>
            <a:ext cx="3635291" cy="1579360"/>
          </a:xfrm>
          <a:prstGeom prst="wedgeEllipseCallout">
            <a:avLst>
              <a:gd name="adj1" fmla="val 116853"/>
              <a:gd name="adj2" fmla="val 45288"/>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What’s that??</a:t>
            </a:r>
            <a:br>
              <a:rPr lang="en-US" dirty="0"/>
            </a:br>
            <a:r>
              <a:rPr lang="en-US" dirty="0"/>
              <a:t>Oh Sorry can’t hear you.</a:t>
            </a:r>
            <a:br>
              <a:rPr lang="en-US" dirty="0"/>
            </a:br>
            <a:r>
              <a:rPr lang="en-US" dirty="0"/>
              <a:t>Enjoying my music over here.</a:t>
            </a:r>
          </a:p>
        </p:txBody>
      </p:sp>
      <p:pic>
        <p:nvPicPr>
          <p:cNvPr id="13" name="Picture 12">
            <a:extLst>
              <a:ext uri="{FF2B5EF4-FFF2-40B4-BE49-F238E27FC236}">
                <a16:creationId xmlns:a16="http://schemas.microsoft.com/office/drawing/2014/main" id="{4CB1BE2B-B8AB-46B3-7349-67A3AEC3FA99}"/>
              </a:ext>
            </a:extLst>
          </p:cNvPr>
          <p:cNvPicPr>
            <a:picLocks noChangeAspect="1"/>
          </p:cNvPicPr>
          <p:nvPr/>
        </p:nvPicPr>
        <p:blipFill rotWithShape="1">
          <a:blip r:embed="rId5">
            <a:extLst>
              <a:ext uri="{28A0092B-C50C-407E-A947-70E740481C1C}">
                <a14:useLocalDpi xmlns:a14="http://schemas.microsoft.com/office/drawing/2010/main" val="0"/>
              </a:ext>
            </a:extLst>
          </a:blip>
          <a:srcRect l="20879" r="26308"/>
          <a:stretch/>
        </p:blipFill>
        <p:spPr>
          <a:xfrm>
            <a:off x="8307239" y="4056636"/>
            <a:ext cx="2354187" cy="2329074"/>
          </a:xfrm>
          <a:prstGeom prst="rect">
            <a:avLst/>
          </a:prstGeom>
        </p:spPr>
      </p:pic>
    </p:spTree>
    <p:extLst>
      <p:ext uri="{BB962C8B-B14F-4D97-AF65-F5344CB8AC3E}">
        <p14:creationId xmlns:p14="http://schemas.microsoft.com/office/powerpoint/2010/main" val="338245115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40EEC-FEC0-4B28-A9FE-41E6AD8D6A15}"/>
              </a:ext>
            </a:extLst>
          </p:cNvPr>
          <p:cNvSpPr>
            <a:spLocks noGrp="1"/>
          </p:cNvSpPr>
          <p:nvPr>
            <p:ph type="title"/>
          </p:nvPr>
        </p:nvSpPr>
        <p:spPr>
          <a:xfrm>
            <a:off x="213413" y="193118"/>
            <a:ext cx="7582349" cy="765175"/>
          </a:xfrm>
        </p:spPr>
        <p:txBody>
          <a:bodyPr>
            <a:normAutofit/>
          </a:bodyPr>
          <a:lstStyle/>
          <a:p>
            <a:r>
              <a:rPr lang="en-US" dirty="0"/>
              <a:t>Putting Hash(L2) into L1</a:t>
            </a:r>
          </a:p>
        </p:txBody>
      </p:sp>
      <p:sp>
        <p:nvSpPr>
          <p:cNvPr id="5" name="Slide Number Placeholder 4">
            <a:extLst>
              <a:ext uri="{FF2B5EF4-FFF2-40B4-BE49-F238E27FC236}">
                <a16:creationId xmlns:a16="http://schemas.microsoft.com/office/drawing/2014/main" id="{1F36A900-CA78-4E81-A444-D4B1BF74E004}"/>
              </a:ext>
            </a:extLst>
          </p:cNvPr>
          <p:cNvSpPr>
            <a:spLocks noGrp="1"/>
          </p:cNvSpPr>
          <p:nvPr>
            <p:ph type="sldNum" sz="quarter" idx="12"/>
          </p:nvPr>
        </p:nvSpPr>
        <p:spPr/>
        <p:txBody>
          <a:bodyPr/>
          <a:lstStyle/>
          <a:p>
            <a:fld id="{64A73B7B-B545-4723-8D44-5CC401310D8B}" type="slidenum">
              <a:rPr lang="en-US" smtClean="0"/>
              <a:t>57</a:t>
            </a:fld>
            <a:endParaRPr lang="en-US" dirty="0"/>
          </a:p>
        </p:txBody>
      </p:sp>
      <p:sp>
        <p:nvSpPr>
          <p:cNvPr id="9" name="Rectangle 8">
            <a:extLst>
              <a:ext uri="{FF2B5EF4-FFF2-40B4-BE49-F238E27FC236}">
                <a16:creationId xmlns:a16="http://schemas.microsoft.com/office/drawing/2014/main" id="{5EB38651-8AB6-47B8-9EDA-8A4950403778}"/>
              </a:ext>
            </a:extLst>
          </p:cNvPr>
          <p:cNvSpPr/>
          <p:nvPr/>
        </p:nvSpPr>
        <p:spPr>
          <a:xfrm>
            <a:off x="2621552" y="4752857"/>
            <a:ext cx="377371"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33BC2EB-814E-4F13-AF41-9512C0D3A543}"/>
              </a:ext>
            </a:extLst>
          </p:cNvPr>
          <p:cNvSpPr/>
          <p:nvPr/>
        </p:nvSpPr>
        <p:spPr>
          <a:xfrm>
            <a:off x="3151323" y="4752857"/>
            <a:ext cx="377371"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5DA6AF3-295C-4223-B27D-74F2EAA18D6E}"/>
              </a:ext>
            </a:extLst>
          </p:cNvPr>
          <p:cNvSpPr/>
          <p:nvPr/>
        </p:nvSpPr>
        <p:spPr>
          <a:xfrm>
            <a:off x="3681094" y="4752857"/>
            <a:ext cx="377371"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8D2848E-968E-4BC0-BBFE-256759C9986C}"/>
              </a:ext>
            </a:extLst>
          </p:cNvPr>
          <p:cNvSpPr/>
          <p:nvPr/>
        </p:nvSpPr>
        <p:spPr>
          <a:xfrm>
            <a:off x="4210865" y="4752857"/>
            <a:ext cx="377371"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FAE89E0-0231-4AD3-AC3C-888ED8F51583}"/>
              </a:ext>
            </a:extLst>
          </p:cNvPr>
          <p:cNvSpPr/>
          <p:nvPr/>
        </p:nvSpPr>
        <p:spPr>
          <a:xfrm>
            <a:off x="4740636" y="4752857"/>
            <a:ext cx="377371"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BB5A1C9-D679-45DD-97F8-2EE6A0516E45}"/>
              </a:ext>
            </a:extLst>
          </p:cNvPr>
          <p:cNvSpPr/>
          <p:nvPr/>
        </p:nvSpPr>
        <p:spPr>
          <a:xfrm>
            <a:off x="5270407" y="4752857"/>
            <a:ext cx="377371"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173764C-366B-421B-96BA-73A5C413CD06}"/>
              </a:ext>
            </a:extLst>
          </p:cNvPr>
          <p:cNvSpPr/>
          <p:nvPr/>
        </p:nvSpPr>
        <p:spPr>
          <a:xfrm>
            <a:off x="5843238" y="4752857"/>
            <a:ext cx="377371"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F8BA7703-6B28-44B0-ABA5-5E31705D3E4B}"/>
              </a:ext>
            </a:extLst>
          </p:cNvPr>
          <p:cNvSpPr/>
          <p:nvPr/>
        </p:nvSpPr>
        <p:spPr>
          <a:xfrm>
            <a:off x="6373009" y="4752857"/>
            <a:ext cx="377371"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453D56C0-9FB4-4860-8B51-6C3DFDEEE672}"/>
              </a:ext>
            </a:extLst>
          </p:cNvPr>
          <p:cNvSpPr/>
          <p:nvPr/>
        </p:nvSpPr>
        <p:spPr>
          <a:xfrm>
            <a:off x="6902780" y="4752857"/>
            <a:ext cx="377371"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DF8675B-1953-43B1-8FE6-BDEB1699D60D}"/>
              </a:ext>
            </a:extLst>
          </p:cNvPr>
          <p:cNvSpPr/>
          <p:nvPr/>
        </p:nvSpPr>
        <p:spPr>
          <a:xfrm>
            <a:off x="7432551" y="4752857"/>
            <a:ext cx="377371"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7F219790-0C3A-462B-AA89-86B53E6C9522}"/>
              </a:ext>
            </a:extLst>
          </p:cNvPr>
          <p:cNvSpPr/>
          <p:nvPr/>
        </p:nvSpPr>
        <p:spPr>
          <a:xfrm>
            <a:off x="7962322" y="4752857"/>
            <a:ext cx="377371"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B17EBE0F-4D8E-4A38-B1C2-13F38E553C08}"/>
              </a:ext>
            </a:extLst>
          </p:cNvPr>
          <p:cNvSpPr/>
          <p:nvPr/>
        </p:nvSpPr>
        <p:spPr>
          <a:xfrm>
            <a:off x="8492093" y="4752857"/>
            <a:ext cx="377371"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ED7AA79-6248-493F-8D89-7C03B8D815DB}"/>
              </a:ext>
            </a:extLst>
          </p:cNvPr>
          <p:cNvSpPr/>
          <p:nvPr/>
        </p:nvSpPr>
        <p:spPr>
          <a:xfrm>
            <a:off x="9021864" y="4752857"/>
            <a:ext cx="377371"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B0A1AE5-DE4F-4C33-B4B0-CA1032C1EC02}"/>
              </a:ext>
            </a:extLst>
          </p:cNvPr>
          <p:cNvSpPr/>
          <p:nvPr/>
        </p:nvSpPr>
        <p:spPr>
          <a:xfrm>
            <a:off x="9551635" y="4752857"/>
            <a:ext cx="377371"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BBA95BC-B207-4320-9BEA-DD34FE4ACBF9}"/>
              </a:ext>
            </a:extLst>
          </p:cNvPr>
          <p:cNvSpPr/>
          <p:nvPr/>
        </p:nvSpPr>
        <p:spPr>
          <a:xfrm>
            <a:off x="10081406" y="4752857"/>
            <a:ext cx="377371"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257E083-FCCE-4D2E-8542-0CB725335650}"/>
              </a:ext>
            </a:extLst>
          </p:cNvPr>
          <p:cNvSpPr/>
          <p:nvPr/>
        </p:nvSpPr>
        <p:spPr>
          <a:xfrm>
            <a:off x="10611177" y="4752857"/>
            <a:ext cx="377371"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337A263-5A70-441F-BB03-82DD4E707619}"/>
              </a:ext>
            </a:extLst>
          </p:cNvPr>
          <p:cNvSpPr/>
          <p:nvPr/>
        </p:nvSpPr>
        <p:spPr>
          <a:xfrm>
            <a:off x="11140948" y="4752857"/>
            <a:ext cx="377371"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B129077E-9CEE-47F7-AA4A-374F7AE94532}"/>
              </a:ext>
            </a:extLst>
          </p:cNvPr>
          <p:cNvSpPr/>
          <p:nvPr/>
        </p:nvSpPr>
        <p:spPr>
          <a:xfrm>
            <a:off x="2621552" y="5198910"/>
            <a:ext cx="377371" cy="531933"/>
          </a:xfrm>
          <a:prstGeom prst="rect">
            <a:avLst/>
          </a:prstGeom>
          <a:gradFill flip="none" rotWithShape="1">
            <a:gsLst>
              <a:gs pos="0">
                <a:schemeClr val="accent1">
                  <a:alpha val="0"/>
                </a:schemeClr>
              </a:gs>
              <a:gs pos="100000">
                <a:schemeClr val="accent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776DBC00-835C-4963-ABF2-452C3CD2ACC3}"/>
              </a:ext>
            </a:extLst>
          </p:cNvPr>
          <p:cNvSpPr/>
          <p:nvPr/>
        </p:nvSpPr>
        <p:spPr>
          <a:xfrm>
            <a:off x="3151323" y="5198910"/>
            <a:ext cx="377371" cy="168463"/>
          </a:xfrm>
          <a:prstGeom prst="rect">
            <a:avLst/>
          </a:prstGeom>
          <a:gradFill flip="none" rotWithShape="1">
            <a:gsLst>
              <a:gs pos="0">
                <a:schemeClr val="accent1">
                  <a:alpha val="0"/>
                </a:schemeClr>
              </a:gs>
              <a:gs pos="100000">
                <a:schemeClr val="accent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E62B81C-C3F5-4447-A926-90C0B822F8D7}"/>
              </a:ext>
            </a:extLst>
          </p:cNvPr>
          <p:cNvSpPr/>
          <p:nvPr/>
        </p:nvSpPr>
        <p:spPr>
          <a:xfrm>
            <a:off x="3681094" y="5198910"/>
            <a:ext cx="377371" cy="390253"/>
          </a:xfrm>
          <a:prstGeom prst="rect">
            <a:avLst/>
          </a:prstGeom>
          <a:gradFill flip="none" rotWithShape="1">
            <a:gsLst>
              <a:gs pos="0">
                <a:schemeClr val="accent1">
                  <a:alpha val="0"/>
                </a:schemeClr>
              </a:gs>
              <a:gs pos="100000">
                <a:schemeClr val="accent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654946A-B28D-4996-9331-F870EC4DFE56}"/>
              </a:ext>
            </a:extLst>
          </p:cNvPr>
          <p:cNvSpPr/>
          <p:nvPr/>
        </p:nvSpPr>
        <p:spPr>
          <a:xfrm>
            <a:off x="4210865" y="5198911"/>
            <a:ext cx="377371" cy="531932"/>
          </a:xfrm>
          <a:prstGeom prst="rect">
            <a:avLst/>
          </a:prstGeom>
          <a:gradFill flip="none" rotWithShape="1">
            <a:gsLst>
              <a:gs pos="0">
                <a:schemeClr val="accent1">
                  <a:alpha val="0"/>
                </a:schemeClr>
              </a:gs>
              <a:gs pos="100000">
                <a:schemeClr val="accent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96573905-16B0-4BB0-8A69-29B234F4380A}"/>
              </a:ext>
            </a:extLst>
          </p:cNvPr>
          <p:cNvSpPr/>
          <p:nvPr/>
        </p:nvSpPr>
        <p:spPr>
          <a:xfrm>
            <a:off x="4740636" y="5198911"/>
            <a:ext cx="377371" cy="296300"/>
          </a:xfrm>
          <a:prstGeom prst="rect">
            <a:avLst/>
          </a:prstGeom>
          <a:gradFill flip="none" rotWithShape="1">
            <a:gsLst>
              <a:gs pos="0">
                <a:schemeClr val="accent1">
                  <a:alpha val="0"/>
                </a:schemeClr>
              </a:gs>
              <a:gs pos="100000">
                <a:schemeClr val="accent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A31B1B99-B61C-4B18-8FFD-1F65B81E8D84}"/>
              </a:ext>
            </a:extLst>
          </p:cNvPr>
          <p:cNvSpPr/>
          <p:nvPr/>
        </p:nvSpPr>
        <p:spPr>
          <a:xfrm>
            <a:off x="5270407" y="5198910"/>
            <a:ext cx="377371" cy="701043"/>
          </a:xfrm>
          <a:prstGeom prst="rect">
            <a:avLst/>
          </a:prstGeom>
          <a:gradFill flip="none" rotWithShape="1">
            <a:gsLst>
              <a:gs pos="0">
                <a:schemeClr val="accent1">
                  <a:alpha val="0"/>
                </a:schemeClr>
              </a:gs>
              <a:gs pos="100000">
                <a:schemeClr val="accent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9F54872C-988F-4437-9158-C990E4E008D2}"/>
              </a:ext>
            </a:extLst>
          </p:cNvPr>
          <p:cNvSpPr/>
          <p:nvPr/>
        </p:nvSpPr>
        <p:spPr>
          <a:xfrm>
            <a:off x="5843238" y="5198911"/>
            <a:ext cx="377371" cy="247886"/>
          </a:xfrm>
          <a:prstGeom prst="rect">
            <a:avLst/>
          </a:prstGeom>
          <a:gradFill flip="none" rotWithShape="1">
            <a:gsLst>
              <a:gs pos="0">
                <a:schemeClr val="accent1">
                  <a:alpha val="0"/>
                </a:schemeClr>
              </a:gs>
              <a:gs pos="100000">
                <a:schemeClr val="accent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90B43403-5750-451B-B7EE-62CE7F248CE7}"/>
              </a:ext>
            </a:extLst>
          </p:cNvPr>
          <p:cNvSpPr/>
          <p:nvPr/>
        </p:nvSpPr>
        <p:spPr>
          <a:xfrm>
            <a:off x="6373009" y="5198910"/>
            <a:ext cx="377371" cy="174753"/>
          </a:xfrm>
          <a:prstGeom prst="rect">
            <a:avLst/>
          </a:prstGeom>
          <a:gradFill flip="none" rotWithShape="1">
            <a:gsLst>
              <a:gs pos="0">
                <a:schemeClr val="accent1">
                  <a:alpha val="0"/>
                </a:schemeClr>
              </a:gs>
              <a:gs pos="100000">
                <a:schemeClr val="accent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70A01951-7068-45AC-B8A7-A5B25F51EA14}"/>
              </a:ext>
            </a:extLst>
          </p:cNvPr>
          <p:cNvSpPr/>
          <p:nvPr/>
        </p:nvSpPr>
        <p:spPr>
          <a:xfrm>
            <a:off x="6902780" y="5198910"/>
            <a:ext cx="377371" cy="302435"/>
          </a:xfrm>
          <a:prstGeom prst="rect">
            <a:avLst/>
          </a:prstGeom>
          <a:gradFill flip="none" rotWithShape="1">
            <a:gsLst>
              <a:gs pos="0">
                <a:schemeClr val="accent1">
                  <a:alpha val="0"/>
                </a:schemeClr>
              </a:gs>
              <a:gs pos="100000">
                <a:schemeClr val="accent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8C8B9AC-872B-4D68-97A1-64A35AA25848}"/>
              </a:ext>
            </a:extLst>
          </p:cNvPr>
          <p:cNvSpPr/>
          <p:nvPr/>
        </p:nvSpPr>
        <p:spPr>
          <a:xfrm>
            <a:off x="7432551" y="5198910"/>
            <a:ext cx="377371" cy="758437"/>
          </a:xfrm>
          <a:prstGeom prst="rect">
            <a:avLst/>
          </a:prstGeom>
          <a:gradFill flip="none" rotWithShape="1">
            <a:gsLst>
              <a:gs pos="0">
                <a:schemeClr val="accent1">
                  <a:alpha val="0"/>
                </a:schemeClr>
              </a:gs>
              <a:gs pos="100000">
                <a:schemeClr val="accent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22B2CA6-5763-4B55-8BE6-2378F215E330}"/>
              </a:ext>
            </a:extLst>
          </p:cNvPr>
          <p:cNvSpPr/>
          <p:nvPr/>
        </p:nvSpPr>
        <p:spPr>
          <a:xfrm>
            <a:off x="7962322" y="5198910"/>
            <a:ext cx="377371" cy="229861"/>
          </a:xfrm>
          <a:prstGeom prst="rect">
            <a:avLst/>
          </a:prstGeom>
          <a:gradFill flip="none" rotWithShape="1">
            <a:gsLst>
              <a:gs pos="0">
                <a:schemeClr val="accent1">
                  <a:alpha val="0"/>
                </a:schemeClr>
              </a:gs>
              <a:gs pos="100000">
                <a:schemeClr val="accent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807C205D-7116-4BC3-B1AE-2DFA7C5D4E5D}"/>
              </a:ext>
            </a:extLst>
          </p:cNvPr>
          <p:cNvSpPr/>
          <p:nvPr/>
        </p:nvSpPr>
        <p:spPr>
          <a:xfrm>
            <a:off x="8492093" y="5198910"/>
            <a:ext cx="377371" cy="350849"/>
          </a:xfrm>
          <a:prstGeom prst="rect">
            <a:avLst/>
          </a:prstGeom>
          <a:gradFill flip="none" rotWithShape="1">
            <a:gsLst>
              <a:gs pos="0">
                <a:schemeClr val="accent1">
                  <a:alpha val="0"/>
                </a:schemeClr>
              </a:gs>
              <a:gs pos="100000">
                <a:schemeClr val="accent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030BF59C-C9AB-4221-98D8-44E6DBE68108}"/>
              </a:ext>
            </a:extLst>
          </p:cNvPr>
          <p:cNvSpPr/>
          <p:nvPr/>
        </p:nvSpPr>
        <p:spPr>
          <a:xfrm>
            <a:off x="9021864" y="5206400"/>
            <a:ext cx="377371" cy="578233"/>
          </a:xfrm>
          <a:prstGeom prst="rect">
            <a:avLst/>
          </a:prstGeom>
          <a:gradFill flip="none" rotWithShape="1">
            <a:gsLst>
              <a:gs pos="0">
                <a:schemeClr val="accent1">
                  <a:alpha val="0"/>
                </a:schemeClr>
              </a:gs>
              <a:gs pos="100000">
                <a:schemeClr val="accent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4256965-B784-40AE-8F2F-E1CE9AAD9FF5}"/>
              </a:ext>
            </a:extLst>
          </p:cNvPr>
          <p:cNvSpPr/>
          <p:nvPr/>
        </p:nvSpPr>
        <p:spPr>
          <a:xfrm>
            <a:off x="9551635" y="5198911"/>
            <a:ext cx="377371" cy="137430"/>
          </a:xfrm>
          <a:prstGeom prst="rect">
            <a:avLst/>
          </a:prstGeom>
          <a:gradFill flip="none" rotWithShape="1">
            <a:gsLst>
              <a:gs pos="0">
                <a:schemeClr val="accent1">
                  <a:alpha val="0"/>
                </a:schemeClr>
              </a:gs>
              <a:gs pos="100000">
                <a:schemeClr val="accent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633C5F2-6520-4CBC-9159-E3D65DF6BFCE}"/>
              </a:ext>
            </a:extLst>
          </p:cNvPr>
          <p:cNvSpPr/>
          <p:nvPr/>
        </p:nvSpPr>
        <p:spPr>
          <a:xfrm>
            <a:off x="10081406" y="5198910"/>
            <a:ext cx="377371" cy="571337"/>
          </a:xfrm>
          <a:prstGeom prst="rect">
            <a:avLst/>
          </a:prstGeom>
          <a:gradFill flip="none" rotWithShape="1">
            <a:gsLst>
              <a:gs pos="0">
                <a:schemeClr val="accent1">
                  <a:alpha val="0"/>
                </a:schemeClr>
              </a:gs>
              <a:gs pos="100000">
                <a:schemeClr val="accent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E623AC2B-7171-45E4-AB93-CB35EEB6D900}"/>
              </a:ext>
            </a:extLst>
          </p:cNvPr>
          <p:cNvSpPr/>
          <p:nvPr/>
        </p:nvSpPr>
        <p:spPr>
          <a:xfrm>
            <a:off x="10611177" y="5198911"/>
            <a:ext cx="377371" cy="452294"/>
          </a:xfrm>
          <a:prstGeom prst="rect">
            <a:avLst/>
          </a:prstGeom>
          <a:gradFill flip="none" rotWithShape="1">
            <a:gsLst>
              <a:gs pos="0">
                <a:schemeClr val="accent1">
                  <a:alpha val="0"/>
                </a:schemeClr>
              </a:gs>
              <a:gs pos="100000">
                <a:schemeClr val="accent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554F06CB-6941-4537-9C4E-E984AB8FCDCE}"/>
              </a:ext>
            </a:extLst>
          </p:cNvPr>
          <p:cNvSpPr/>
          <p:nvPr/>
        </p:nvSpPr>
        <p:spPr>
          <a:xfrm>
            <a:off x="11140948" y="5198911"/>
            <a:ext cx="377371" cy="619750"/>
          </a:xfrm>
          <a:prstGeom prst="rect">
            <a:avLst/>
          </a:prstGeom>
          <a:gradFill flip="none" rotWithShape="1">
            <a:gsLst>
              <a:gs pos="0">
                <a:schemeClr val="accent1">
                  <a:alpha val="0"/>
                </a:schemeClr>
              </a:gs>
              <a:gs pos="100000">
                <a:schemeClr val="accent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1" name="Straight Connector 50">
            <a:extLst>
              <a:ext uri="{FF2B5EF4-FFF2-40B4-BE49-F238E27FC236}">
                <a16:creationId xmlns:a16="http://schemas.microsoft.com/office/drawing/2014/main" id="{A6AE2E5D-1E92-44C9-ABF6-E16CEBC089E5}"/>
              </a:ext>
            </a:extLst>
          </p:cNvPr>
          <p:cNvCxnSpPr>
            <a:cxnSpLocks/>
          </p:cNvCxnSpPr>
          <p:nvPr/>
        </p:nvCxnSpPr>
        <p:spPr>
          <a:xfrm>
            <a:off x="2133600" y="4941545"/>
            <a:ext cx="9891971" cy="0"/>
          </a:xfrm>
          <a:prstGeom prst="line">
            <a:avLst/>
          </a:prstGeom>
          <a:ln w="57150">
            <a:solidFill>
              <a:srgbClr val="00206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90" name="TextBox 89">
            <a:extLst>
              <a:ext uri="{FF2B5EF4-FFF2-40B4-BE49-F238E27FC236}">
                <a16:creationId xmlns:a16="http://schemas.microsoft.com/office/drawing/2014/main" id="{4019E838-B532-4058-B6C2-141C198C0C41}"/>
              </a:ext>
            </a:extLst>
          </p:cNvPr>
          <p:cNvSpPr txBox="1"/>
          <p:nvPr/>
        </p:nvSpPr>
        <p:spPr>
          <a:xfrm>
            <a:off x="137214" y="4822891"/>
            <a:ext cx="2408138" cy="954107"/>
          </a:xfrm>
          <a:prstGeom prst="rect">
            <a:avLst/>
          </a:prstGeom>
          <a:noFill/>
        </p:spPr>
        <p:txBody>
          <a:bodyPr wrap="square" rtlCol="0">
            <a:spAutoFit/>
          </a:bodyPr>
          <a:lstStyle/>
          <a:p>
            <a:r>
              <a:rPr lang="en-US" sz="2800" dirty="0">
                <a:solidFill>
                  <a:schemeClr val="accent1">
                    <a:lumMod val="75000"/>
                  </a:schemeClr>
                </a:solidFill>
              </a:rPr>
              <a:t>Base Layer</a:t>
            </a:r>
            <a:br>
              <a:rPr lang="en-US" sz="2800" dirty="0">
                <a:solidFill>
                  <a:schemeClr val="accent1">
                    <a:lumMod val="75000"/>
                  </a:schemeClr>
                </a:solidFill>
              </a:rPr>
            </a:br>
            <a:r>
              <a:rPr lang="en-US" sz="2800" dirty="0">
                <a:solidFill>
                  <a:schemeClr val="accent1">
                    <a:lumMod val="75000"/>
                  </a:schemeClr>
                </a:solidFill>
              </a:rPr>
              <a:t>(Bitcoin Core)</a:t>
            </a:r>
          </a:p>
        </p:txBody>
      </p:sp>
      <p:sp>
        <p:nvSpPr>
          <p:cNvPr id="92" name="Rectangle 91">
            <a:extLst>
              <a:ext uri="{FF2B5EF4-FFF2-40B4-BE49-F238E27FC236}">
                <a16:creationId xmlns:a16="http://schemas.microsoft.com/office/drawing/2014/main" id="{F5DC4B08-F529-46DE-AE77-D68D7D55095B}"/>
              </a:ext>
            </a:extLst>
          </p:cNvPr>
          <p:cNvSpPr/>
          <p:nvPr/>
        </p:nvSpPr>
        <p:spPr>
          <a:xfrm>
            <a:off x="8692038" y="222105"/>
            <a:ext cx="377371"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a:extLst>
              <a:ext uri="{FF2B5EF4-FFF2-40B4-BE49-F238E27FC236}">
                <a16:creationId xmlns:a16="http://schemas.microsoft.com/office/drawing/2014/main" id="{0A3EAACC-39CE-48B2-A2F5-963CFCF5C7D3}"/>
              </a:ext>
            </a:extLst>
          </p:cNvPr>
          <p:cNvSpPr/>
          <p:nvPr/>
        </p:nvSpPr>
        <p:spPr>
          <a:xfrm>
            <a:off x="10270091" y="137901"/>
            <a:ext cx="377371" cy="641091"/>
          </a:xfrm>
          <a:prstGeom prst="rect">
            <a:avLst/>
          </a:prstGeom>
          <a:gradFill flip="none" rotWithShape="1">
            <a:gsLst>
              <a:gs pos="0">
                <a:schemeClr val="accent1">
                  <a:alpha val="0"/>
                </a:schemeClr>
              </a:gs>
              <a:gs pos="100000">
                <a:schemeClr val="accent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a:extLst>
              <a:ext uri="{FF2B5EF4-FFF2-40B4-BE49-F238E27FC236}">
                <a16:creationId xmlns:a16="http://schemas.microsoft.com/office/drawing/2014/main" id="{5522AD07-B14E-41EA-8562-9060CEAD4732}"/>
              </a:ext>
            </a:extLst>
          </p:cNvPr>
          <p:cNvSpPr txBox="1"/>
          <p:nvPr/>
        </p:nvSpPr>
        <p:spPr>
          <a:xfrm>
            <a:off x="9173871" y="103181"/>
            <a:ext cx="1212643" cy="646331"/>
          </a:xfrm>
          <a:prstGeom prst="rect">
            <a:avLst/>
          </a:prstGeom>
          <a:noFill/>
        </p:spPr>
        <p:txBody>
          <a:bodyPr wrap="square" rtlCol="0">
            <a:spAutoFit/>
          </a:bodyPr>
          <a:lstStyle/>
          <a:p>
            <a:r>
              <a:rPr lang="en-US" dirty="0"/>
              <a:t>= Block Header</a:t>
            </a:r>
          </a:p>
        </p:txBody>
      </p:sp>
      <p:sp>
        <p:nvSpPr>
          <p:cNvPr id="95" name="TextBox 94">
            <a:extLst>
              <a:ext uri="{FF2B5EF4-FFF2-40B4-BE49-F238E27FC236}">
                <a16:creationId xmlns:a16="http://schemas.microsoft.com/office/drawing/2014/main" id="{872383B4-B830-4402-8D81-E8983385CB7A}"/>
              </a:ext>
            </a:extLst>
          </p:cNvPr>
          <p:cNvSpPr txBox="1"/>
          <p:nvPr/>
        </p:nvSpPr>
        <p:spPr>
          <a:xfrm>
            <a:off x="10708134" y="93784"/>
            <a:ext cx="1404874" cy="646331"/>
          </a:xfrm>
          <a:prstGeom prst="rect">
            <a:avLst/>
          </a:prstGeom>
          <a:noFill/>
        </p:spPr>
        <p:txBody>
          <a:bodyPr wrap="square" rtlCol="0">
            <a:spAutoFit/>
          </a:bodyPr>
          <a:lstStyle/>
          <a:p>
            <a:r>
              <a:rPr lang="en-US" dirty="0"/>
              <a:t>= List of transactions</a:t>
            </a:r>
          </a:p>
        </p:txBody>
      </p:sp>
      <p:sp>
        <p:nvSpPr>
          <p:cNvPr id="96" name="Rectangle 95">
            <a:extLst>
              <a:ext uri="{FF2B5EF4-FFF2-40B4-BE49-F238E27FC236}">
                <a16:creationId xmlns:a16="http://schemas.microsoft.com/office/drawing/2014/main" id="{C37ADD63-248F-40E0-891F-EDA23B0DEC3A}"/>
              </a:ext>
            </a:extLst>
          </p:cNvPr>
          <p:cNvSpPr/>
          <p:nvPr/>
        </p:nvSpPr>
        <p:spPr>
          <a:xfrm>
            <a:off x="8492093" y="60325"/>
            <a:ext cx="3533478" cy="84280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8" name="Straight Connector 97">
            <a:extLst>
              <a:ext uri="{FF2B5EF4-FFF2-40B4-BE49-F238E27FC236}">
                <a16:creationId xmlns:a16="http://schemas.microsoft.com/office/drawing/2014/main" id="{C97C4763-84A2-4D82-A0B9-C65C56FCECBC}"/>
              </a:ext>
            </a:extLst>
          </p:cNvPr>
          <p:cNvCxnSpPr>
            <a:cxnSpLocks/>
          </p:cNvCxnSpPr>
          <p:nvPr/>
        </p:nvCxnSpPr>
        <p:spPr>
          <a:xfrm>
            <a:off x="10081406" y="115599"/>
            <a:ext cx="0" cy="7511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CACD83EC-FFE2-419F-A594-B1941B39E2C1}"/>
              </a:ext>
            </a:extLst>
          </p:cNvPr>
          <p:cNvSpPr txBox="1"/>
          <p:nvPr/>
        </p:nvSpPr>
        <p:spPr>
          <a:xfrm>
            <a:off x="3814828" y="4098534"/>
            <a:ext cx="1563647" cy="369332"/>
          </a:xfrm>
          <a:prstGeom prst="rect">
            <a:avLst/>
          </a:prstGeom>
          <a:noFill/>
        </p:spPr>
        <p:txBody>
          <a:bodyPr wrap="square" rtlCol="0">
            <a:spAutoFit/>
          </a:bodyPr>
          <a:lstStyle/>
          <a:p>
            <a:pPr algn="ctr"/>
            <a:r>
              <a:rPr lang="en-US" dirty="0"/>
              <a:t>January 2021</a:t>
            </a:r>
          </a:p>
        </p:txBody>
      </p:sp>
      <p:sp>
        <p:nvSpPr>
          <p:cNvPr id="104" name="TextBox 103">
            <a:extLst>
              <a:ext uri="{FF2B5EF4-FFF2-40B4-BE49-F238E27FC236}">
                <a16:creationId xmlns:a16="http://schemas.microsoft.com/office/drawing/2014/main" id="{BFD45CE7-F095-4AE2-8579-E476AE9F6928}"/>
              </a:ext>
            </a:extLst>
          </p:cNvPr>
          <p:cNvSpPr txBox="1"/>
          <p:nvPr/>
        </p:nvSpPr>
        <p:spPr>
          <a:xfrm>
            <a:off x="5575305" y="4085904"/>
            <a:ext cx="2035367" cy="369332"/>
          </a:xfrm>
          <a:prstGeom prst="rect">
            <a:avLst/>
          </a:prstGeom>
          <a:noFill/>
        </p:spPr>
        <p:txBody>
          <a:bodyPr wrap="square" rtlCol="0">
            <a:spAutoFit/>
          </a:bodyPr>
          <a:lstStyle/>
          <a:p>
            <a:pPr algn="ctr"/>
            <a:r>
              <a:rPr lang="en-US" dirty="0"/>
              <a:t>February 2021</a:t>
            </a:r>
          </a:p>
        </p:txBody>
      </p:sp>
      <p:sp>
        <p:nvSpPr>
          <p:cNvPr id="105" name="TextBox 104">
            <a:extLst>
              <a:ext uri="{FF2B5EF4-FFF2-40B4-BE49-F238E27FC236}">
                <a16:creationId xmlns:a16="http://schemas.microsoft.com/office/drawing/2014/main" id="{CF75B2D1-943C-414C-A276-19DC4CE46D45}"/>
              </a:ext>
            </a:extLst>
          </p:cNvPr>
          <p:cNvSpPr txBox="1"/>
          <p:nvPr/>
        </p:nvSpPr>
        <p:spPr>
          <a:xfrm>
            <a:off x="7432551" y="4080548"/>
            <a:ext cx="2035367" cy="369332"/>
          </a:xfrm>
          <a:prstGeom prst="rect">
            <a:avLst/>
          </a:prstGeom>
          <a:noFill/>
        </p:spPr>
        <p:txBody>
          <a:bodyPr wrap="square" rtlCol="0">
            <a:spAutoFit/>
          </a:bodyPr>
          <a:lstStyle/>
          <a:p>
            <a:pPr algn="ctr"/>
            <a:r>
              <a:rPr lang="en-US" dirty="0"/>
              <a:t>March 2021</a:t>
            </a:r>
          </a:p>
        </p:txBody>
      </p:sp>
      <p:sp>
        <p:nvSpPr>
          <p:cNvPr id="106" name="TextBox 105">
            <a:extLst>
              <a:ext uri="{FF2B5EF4-FFF2-40B4-BE49-F238E27FC236}">
                <a16:creationId xmlns:a16="http://schemas.microsoft.com/office/drawing/2014/main" id="{74AAE12E-9800-4F7C-B599-E25A431F11BA}"/>
              </a:ext>
            </a:extLst>
          </p:cNvPr>
          <p:cNvSpPr txBox="1"/>
          <p:nvPr/>
        </p:nvSpPr>
        <p:spPr>
          <a:xfrm>
            <a:off x="1744825" y="4085853"/>
            <a:ext cx="1796349" cy="369332"/>
          </a:xfrm>
          <a:prstGeom prst="rect">
            <a:avLst/>
          </a:prstGeom>
          <a:noFill/>
        </p:spPr>
        <p:txBody>
          <a:bodyPr wrap="square" rtlCol="0">
            <a:spAutoFit/>
          </a:bodyPr>
          <a:lstStyle/>
          <a:p>
            <a:pPr algn="ctr"/>
            <a:r>
              <a:rPr lang="en-US" dirty="0"/>
              <a:t>December 2020</a:t>
            </a:r>
          </a:p>
        </p:txBody>
      </p:sp>
      <p:sp>
        <p:nvSpPr>
          <p:cNvPr id="107" name="TextBox 106">
            <a:extLst>
              <a:ext uri="{FF2B5EF4-FFF2-40B4-BE49-F238E27FC236}">
                <a16:creationId xmlns:a16="http://schemas.microsoft.com/office/drawing/2014/main" id="{BFE88991-6CBA-4C0B-829F-F4EEA166954D}"/>
              </a:ext>
            </a:extLst>
          </p:cNvPr>
          <p:cNvSpPr txBox="1"/>
          <p:nvPr/>
        </p:nvSpPr>
        <p:spPr>
          <a:xfrm>
            <a:off x="9289797" y="4068465"/>
            <a:ext cx="2035367" cy="369332"/>
          </a:xfrm>
          <a:prstGeom prst="rect">
            <a:avLst/>
          </a:prstGeom>
          <a:noFill/>
        </p:spPr>
        <p:txBody>
          <a:bodyPr wrap="square" rtlCol="0">
            <a:spAutoFit/>
          </a:bodyPr>
          <a:lstStyle/>
          <a:p>
            <a:pPr algn="ctr"/>
            <a:r>
              <a:rPr lang="en-US" dirty="0"/>
              <a:t>April 2021</a:t>
            </a:r>
          </a:p>
        </p:txBody>
      </p:sp>
      <p:cxnSp>
        <p:nvCxnSpPr>
          <p:cNvPr id="115" name="Straight Connector 114">
            <a:extLst>
              <a:ext uri="{FF2B5EF4-FFF2-40B4-BE49-F238E27FC236}">
                <a16:creationId xmlns:a16="http://schemas.microsoft.com/office/drawing/2014/main" id="{7C05707C-21AF-41F5-AA77-A1AA010F75E9}"/>
              </a:ext>
            </a:extLst>
          </p:cNvPr>
          <p:cNvCxnSpPr>
            <a:cxnSpLocks/>
          </p:cNvCxnSpPr>
          <p:nvPr/>
        </p:nvCxnSpPr>
        <p:spPr>
          <a:xfrm flipV="1">
            <a:off x="137214" y="4440144"/>
            <a:ext cx="11901316" cy="29925"/>
          </a:xfrm>
          <a:prstGeom prst="line">
            <a:avLst/>
          </a:prstGeom>
          <a:ln w="285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BF087AC4-9064-444D-B0BC-018DC7EF9505}"/>
              </a:ext>
            </a:extLst>
          </p:cNvPr>
          <p:cNvCxnSpPr>
            <a:cxnSpLocks/>
          </p:cNvCxnSpPr>
          <p:nvPr/>
        </p:nvCxnSpPr>
        <p:spPr>
          <a:xfrm flipV="1">
            <a:off x="206253" y="4079867"/>
            <a:ext cx="11985747" cy="50288"/>
          </a:xfrm>
          <a:prstGeom prst="line">
            <a:avLst/>
          </a:prstGeom>
          <a:ln w="285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32" name="Rectangle 2">
            <a:extLst>
              <a:ext uri="{FF2B5EF4-FFF2-40B4-BE49-F238E27FC236}">
                <a16:creationId xmlns:a16="http://schemas.microsoft.com/office/drawing/2014/main" id="{1E545C8B-F922-4191-8FF3-25EFED03495D}"/>
              </a:ext>
            </a:extLst>
          </p:cNvPr>
          <p:cNvSpPr>
            <a:spLocks noChangeArrowheads="1"/>
          </p:cNvSpPr>
          <p:nvPr/>
        </p:nvSpPr>
        <p:spPr bwMode="auto">
          <a:xfrm>
            <a:off x="0" y="120878"/>
            <a:ext cx="20710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 name="Footer Placeholder 4">
            <a:extLst>
              <a:ext uri="{FF2B5EF4-FFF2-40B4-BE49-F238E27FC236}">
                <a16:creationId xmlns:a16="http://schemas.microsoft.com/office/drawing/2014/main" id="{98C37EEA-9C9E-6038-9116-F5CB95CABC2F}"/>
              </a:ext>
            </a:extLst>
          </p:cNvPr>
          <p:cNvSpPr>
            <a:spLocks noGrp="1"/>
          </p:cNvSpPr>
          <p:nvPr>
            <p:ph type="ftr" sz="quarter" idx="11"/>
          </p:nvPr>
        </p:nvSpPr>
        <p:spPr>
          <a:xfrm>
            <a:off x="154379" y="6378499"/>
            <a:ext cx="11447813" cy="365125"/>
          </a:xfrm>
        </p:spPr>
        <p:txBody>
          <a:bodyPr/>
          <a:lstStyle/>
          <a:p>
            <a:r>
              <a:rPr lang="en-US" u="sng" dirty="0">
                <a:solidFill>
                  <a:schemeClr val="bg1">
                    <a:lumMod val="75000"/>
                  </a:schemeClr>
                </a:solidFill>
              </a:rPr>
              <a:t>Telegram:</a:t>
            </a:r>
            <a:r>
              <a:rPr lang="en-US" dirty="0"/>
              <a:t> t.me/</a:t>
            </a:r>
            <a:r>
              <a:rPr lang="en-US" dirty="0" err="1"/>
              <a:t>DcInsiders</a:t>
            </a:r>
            <a:r>
              <a:rPr lang="en-US" dirty="0"/>
              <a:t>     </a:t>
            </a:r>
            <a:r>
              <a:rPr lang="en-US" u="sng" dirty="0">
                <a:solidFill>
                  <a:schemeClr val="bg1">
                    <a:lumMod val="85000"/>
                  </a:schemeClr>
                </a:solidFill>
              </a:rPr>
              <a:t>Website</a:t>
            </a:r>
            <a:r>
              <a:rPr lang="en-US" u="sng" dirty="0">
                <a:solidFill>
                  <a:schemeClr val="tx1"/>
                </a:solidFill>
              </a:rPr>
              <a:t>:</a:t>
            </a:r>
            <a:r>
              <a:rPr lang="en-US" dirty="0">
                <a:solidFill>
                  <a:schemeClr val="tx1"/>
                </a:solidFill>
              </a:rPr>
              <a:t> </a:t>
            </a:r>
            <a:r>
              <a:rPr lang="en-US" dirty="0">
                <a:solidFill>
                  <a:schemeClr val="tx1"/>
                </a:solidFill>
                <a:hlinkClick r:id="rId3">
                  <a:extLst>
                    <a:ext uri="{A12FA001-AC4F-418D-AE19-62706E023703}">
                      <ahyp:hlinkClr xmlns:ahyp="http://schemas.microsoft.com/office/drawing/2018/hyperlinkcolor" val="tx"/>
                    </a:ext>
                  </a:extLst>
                </a:hlinkClick>
              </a:rPr>
              <a:t>www.LayerTwoLabs.com</a:t>
            </a:r>
            <a:r>
              <a:rPr lang="en-US" dirty="0"/>
              <a:t>   </a:t>
            </a:r>
            <a:r>
              <a:rPr lang="en-US" u="sng" dirty="0">
                <a:solidFill>
                  <a:schemeClr val="bg1">
                    <a:lumMod val="75000"/>
                  </a:schemeClr>
                </a:solidFill>
              </a:rPr>
              <a:t>Paul’s Twitter:</a:t>
            </a:r>
            <a:r>
              <a:rPr lang="en-US" dirty="0">
                <a:solidFill>
                  <a:schemeClr val="bg1">
                    <a:lumMod val="75000"/>
                  </a:schemeClr>
                </a:solidFill>
              </a:rPr>
              <a:t> </a:t>
            </a:r>
            <a:r>
              <a:rPr lang="en-US" dirty="0"/>
              <a:t>@truthcoin</a:t>
            </a:r>
          </a:p>
        </p:txBody>
      </p:sp>
    </p:spTree>
    <p:extLst>
      <p:ext uri="{BB962C8B-B14F-4D97-AF65-F5344CB8AC3E}">
        <p14:creationId xmlns:p14="http://schemas.microsoft.com/office/powerpoint/2010/main" val="97584607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40EEC-FEC0-4B28-A9FE-41E6AD8D6A15}"/>
              </a:ext>
            </a:extLst>
          </p:cNvPr>
          <p:cNvSpPr>
            <a:spLocks noGrp="1"/>
          </p:cNvSpPr>
          <p:nvPr>
            <p:ph type="title"/>
          </p:nvPr>
        </p:nvSpPr>
        <p:spPr>
          <a:xfrm>
            <a:off x="213413" y="193118"/>
            <a:ext cx="7582349" cy="765175"/>
          </a:xfrm>
        </p:spPr>
        <p:txBody>
          <a:bodyPr/>
          <a:lstStyle/>
          <a:p>
            <a:r>
              <a:rPr lang="en-US" dirty="0"/>
              <a:t>Putting Hash(L2) into L1</a:t>
            </a:r>
          </a:p>
        </p:txBody>
      </p:sp>
      <p:sp>
        <p:nvSpPr>
          <p:cNvPr id="5" name="Slide Number Placeholder 4">
            <a:extLst>
              <a:ext uri="{FF2B5EF4-FFF2-40B4-BE49-F238E27FC236}">
                <a16:creationId xmlns:a16="http://schemas.microsoft.com/office/drawing/2014/main" id="{1F36A900-CA78-4E81-A444-D4B1BF74E004}"/>
              </a:ext>
            </a:extLst>
          </p:cNvPr>
          <p:cNvSpPr>
            <a:spLocks noGrp="1"/>
          </p:cNvSpPr>
          <p:nvPr>
            <p:ph type="sldNum" sz="quarter" idx="12"/>
          </p:nvPr>
        </p:nvSpPr>
        <p:spPr/>
        <p:txBody>
          <a:bodyPr/>
          <a:lstStyle/>
          <a:p>
            <a:fld id="{64A73B7B-B545-4723-8D44-5CC401310D8B}" type="slidenum">
              <a:rPr lang="en-US" smtClean="0"/>
              <a:t>58</a:t>
            </a:fld>
            <a:endParaRPr lang="en-US" dirty="0"/>
          </a:p>
        </p:txBody>
      </p:sp>
      <p:sp>
        <p:nvSpPr>
          <p:cNvPr id="9" name="Rectangle 8">
            <a:extLst>
              <a:ext uri="{FF2B5EF4-FFF2-40B4-BE49-F238E27FC236}">
                <a16:creationId xmlns:a16="http://schemas.microsoft.com/office/drawing/2014/main" id="{5EB38651-8AB6-47B8-9EDA-8A4950403778}"/>
              </a:ext>
            </a:extLst>
          </p:cNvPr>
          <p:cNvSpPr/>
          <p:nvPr/>
        </p:nvSpPr>
        <p:spPr>
          <a:xfrm>
            <a:off x="2621552" y="5100329"/>
            <a:ext cx="377371"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33BC2EB-814E-4F13-AF41-9512C0D3A543}"/>
              </a:ext>
            </a:extLst>
          </p:cNvPr>
          <p:cNvSpPr/>
          <p:nvPr/>
        </p:nvSpPr>
        <p:spPr>
          <a:xfrm>
            <a:off x="3151323" y="5100329"/>
            <a:ext cx="377371"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5DA6AF3-295C-4223-B27D-74F2EAA18D6E}"/>
              </a:ext>
            </a:extLst>
          </p:cNvPr>
          <p:cNvSpPr/>
          <p:nvPr/>
        </p:nvSpPr>
        <p:spPr>
          <a:xfrm>
            <a:off x="3681094" y="5100329"/>
            <a:ext cx="377371"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8D2848E-968E-4BC0-BBFE-256759C9986C}"/>
              </a:ext>
            </a:extLst>
          </p:cNvPr>
          <p:cNvSpPr/>
          <p:nvPr/>
        </p:nvSpPr>
        <p:spPr>
          <a:xfrm>
            <a:off x="4210865" y="5100329"/>
            <a:ext cx="377371"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FAE89E0-0231-4AD3-AC3C-888ED8F51583}"/>
              </a:ext>
            </a:extLst>
          </p:cNvPr>
          <p:cNvSpPr/>
          <p:nvPr/>
        </p:nvSpPr>
        <p:spPr>
          <a:xfrm>
            <a:off x="4740636" y="5100329"/>
            <a:ext cx="377371"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BB5A1C9-D679-45DD-97F8-2EE6A0516E45}"/>
              </a:ext>
            </a:extLst>
          </p:cNvPr>
          <p:cNvSpPr/>
          <p:nvPr/>
        </p:nvSpPr>
        <p:spPr>
          <a:xfrm>
            <a:off x="5270407" y="5100329"/>
            <a:ext cx="377371"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173764C-366B-421B-96BA-73A5C413CD06}"/>
              </a:ext>
            </a:extLst>
          </p:cNvPr>
          <p:cNvSpPr/>
          <p:nvPr/>
        </p:nvSpPr>
        <p:spPr>
          <a:xfrm>
            <a:off x="5843238" y="5100329"/>
            <a:ext cx="377371"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F8BA7703-6B28-44B0-ABA5-5E31705D3E4B}"/>
              </a:ext>
            </a:extLst>
          </p:cNvPr>
          <p:cNvSpPr/>
          <p:nvPr/>
        </p:nvSpPr>
        <p:spPr>
          <a:xfrm>
            <a:off x="6373009" y="5100329"/>
            <a:ext cx="377371"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453D56C0-9FB4-4860-8B51-6C3DFDEEE672}"/>
              </a:ext>
            </a:extLst>
          </p:cNvPr>
          <p:cNvSpPr/>
          <p:nvPr/>
        </p:nvSpPr>
        <p:spPr>
          <a:xfrm>
            <a:off x="6902780" y="5100329"/>
            <a:ext cx="377371"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DF8675B-1953-43B1-8FE6-BDEB1699D60D}"/>
              </a:ext>
            </a:extLst>
          </p:cNvPr>
          <p:cNvSpPr/>
          <p:nvPr/>
        </p:nvSpPr>
        <p:spPr>
          <a:xfrm>
            <a:off x="7432551" y="5100329"/>
            <a:ext cx="377371"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7F219790-0C3A-462B-AA89-86B53E6C9522}"/>
              </a:ext>
            </a:extLst>
          </p:cNvPr>
          <p:cNvSpPr/>
          <p:nvPr/>
        </p:nvSpPr>
        <p:spPr>
          <a:xfrm>
            <a:off x="7962322" y="5100329"/>
            <a:ext cx="377371"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B17EBE0F-4D8E-4A38-B1C2-13F38E553C08}"/>
              </a:ext>
            </a:extLst>
          </p:cNvPr>
          <p:cNvSpPr/>
          <p:nvPr/>
        </p:nvSpPr>
        <p:spPr>
          <a:xfrm>
            <a:off x="8492093" y="5100329"/>
            <a:ext cx="377371"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ED7AA79-6248-493F-8D89-7C03B8D815DB}"/>
              </a:ext>
            </a:extLst>
          </p:cNvPr>
          <p:cNvSpPr/>
          <p:nvPr/>
        </p:nvSpPr>
        <p:spPr>
          <a:xfrm>
            <a:off x="9021864" y="5100329"/>
            <a:ext cx="377371"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B0A1AE5-DE4F-4C33-B4B0-CA1032C1EC02}"/>
              </a:ext>
            </a:extLst>
          </p:cNvPr>
          <p:cNvSpPr/>
          <p:nvPr/>
        </p:nvSpPr>
        <p:spPr>
          <a:xfrm>
            <a:off x="9551635" y="5100329"/>
            <a:ext cx="377371"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BBA95BC-B207-4320-9BEA-DD34FE4ACBF9}"/>
              </a:ext>
            </a:extLst>
          </p:cNvPr>
          <p:cNvSpPr/>
          <p:nvPr/>
        </p:nvSpPr>
        <p:spPr>
          <a:xfrm>
            <a:off x="10081406" y="5100329"/>
            <a:ext cx="377371"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257E083-FCCE-4D2E-8542-0CB725335650}"/>
              </a:ext>
            </a:extLst>
          </p:cNvPr>
          <p:cNvSpPr/>
          <p:nvPr/>
        </p:nvSpPr>
        <p:spPr>
          <a:xfrm>
            <a:off x="10611177" y="5100329"/>
            <a:ext cx="377371"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337A263-5A70-441F-BB03-82DD4E707619}"/>
              </a:ext>
            </a:extLst>
          </p:cNvPr>
          <p:cNvSpPr/>
          <p:nvPr/>
        </p:nvSpPr>
        <p:spPr>
          <a:xfrm>
            <a:off x="11140948" y="5100329"/>
            <a:ext cx="377371"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B129077E-9CEE-47F7-AA4A-374F7AE94532}"/>
              </a:ext>
            </a:extLst>
          </p:cNvPr>
          <p:cNvSpPr/>
          <p:nvPr/>
        </p:nvSpPr>
        <p:spPr>
          <a:xfrm>
            <a:off x="2621552" y="5546382"/>
            <a:ext cx="377371" cy="531933"/>
          </a:xfrm>
          <a:prstGeom prst="rect">
            <a:avLst/>
          </a:prstGeom>
          <a:gradFill flip="none" rotWithShape="1">
            <a:gsLst>
              <a:gs pos="0">
                <a:schemeClr val="accent1">
                  <a:alpha val="0"/>
                </a:schemeClr>
              </a:gs>
              <a:gs pos="100000">
                <a:schemeClr val="accent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776DBC00-835C-4963-ABF2-452C3CD2ACC3}"/>
              </a:ext>
            </a:extLst>
          </p:cNvPr>
          <p:cNvSpPr/>
          <p:nvPr/>
        </p:nvSpPr>
        <p:spPr>
          <a:xfrm>
            <a:off x="3151323" y="5546382"/>
            <a:ext cx="377371" cy="168463"/>
          </a:xfrm>
          <a:prstGeom prst="rect">
            <a:avLst/>
          </a:prstGeom>
          <a:gradFill flip="none" rotWithShape="1">
            <a:gsLst>
              <a:gs pos="0">
                <a:schemeClr val="accent1">
                  <a:alpha val="0"/>
                </a:schemeClr>
              </a:gs>
              <a:gs pos="100000">
                <a:schemeClr val="accent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E62B81C-C3F5-4447-A926-90C0B822F8D7}"/>
              </a:ext>
            </a:extLst>
          </p:cNvPr>
          <p:cNvSpPr/>
          <p:nvPr/>
        </p:nvSpPr>
        <p:spPr>
          <a:xfrm>
            <a:off x="3681094" y="5546382"/>
            <a:ext cx="377371" cy="390253"/>
          </a:xfrm>
          <a:prstGeom prst="rect">
            <a:avLst/>
          </a:prstGeom>
          <a:gradFill flip="none" rotWithShape="1">
            <a:gsLst>
              <a:gs pos="0">
                <a:schemeClr val="accent1">
                  <a:alpha val="0"/>
                </a:schemeClr>
              </a:gs>
              <a:gs pos="100000">
                <a:schemeClr val="accent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654946A-B28D-4996-9331-F870EC4DFE56}"/>
              </a:ext>
            </a:extLst>
          </p:cNvPr>
          <p:cNvSpPr/>
          <p:nvPr/>
        </p:nvSpPr>
        <p:spPr>
          <a:xfrm>
            <a:off x="4210865" y="5546383"/>
            <a:ext cx="377371" cy="531932"/>
          </a:xfrm>
          <a:prstGeom prst="rect">
            <a:avLst/>
          </a:prstGeom>
          <a:gradFill flip="none" rotWithShape="1">
            <a:gsLst>
              <a:gs pos="0">
                <a:schemeClr val="accent1">
                  <a:alpha val="0"/>
                </a:schemeClr>
              </a:gs>
              <a:gs pos="100000">
                <a:schemeClr val="accent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96573905-16B0-4BB0-8A69-29B234F4380A}"/>
              </a:ext>
            </a:extLst>
          </p:cNvPr>
          <p:cNvSpPr/>
          <p:nvPr/>
        </p:nvSpPr>
        <p:spPr>
          <a:xfrm>
            <a:off x="4740636" y="5546383"/>
            <a:ext cx="377371" cy="296300"/>
          </a:xfrm>
          <a:prstGeom prst="rect">
            <a:avLst/>
          </a:prstGeom>
          <a:gradFill flip="none" rotWithShape="1">
            <a:gsLst>
              <a:gs pos="0">
                <a:schemeClr val="accent1">
                  <a:alpha val="0"/>
                </a:schemeClr>
              </a:gs>
              <a:gs pos="100000">
                <a:schemeClr val="accent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A31B1B99-B61C-4B18-8FFD-1F65B81E8D84}"/>
              </a:ext>
            </a:extLst>
          </p:cNvPr>
          <p:cNvSpPr/>
          <p:nvPr/>
        </p:nvSpPr>
        <p:spPr>
          <a:xfrm>
            <a:off x="5270407" y="5546382"/>
            <a:ext cx="377371" cy="701043"/>
          </a:xfrm>
          <a:prstGeom prst="rect">
            <a:avLst/>
          </a:prstGeom>
          <a:gradFill flip="none" rotWithShape="1">
            <a:gsLst>
              <a:gs pos="0">
                <a:schemeClr val="accent1">
                  <a:alpha val="0"/>
                </a:schemeClr>
              </a:gs>
              <a:gs pos="100000">
                <a:schemeClr val="accent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9F54872C-988F-4437-9158-C990E4E008D2}"/>
              </a:ext>
            </a:extLst>
          </p:cNvPr>
          <p:cNvSpPr/>
          <p:nvPr/>
        </p:nvSpPr>
        <p:spPr>
          <a:xfrm>
            <a:off x="5843238" y="5546383"/>
            <a:ext cx="377371" cy="247886"/>
          </a:xfrm>
          <a:prstGeom prst="rect">
            <a:avLst/>
          </a:prstGeom>
          <a:gradFill flip="none" rotWithShape="1">
            <a:gsLst>
              <a:gs pos="0">
                <a:schemeClr val="accent1">
                  <a:alpha val="0"/>
                </a:schemeClr>
              </a:gs>
              <a:gs pos="100000">
                <a:schemeClr val="accent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90B43403-5750-451B-B7EE-62CE7F248CE7}"/>
              </a:ext>
            </a:extLst>
          </p:cNvPr>
          <p:cNvSpPr/>
          <p:nvPr/>
        </p:nvSpPr>
        <p:spPr>
          <a:xfrm>
            <a:off x="6373009" y="5546382"/>
            <a:ext cx="377371" cy="174753"/>
          </a:xfrm>
          <a:prstGeom prst="rect">
            <a:avLst/>
          </a:prstGeom>
          <a:gradFill flip="none" rotWithShape="1">
            <a:gsLst>
              <a:gs pos="0">
                <a:schemeClr val="accent1">
                  <a:alpha val="0"/>
                </a:schemeClr>
              </a:gs>
              <a:gs pos="100000">
                <a:schemeClr val="accent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70A01951-7068-45AC-B8A7-A5B25F51EA14}"/>
              </a:ext>
            </a:extLst>
          </p:cNvPr>
          <p:cNvSpPr/>
          <p:nvPr/>
        </p:nvSpPr>
        <p:spPr>
          <a:xfrm>
            <a:off x="6902780" y="5546382"/>
            <a:ext cx="377371" cy="302435"/>
          </a:xfrm>
          <a:prstGeom prst="rect">
            <a:avLst/>
          </a:prstGeom>
          <a:gradFill flip="none" rotWithShape="1">
            <a:gsLst>
              <a:gs pos="0">
                <a:schemeClr val="accent1">
                  <a:alpha val="0"/>
                </a:schemeClr>
              </a:gs>
              <a:gs pos="100000">
                <a:schemeClr val="accent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8C8B9AC-872B-4D68-97A1-64A35AA25848}"/>
              </a:ext>
            </a:extLst>
          </p:cNvPr>
          <p:cNvSpPr/>
          <p:nvPr/>
        </p:nvSpPr>
        <p:spPr>
          <a:xfrm>
            <a:off x="7432551" y="5546382"/>
            <a:ext cx="377371" cy="758437"/>
          </a:xfrm>
          <a:prstGeom prst="rect">
            <a:avLst/>
          </a:prstGeom>
          <a:gradFill flip="none" rotWithShape="1">
            <a:gsLst>
              <a:gs pos="0">
                <a:schemeClr val="accent1">
                  <a:alpha val="0"/>
                </a:schemeClr>
              </a:gs>
              <a:gs pos="100000">
                <a:schemeClr val="accent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22B2CA6-5763-4B55-8BE6-2378F215E330}"/>
              </a:ext>
            </a:extLst>
          </p:cNvPr>
          <p:cNvSpPr/>
          <p:nvPr/>
        </p:nvSpPr>
        <p:spPr>
          <a:xfrm>
            <a:off x="7962322" y="5546382"/>
            <a:ext cx="377371" cy="229861"/>
          </a:xfrm>
          <a:prstGeom prst="rect">
            <a:avLst/>
          </a:prstGeom>
          <a:gradFill flip="none" rotWithShape="1">
            <a:gsLst>
              <a:gs pos="0">
                <a:schemeClr val="accent1">
                  <a:alpha val="0"/>
                </a:schemeClr>
              </a:gs>
              <a:gs pos="100000">
                <a:schemeClr val="accent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807C205D-7116-4BC3-B1AE-2DFA7C5D4E5D}"/>
              </a:ext>
            </a:extLst>
          </p:cNvPr>
          <p:cNvSpPr/>
          <p:nvPr/>
        </p:nvSpPr>
        <p:spPr>
          <a:xfrm>
            <a:off x="8492093" y="5546382"/>
            <a:ext cx="377371" cy="350849"/>
          </a:xfrm>
          <a:prstGeom prst="rect">
            <a:avLst/>
          </a:prstGeom>
          <a:gradFill flip="none" rotWithShape="1">
            <a:gsLst>
              <a:gs pos="0">
                <a:schemeClr val="accent1">
                  <a:alpha val="0"/>
                </a:schemeClr>
              </a:gs>
              <a:gs pos="100000">
                <a:schemeClr val="accent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030BF59C-C9AB-4221-98D8-44E6DBE68108}"/>
              </a:ext>
            </a:extLst>
          </p:cNvPr>
          <p:cNvSpPr/>
          <p:nvPr/>
        </p:nvSpPr>
        <p:spPr>
          <a:xfrm>
            <a:off x="9021864" y="5553872"/>
            <a:ext cx="377371" cy="578233"/>
          </a:xfrm>
          <a:prstGeom prst="rect">
            <a:avLst/>
          </a:prstGeom>
          <a:gradFill flip="none" rotWithShape="1">
            <a:gsLst>
              <a:gs pos="0">
                <a:schemeClr val="accent1">
                  <a:alpha val="0"/>
                </a:schemeClr>
              </a:gs>
              <a:gs pos="100000">
                <a:schemeClr val="accent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4256965-B784-40AE-8F2F-E1CE9AAD9FF5}"/>
              </a:ext>
            </a:extLst>
          </p:cNvPr>
          <p:cNvSpPr/>
          <p:nvPr/>
        </p:nvSpPr>
        <p:spPr>
          <a:xfrm>
            <a:off x="9551635" y="5546383"/>
            <a:ext cx="377371" cy="137430"/>
          </a:xfrm>
          <a:prstGeom prst="rect">
            <a:avLst/>
          </a:prstGeom>
          <a:gradFill flip="none" rotWithShape="1">
            <a:gsLst>
              <a:gs pos="0">
                <a:schemeClr val="accent1">
                  <a:alpha val="0"/>
                </a:schemeClr>
              </a:gs>
              <a:gs pos="100000">
                <a:schemeClr val="accent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633C5F2-6520-4CBC-9159-E3D65DF6BFCE}"/>
              </a:ext>
            </a:extLst>
          </p:cNvPr>
          <p:cNvSpPr/>
          <p:nvPr/>
        </p:nvSpPr>
        <p:spPr>
          <a:xfrm>
            <a:off x="10081406" y="5546382"/>
            <a:ext cx="377371" cy="571337"/>
          </a:xfrm>
          <a:prstGeom prst="rect">
            <a:avLst/>
          </a:prstGeom>
          <a:gradFill flip="none" rotWithShape="1">
            <a:gsLst>
              <a:gs pos="0">
                <a:schemeClr val="accent1">
                  <a:alpha val="0"/>
                </a:schemeClr>
              </a:gs>
              <a:gs pos="100000">
                <a:schemeClr val="accent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E623AC2B-7171-45E4-AB93-CB35EEB6D900}"/>
              </a:ext>
            </a:extLst>
          </p:cNvPr>
          <p:cNvSpPr/>
          <p:nvPr/>
        </p:nvSpPr>
        <p:spPr>
          <a:xfrm>
            <a:off x="10611177" y="5546383"/>
            <a:ext cx="377371" cy="452294"/>
          </a:xfrm>
          <a:prstGeom prst="rect">
            <a:avLst/>
          </a:prstGeom>
          <a:gradFill flip="none" rotWithShape="1">
            <a:gsLst>
              <a:gs pos="0">
                <a:schemeClr val="accent1">
                  <a:alpha val="0"/>
                </a:schemeClr>
              </a:gs>
              <a:gs pos="100000">
                <a:schemeClr val="accent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554F06CB-6941-4537-9C4E-E984AB8FCDCE}"/>
              </a:ext>
            </a:extLst>
          </p:cNvPr>
          <p:cNvSpPr/>
          <p:nvPr/>
        </p:nvSpPr>
        <p:spPr>
          <a:xfrm>
            <a:off x="11140948" y="5546383"/>
            <a:ext cx="377371" cy="619750"/>
          </a:xfrm>
          <a:prstGeom prst="rect">
            <a:avLst/>
          </a:prstGeom>
          <a:gradFill flip="none" rotWithShape="1">
            <a:gsLst>
              <a:gs pos="0">
                <a:schemeClr val="accent1">
                  <a:alpha val="0"/>
                </a:schemeClr>
              </a:gs>
              <a:gs pos="100000">
                <a:schemeClr val="accent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1" name="Straight Connector 50">
            <a:extLst>
              <a:ext uri="{FF2B5EF4-FFF2-40B4-BE49-F238E27FC236}">
                <a16:creationId xmlns:a16="http://schemas.microsoft.com/office/drawing/2014/main" id="{A6AE2E5D-1E92-44C9-ABF6-E16CEBC089E5}"/>
              </a:ext>
            </a:extLst>
          </p:cNvPr>
          <p:cNvCxnSpPr>
            <a:cxnSpLocks/>
          </p:cNvCxnSpPr>
          <p:nvPr/>
        </p:nvCxnSpPr>
        <p:spPr>
          <a:xfrm>
            <a:off x="2133600" y="5289017"/>
            <a:ext cx="9891971" cy="0"/>
          </a:xfrm>
          <a:prstGeom prst="line">
            <a:avLst/>
          </a:prstGeom>
          <a:ln w="57150">
            <a:solidFill>
              <a:srgbClr val="00206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55" name="Rectangle 54">
            <a:extLst>
              <a:ext uri="{FF2B5EF4-FFF2-40B4-BE49-F238E27FC236}">
                <a16:creationId xmlns:a16="http://schemas.microsoft.com/office/drawing/2014/main" id="{BF2F1757-5F57-4758-9944-B8C5205AF5B7}"/>
              </a:ext>
            </a:extLst>
          </p:cNvPr>
          <p:cNvSpPr/>
          <p:nvPr/>
        </p:nvSpPr>
        <p:spPr>
          <a:xfrm>
            <a:off x="2621552" y="1885581"/>
            <a:ext cx="377371" cy="36512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4F9BB48D-C265-42BD-B2DA-DE451DE70C25}"/>
              </a:ext>
            </a:extLst>
          </p:cNvPr>
          <p:cNvSpPr/>
          <p:nvPr/>
        </p:nvSpPr>
        <p:spPr>
          <a:xfrm>
            <a:off x="3151323" y="1885581"/>
            <a:ext cx="377371" cy="36512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D4F024B3-6A10-4CEA-9407-38C35BE3E184}"/>
              </a:ext>
            </a:extLst>
          </p:cNvPr>
          <p:cNvSpPr/>
          <p:nvPr/>
        </p:nvSpPr>
        <p:spPr>
          <a:xfrm>
            <a:off x="3681094" y="1885581"/>
            <a:ext cx="377371" cy="36512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10E43CC0-9376-47DD-9944-6350D8E3CE15}"/>
              </a:ext>
            </a:extLst>
          </p:cNvPr>
          <p:cNvSpPr/>
          <p:nvPr/>
        </p:nvSpPr>
        <p:spPr>
          <a:xfrm>
            <a:off x="4210865" y="1885581"/>
            <a:ext cx="377371" cy="36512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3F09E53B-1231-4251-8545-6472EFA8C36B}"/>
              </a:ext>
            </a:extLst>
          </p:cNvPr>
          <p:cNvSpPr/>
          <p:nvPr/>
        </p:nvSpPr>
        <p:spPr>
          <a:xfrm>
            <a:off x="4740636" y="1885581"/>
            <a:ext cx="377371" cy="36512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30244138-A3A4-4C4D-8DB1-A5C51A79B0DE}"/>
              </a:ext>
            </a:extLst>
          </p:cNvPr>
          <p:cNvSpPr/>
          <p:nvPr/>
        </p:nvSpPr>
        <p:spPr>
          <a:xfrm>
            <a:off x="5270407" y="1885581"/>
            <a:ext cx="377371" cy="36512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3C3638E9-17F6-45F7-A61E-D455D15EF2F9}"/>
              </a:ext>
            </a:extLst>
          </p:cNvPr>
          <p:cNvSpPr/>
          <p:nvPr/>
        </p:nvSpPr>
        <p:spPr>
          <a:xfrm>
            <a:off x="5843238" y="1885581"/>
            <a:ext cx="377371" cy="36512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2C621C02-F7CB-4084-B2B8-C019CA25D650}"/>
              </a:ext>
            </a:extLst>
          </p:cNvPr>
          <p:cNvSpPr/>
          <p:nvPr/>
        </p:nvSpPr>
        <p:spPr>
          <a:xfrm>
            <a:off x="6373009" y="1885581"/>
            <a:ext cx="377371" cy="36512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8992E659-8EFD-4FC8-B6CC-232AEFEEBA84}"/>
              </a:ext>
            </a:extLst>
          </p:cNvPr>
          <p:cNvSpPr/>
          <p:nvPr/>
        </p:nvSpPr>
        <p:spPr>
          <a:xfrm>
            <a:off x="6902780" y="1885581"/>
            <a:ext cx="377371" cy="36512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2FA9A7BC-37E5-4E23-A130-9D4EFE774F00}"/>
              </a:ext>
            </a:extLst>
          </p:cNvPr>
          <p:cNvSpPr/>
          <p:nvPr/>
        </p:nvSpPr>
        <p:spPr>
          <a:xfrm>
            <a:off x="7432551" y="1885581"/>
            <a:ext cx="377371" cy="36512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54472DDF-751B-4BB9-BA81-DE8B90D1CB31}"/>
              </a:ext>
            </a:extLst>
          </p:cNvPr>
          <p:cNvSpPr/>
          <p:nvPr/>
        </p:nvSpPr>
        <p:spPr>
          <a:xfrm>
            <a:off x="7962322" y="1885581"/>
            <a:ext cx="377371" cy="36512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129E63CC-6551-4CA3-B1FD-8CB678E2F02B}"/>
              </a:ext>
            </a:extLst>
          </p:cNvPr>
          <p:cNvSpPr/>
          <p:nvPr/>
        </p:nvSpPr>
        <p:spPr>
          <a:xfrm>
            <a:off x="8492093" y="1885581"/>
            <a:ext cx="377371" cy="36512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43C2FBF9-22E7-4B37-84B0-E76519C8E19B}"/>
              </a:ext>
            </a:extLst>
          </p:cNvPr>
          <p:cNvSpPr/>
          <p:nvPr/>
        </p:nvSpPr>
        <p:spPr>
          <a:xfrm>
            <a:off x="9021864" y="1885581"/>
            <a:ext cx="377371" cy="36512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057A2C3E-DDE3-41D5-B7B3-0ABCC564F6D3}"/>
              </a:ext>
            </a:extLst>
          </p:cNvPr>
          <p:cNvSpPr/>
          <p:nvPr/>
        </p:nvSpPr>
        <p:spPr>
          <a:xfrm>
            <a:off x="9551635" y="1885581"/>
            <a:ext cx="377371" cy="36512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88D3A5FB-4DF9-4522-8BDD-E372E3CBC355}"/>
              </a:ext>
            </a:extLst>
          </p:cNvPr>
          <p:cNvSpPr/>
          <p:nvPr/>
        </p:nvSpPr>
        <p:spPr>
          <a:xfrm>
            <a:off x="10081406" y="1885581"/>
            <a:ext cx="377371" cy="36512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18562E8F-473C-4077-8134-EDEDFD8B0F45}"/>
              </a:ext>
            </a:extLst>
          </p:cNvPr>
          <p:cNvSpPr/>
          <p:nvPr/>
        </p:nvSpPr>
        <p:spPr>
          <a:xfrm>
            <a:off x="10611177" y="1885581"/>
            <a:ext cx="377371" cy="36512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DC6220EB-62C3-4B3E-9F94-6C3F7A4031DD}"/>
              </a:ext>
            </a:extLst>
          </p:cNvPr>
          <p:cNvSpPr/>
          <p:nvPr/>
        </p:nvSpPr>
        <p:spPr>
          <a:xfrm>
            <a:off x="11140948" y="1885581"/>
            <a:ext cx="377371" cy="36512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782FF067-0339-4826-A147-AA68E757B4E6}"/>
              </a:ext>
            </a:extLst>
          </p:cNvPr>
          <p:cNvSpPr/>
          <p:nvPr/>
        </p:nvSpPr>
        <p:spPr>
          <a:xfrm>
            <a:off x="2621552" y="2331634"/>
            <a:ext cx="377371" cy="1365340"/>
          </a:xfrm>
          <a:prstGeom prst="rect">
            <a:avLst/>
          </a:prstGeom>
          <a:gradFill flip="none" rotWithShape="1">
            <a:gsLst>
              <a:gs pos="0">
                <a:schemeClr val="accent1">
                  <a:alpha val="0"/>
                </a:schemeClr>
              </a:gs>
              <a:gs pos="100000">
                <a:srgbClr val="FF000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A4400C35-7A1B-446F-B91B-2CDC13914E0A}"/>
              </a:ext>
            </a:extLst>
          </p:cNvPr>
          <p:cNvSpPr/>
          <p:nvPr/>
        </p:nvSpPr>
        <p:spPr>
          <a:xfrm>
            <a:off x="3151323" y="2331634"/>
            <a:ext cx="377371" cy="1587138"/>
          </a:xfrm>
          <a:prstGeom prst="rect">
            <a:avLst/>
          </a:prstGeom>
          <a:gradFill flip="none" rotWithShape="1">
            <a:gsLst>
              <a:gs pos="0">
                <a:schemeClr val="accent1">
                  <a:alpha val="0"/>
                </a:schemeClr>
              </a:gs>
              <a:gs pos="100000">
                <a:srgbClr val="FF000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16FE193E-3468-466E-8900-8A9E35AD5B72}"/>
              </a:ext>
            </a:extLst>
          </p:cNvPr>
          <p:cNvSpPr/>
          <p:nvPr/>
        </p:nvSpPr>
        <p:spPr>
          <a:xfrm>
            <a:off x="3681094" y="2331635"/>
            <a:ext cx="377371" cy="808438"/>
          </a:xfrm>
          <a:prstGeom prst="rect">
            <a:avLst/>
          </a:prstGeom>
          <a:gradFill flip="none" rotWithShape="1">
            <a:gsLst>
              <a:gs pos="0">
                <a:schemeClr val="accent1">
                  <a:alpha val="0"/>
                </a:schemeClr>
              </a:gs>
              <a:gs pos="100000">
                <a:srgbClr val="FF000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57E45732-F5CC-4C51-A9E4-BAD82DA2EB82}"/>
              </a:ext>
            </a:extLst>
          </p:cNvPr>
          <p:cNvSpPr/>
          <p:nvPr/>
        </p:nvSpPr>
        <p:spPr>
          <a:xfrm>
            <a:off x="4210865" y="2331634"/>
            <a:ext cx="377371" cy="1481453"/>
          </a:xfrm>
          <a:prstGeom prst="rect">
            <a:avLst/>
          </a:prstGeom>
          <a:gradFill flip="none" rotWithShape="1">
            <a:gsLst>
              <a:gs pos="0">
                <a:schemeClr val="accent1">
                  <a:alpha val="0"/>
                </a:schemeClr>
              </a:gs>
              <a:gs pos="100000">
                <a:srgbClr val="FF000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F59CA8F7-0565-49BD-AB91-BD5A74B76A46}"/>
              </a:ext>
            </a:extLst>
          </p:cNvPr>
          <p:cNvSpPr/>
          <p:nvPr/>
        </p:nvSpPr>
        <p:spPr>
          <a:xfrm>
            <a:off x="4740636" y="2331634"/>
            <a:ext cx="377371" cy="1179551"/>
          </a:xfrm>
          <a:prstGeom prst="rect">
            <a:avLst/>
          </a:prstGeom>
          <a:gradFill flip="none" rotWithShape="1">
            <a:gsLst>
              <a:gs pos="0">
                <a:schemeClr val="accent1">
                  <a:alpha val="0"/>
                </a:schemeClr>
              </a:gs>
              <a:gs pos="100000">
                <a:srgbClr val="FF000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32727E16-2776-4373-B17F-A0646319890E}"/>
              </a:ext>
            </a:extLst>
          </p:cNvPr>
          <p:cNvSpPr/>
          <p:nvPr/>
        </p:nvSpPr>
        <p:spPr>
          <a:xfrm>
            <a:off x="5270407" y="2331634"/>
            <a:ext cx="377371" cy="868761"/>
          </a:xfrm>
          <a:prstGeom prst="rect">
            <a:avLst/>
          </a:prstGeom>
          <a:gradFill flip="none" rotWithShape="1">
            <a:gsLst>
              <a:gs pos="0">
                <a:schemeClr val="accent1">
                  <a:alpha val="0"/>
                </a:schemeClr>
              </a:gs>
              <a:gs pos="100000">
                <a:srgbClr val="FF000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D6D4C8E4-B016-4D32-9A11-D4CF0D139A2C}"/>
              </a:ext>
            </a:extLst>
          </p:cNvPr>
          <p:cNvSpPr/>
          <p:nvPr/>
        </p:nvSpPr>
        <p:spPr>
          <a:xfrm>
            <a:off x="5843238" y="2331634"/>
            <a:ext cx="377371" cy="692325"/>
          </a:xfrm>
          <a:prstGeom prst="rect">
            <a:avLst/>
          </a:prstGeom>
          <a:gradFill flip="none" rotWithShape="1">
            <a:gsLst>
              <a:gs pos="0">
                <a:schemeClr val="accent1">
                  <a:alpha val="0"/>
                </a:schemeClr>
              </a:gs>
              <a:gs pos="100000">
                <a:srgbClr val="FF000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C5401CFB-070F-42E0-AEC5-C3C36C0ECC17}"/>
              </a:ext>
            </a:extLst>
          </p:cNvPr>
          <p:cNvSpPr/>
          <p:nvPr/>
        </p:nvSpPr>
        <p:spPr>
          <a:xfrm>
            <a:off x="6373009" y="2331634"/>
            <a:ext cx="377371" cy="1481453"/>
          </a:xfrm>
          <a:prstGeom prst="rect">
            <a:avLst/>
          </a:prstGeom>
          <a:gradFill flip="none" rotWithShape="1">
            <a:gsLst>
              <a:gs pos="0">
                <a:schemeClr val="accent1">
                  <a:alpha val="0"/>
                </a:schemeClr>
              </a:gs>
              <a:gs pos="100000">
                <a:srgbClr val="FF000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78A7E968-4568-4C9B-ACC6-EE06F21EE13C}"/>
              </a:ext>
            </a:extLst>
          </p:cNvPr>
          <p:cNvSpPr/>
          <p:nvPr/>
        </p:nvSpPr>
        <p:spPr>
          <a:xfrm>
            <a:off x="6902780" y="2331634"/>
            <a:ext cx="377371" cy="868761"/>
          </a:xfrm>
          <a:prstGeom prst="rect">
            <a:avLst/>
          </a:prstGeom>
          <a:gradFill flip="none" rotWithShape="1">
            <a:gsLst>
              <a:gs pos="0">
                <a:schemeClr val="accent1">
                  <a:alpha val="0"/>
                </a:schemeClr>
              </a:gs>
              <a:gs pos="100000">
                <a:srgbClr val="FF000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A716804A-2588-4F52-9D9A-BDBCBEC12511}"/>
              </a:ext>
            </a:extLst>
          </p:cNvPr>
          <p:cNvSpPr/>
          <p:nvPr/>
        </p:nvSpPr>
        <p:spPr>
          <a:xfrm>
            <a:off x="7432551" y="2331634"/>
            <a:ext cx="377371" cy="1397445"/>
          </a:xfrm>
          <a:prstGeom prst="rect">
            <a:avLst/>
          </a:prstGeom>
          <a:gradFill flip="none" rotWithShape="1">
            <a:gsLst>
              <a:gs pos="0">
                <a:schemeClr val="accent1">
                  <a:alpha val="0"/>
                </a:schemeClr>
              </a:gs>
              <a:gs pos="100000">
                <a:srgbClr val="FF000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6CBBD8DD-8783-4422-80A6-B58A29941A34}"/>
              </a:ext>
            </a:extLst>
          </p:cNvPr>
          <p:cNvSpPr/>
          <p:nvPr/>
        </p:nvSpPr>
        <p:spPr>
          <a:xfrm>
            <a:off x="7962322" y="2331634"/>
            <a:ext cx="377371" cy="868761"/>
          </a:xfrm>
          <a:prstGeom prst="rect">
            <a:avLst/>
          </a:prstGeom>
          <a:gradFill flip="none" rotWithShape="1">
            <a:gsLst>
              <a:gs pos="0">
                <a:schemeClr val="accent1">
                  <a:alpha val="0"/>
                </a:schemeClr>
              </a:gs>
              <a:gs pos="100000">
                <a:srgbClr val="FF000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02FAA276-CF36-44BC-94C4-60445FE3F211}"/>
              </a:ext>
            </a:extLst>
          </p:cNvPr>
          <p:cNvSpPr/>
          <p:nvPr/>
        </p:nvSpPr>
        <p:spPr>
          <a:xfrm>
            <a:off x="8492093" y="2331634"/>
            <a:ext cx="377371" cy="1365340"/>
          </a:xfrm>
          <a:prstGeom prst="rect">
            <a:avLst/>
          </a:prstGeom>
          <a:gradFill flip="none" rotWithShape="1">
            <a:gsLst>
              <a:gs pos="0">
                <a:schemeClr val="accent1">
                  <a:alpha val="0"/>
                </a:schemeClr>
              </a:gs>
              <a:gs pos="100000">
                <a:srgbClr val="FF000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394D7C7F-9EEA-4108-B25C-2A5AE59A8BD0}"/>
              </a:ext>
            </a:extLst>
          </p:cNvPr>
          <p:cNvSpPr/>
          <p:nvPr/>
        </p:nvSpPr>
        <p:spPr>
          <a:xfrm>
            <a:off x="9021864" y="2331634"/>
            <a:ext cx="377371" cy="1042519"/>
          </a:xfrm>
          <a:prstGeom prst="rect">
            <a:avLst/>
          </a:prstGeom>
          <a:gradFill flip="none" rotWithShape="1">
            <a:gsLst>
              <a:gs pos="0">
                <a:schemeClr val="accent1">
                  <a:alpha val="0"/>
                </a:schemeClr>
              </a:gs>
              <a:gs pos="100000">
                <a:srgbClr val="FF000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F7C49219-3690-43BF-B1DA-DE37297629E6}"/>
              </a:ext>
            </a:extLst>
          </p:cNvPr>
          <p:cNvSpPr/>
          <p:nvPr/>
        </p:nvSpPr>
        <p:spPr>
          <a:xfrm>
            <a:off x="9551635" y="2331634"/>
            <a:ext cx="377371" cy="1440987"/>
          </a:xfrm>
          <a:prstGeom prst="rect">
            <a:avLst/>
          </a:prstGeom>
          <a:gradFill flip="none" rotWithShape="1">
            <a:gsLst>
              <a:gs pos="0">
                <a:schemeClr val="accent1">
                  <a:alpha val="0"/>
                </a:schemeClr>
              </a:gs>
              <a:gs pos="100000">
                <a:srgbClr val="FF000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276D7125-2E39-44F8-817D-F30FA23C03D9}"/>
              </a:ext>
            </a:extLst>
          </p:cNvPr>
          <p:cNvSpPr/>
          <p:nvPr/>
        </p:nvSpPr>
        <p:spPr>
          <a:xfrm>
            <a:off x="10081406" y="2331634"/>
            <a:ext cx="377371" cy="1481453"/>
          </a:xfrm>
          <a:prstGeom prst="rect">
            <a:avLst/>
          </a:prstGeom>
          <a:gradFill flip="none" rotWithShape="1">
            <a:gsLst>
              <a:gs pos="0">
                <a:schemeClr val="accent1">
                  <a:alpha val="0"/>
                </a:schemeClr>
              </a:gs>
              <a:gs pos="100000">
                <a:srgbClr val="FF000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E3851D77-D0A9-4B6B-9F25-802361E63D3B}"/>
              </a:ext>
            </a:extLst>
          </p:cNvPr>
          <p:cNvSpPr/>
          <p:nvPr/>
        </p:nvSpPr>
        <p:spPr>
          <a:xfrm>
            <a:off x="10611177" y="2331634"/>
            <a:ext cx="377371" cy="1365340"/>
          </a:xfrm>
          <a:prstGeom prst="rect">
            <a:avLst/>
          </a:prstGeom>
          <a:gradFill flip="none" rotWithShape="1">
            <a:gsLst>
              <a:gs pos="0">
                <a:schemeClr val="accent1">
                  <a:alpha val="0"/>
                </a:schemeClr>
              </a:gs>
              <a:gs pos="100000">
                <a:srgbClr val="FF000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9510967-146D-4FD8-9685-E586B1BD5C64}"/>
              </a:ext>
            </a:extLst>
          </p:cNvPr>
          <p:cNvSpPr/>
          <p:nvPr/>
        </p:nvSpPr>
        <p:spPr>
          <a:xfrm>
            <a:off x="11670719" y="1713645"/>
            <a:ext cx="2345558" cy="33210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DC510EB5-13B8-48B9-8FD7-F94497B73ADB}"/>
              </a:ext>
            </a:extLst>
          </p:cNvPr>
          <p:cNvSpPr/>
          <p:nvPr/>
        </p:nvSpPr>
        <p:spPr>
          <a:xfrm>
            <a:off x="11140948" y="2331635"/>
            <a:ext cx="377371" cy="742674"/>
          </a:xfrm>
          <a:prstGeom prst="rect">
            <a:avLst/>
          </a:prstGeom>
          <a:gradFill flip="none" rotWithShape="1">
            <a:gsLst>
              <a:gs pos="0">
                <a:schemeClr val="accent1">
                  <a:alpha val="0"/>
                </a:schemeClr>
              </a:gs>
              <a:gs pos="100000">
                <a:srgbClr val="FF000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4019E838-B532-4058-B6C2-141C198C0C41}"/>
              </a:ext>
            </a:extLst>
          </p:cNvPr>
          <p:cNvSpPr txBox="1"/>
          <p:nvPr/>
        </p:nvSpPr>
        <p:spPr>
          <a:xfrm>
            <a:off x="137214" y="5170363"/>
            <a:ext cx="2408138" cy="954107"/>
          </a:xfrm>
          <a:prstGeom prst="rect">
            <a:avLst/>
          </a:prstGeom>
          <a:noFill/>
        </p:spPr>
        <p:txBody>
          <a:bodyPr wrap="square" rtlCol="0">
            <a:spAutoFit/>
          </a:bodyPr>
          <a:lstStyle/>
          <a:p>
            <a:r>
              <a:rPr lang="en-US" sz="2800" dirty="0">
                <a:solidFill>
                  <a:schemeClr val="accent1">
                    <a:lumMod val="75000"/>
                  </a:schemeClr>
                </a:solidFill>
              </a:rPr>
              <a:t>Base Layer</a:t>
            </a:r>
            <a:br>
              <a:rPr lang="en-US" sz="2800" dirty="0">
                <a:solidFill>
                  <a:schemeClr val="accent1">
                    <a:lumMod val="75000"/>
                  </a:schemeClr>
                </a:solidFill>
              </a:rPr>
            </a:br>
            <a:r>
              <a:rPr lang="en-US" sz="2800" dirty="0">
                <a:solidFill>
                  <a:schemeClr val="accent1">
                    <a:lumMod val="75000"/>
                  </a:schemeClr>
                </a:solidFill>
              </a:rPr>
              <a:t>(Bitcoin Core)</a:t>
            </a:r>
          </a:p>
        </p:txBody>
      </p:sp>
      <p:sp>
        <p:nvSpPr>
          <p:cNvPr id="92" name="Rectangle 91">
            <a:extLst>
              <a:ext uri="{FF2B5EF4-FFF2-40B4-BE49-F238E27FC236}">
                <a16:creationId xmlns:a16="http://schemas.microsoft.com/office/drawing/2014/main" id="{F5DC4B08-F529-46DE-AE77-D68D7D55095B}"/>
              </a:ext>
            </a:extLst>
          </p:cNvPr>
          <p:cNvSpPr/>
          <p:nvPr/>
        </p:nvSpPr>
        <p:spPr>
          <a:xfrm>
            <a:off x="8692038" y="222105"/>
            <a:ext cx="377371"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a:extLst>
              <a:ext uri="{FF2B5EF4-FFF2-40B4-BE49-F238E27FC236}">
                <a16:creationId xmlns:a16="http://schemas.microsoft.com/office/drawing/2014/main" id="{0A3EAACC-39CE-48B2-A2F5-963CFCF5C7D3}"/>
              </a:ext>
            </a:extLst>
          </p:cNvPr>
          <p:cNvSpPr/>
          <p:nvPr/>
        </p:nvSpPr>
        <p:spPr>
          <a:xfrm>
            <a:off x="10270091" y="137901"/>
            <a:ext cx="377371" cy="641091"/>
          </a:xfrm>
          <a:prstGeom prst="rect">
            <a:avLst/>
          </a:prstGeom>
          <a:gradFill flip="none" rotWithShape="1">
            <a:gsLst>
              <a:gs pos="0">
                <a:schemeClr val="accent1">
                  <a:alpha val="0"/>
                </a:schemeClr>
              </a:gs>
              <a:gs pos="100000">
                <a:schemeClr val="accent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a:extLst>
              <a:ext uri="{FF2B5EF4-FFF2-40B4-BE49-F238E27FC236}">
                <a16:creationId xmlns:a16="http://schemas.microsoft.com/office/drawing/2014/main" id="{5522AD07-B14E-41EA-8562-9060CEAD4732}"/>
              </a:ext>
            </a:extLst>
          </p:cNvPr>
          <p:cNvSpPr txBox="1"/>
          <p:nvPr/>
        </p:nvSpPr>
        <p:spPr>
          <a:xfrm>
            <a:off x="9173871" y="103181"/>
            <a:ext cx="1212643" cy="646331"/>
          </a:xfrm>
          <a:prstGeom prst="rect">
            <a:avLst/>
          </a:prstGeom>
          <a:noFill/>
        </p:spPr>
        <p:txBody>
          <a:bodyPr wrap="square" rtlCol="0">
            <a:spAutoFit/>
          </a:bodyPr>
          <a:lstStyle/>
          <a:p>
            <a:r>
              <a:rPr lang="en-US" dirty="0"/>
              <a:t>= Block Header</a:t>
            </a:r>
          </a:p>
        </p:txBody>
      </p:sp>
      <p:sp>
        <p:nvSpPr>
          <p:cNvPr id="95" name="TextBox 94">
            <a:extLst>
              <a:ext uri="{FF2B5EF4-FFF2-40B4-BE49-F238E27FC236}">
                <a16:creationId xmlns:a16="http://schemas.microsoft.com/office/drawing/2014/main" id="{872383B4-B830-4402-8D81-E8983385CB7A}"/>
              </a:ext>
            </a:extLst>
          </p:cNvPr>
          <p:cNvSpPr txBox="1"/>
          <p:nvPr/>
        </p:nvSpPr>
        <p:spPr>
          <a:xfrm>
            <a:off x="10708134" y="93784"/>
            <a:ext cx="1404874" cy="646331"/>
          </a:xfrm>
          <a:prstGeom prst="rect">
            <a:avLst/>
          </a:prstGeom>
          <a:noFill/>
        </p:spPr>
        <p:txBody>
          <a:bodyPr wrap="square" rtlCol="0">
            <a:spAutoFit/>
          </a:bodyPr>
          <a:lstStyle/>
          <a:p>
            <a:r>
              <a:rPr lang="en-US" dirty="0"/>
              <a:t>= List of transactions</a:t>
            </a:r>
          </a:p>
        </p:txBody>
      </p:sp>
      <p:cxnSp>
        <p:nvCxnSpPr>
          <p:cNvPr id="89" name="Straight Connector 88">
            <a:extLst>
              <a:ext uri="{FF2B5EF4-FFF2-40B4-BE49-F238E27FC236}">
                <a16:creationId xmlns:a16="http://schemas.microsoft.com/office/drawing/2014/main" id="{5EFB47E5-88D7-42C9-8BF1-D31A4414D666}"/>
              </a:ext>
            </a:extLst>
          </p:cNvPr>
          <p:cNvCxnSpPr>
            <a:cxnSpLocks/>
          </p:cNvCxnSpPr>
          <p:nvPr/>
        </p:nvCxnSpPr>
        <p:spPr>
          <a:xfrm>
            <a:off x="2133600" y="2074269"/>
            <a:ext cx="9891971" cy="0"/>
          </a:xfrm>
          <a:prstGeom prst="line">
            <a:avLst/>
          </a:prstGeom>
          <a:ln w="57150">
            <a:solidFill>
              <a:srgbClr val="C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96" name="Rectangle 95">
            <a:extLst>
              <a:ext uri="{FF2B5EF4-FFF2-40B4-BE49-F238E27FC236}">
                <a16:creationId xmlns:a16="http://schemas.microsoft.com/office/drawing/2014/main" id="{C37ADD63-248F-40E0-891F-EDA23B0DEC3A}"/>
              </a:ext>
            </a:extLst>
          </p:cNvPr>
          <p:cNvSpPr/>
          <p:nvPr/>
        </p:nvSpPr>
        <p:spPr>
          <a:xfrm>
            <a:off x="8492093" y="60325"/>
            <a:ext cx="3533478" cy="84280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8" name="Straight Connector 97">
            <a:extLst>
              <a:ext uri="{FF2B5EF4-FFF2-40B4-BE49-F238E27FC236}">
                <a16:creationId xmlns:a16="http://schemas.microsoft.com/office/drawing/2014/main" id="{C97C4763-84A2-4D82-A0B9-C65C56FCECBC}"/>
              </a:ext>
            </a:extLst>
          </p:cNvPr>
          <p:cNvCxnSpPr>
            <a:cxnSpLocks/>
          </p:cNvCxnSpPr>
          <p:nvPr/>
        </p:nvCxnSpPr>
        <p:spPr>
          <a:xfrm>
            <a:off x="10081406" y="115599"/>
            <a:ext cx="0" cy="7511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CACD83EC-FFE2-419F-A594-B1941B39E2C1}"/>
              </a:ext>
            </a:extLst>
          </p:cNvPr>
          <p:cNvSpPr txBox="1"/>
          <p:nvPr/>
        </p:nvSpPr>
        <p:spPr>
          <a:xfrm>
            <a:off x="3814828" y="1227318"/>
            <a:ext cx="1563647" cy="369332"/>
          </a:xfrm>
          <a:prstGeom prst="rect">
            <a:avLst/>
          </a:prstGeom>
          <a:noFill/>
        </p:spPr>
        <p:txBody>
          <a:bodyPr wrap="square" rtlCol="0">
            <a:spAutoFit/>
          </a:bodyPr>
          <a:lstStyle/>
          <a:p>
            <a:pPr algn="ctr"/>
            <a:r>
              <a:rPr lang="en-US" dirty="0"/>
              <a:t>January 2021</a:t>
            </a:r>
          </a:p>
        </p:txBody>
      </p:sp>
      <p:sp>
        <p:nvSpPr>
          <p:cNvPr id="104" name="TextBox 103">
            <a:extLst>
              <a:ext uri="{FF2B5EF4-FFF2-40B4-BE49-F238E27FC236}">
                <a16:creationId xmlns:a16="http://schemas.microsoft.com/office/drawing/2014/main" id="{BFD45CE7-F095-4AE2-8579-E476AE9F6928}"/>
              </a:ext>
            </a:extLst>
          </p:cNvPr>
          <p:cNvSpPr txBox="1"/>
          <p:nvPr/>
        </p:nvSpPr>
        <p:spPr>
          <a:xfrm>
            <a:off x="5575305" y="1214688"/>
            <a:ext cx="2035367" cy="369332"/>
          </a:xfrm>
          <a:prstGeom prst="rect">
            <a:avLst/>
          </a:prstGeom>
          <a:noFill/>
        </p:spPr>
        <p:txBody>
          <a:bodyPr wrap="square" rtlCol="0">
            <a:spAutoFit/>
          </a:bodyPr>
          <a:lstStyle/>
          <a:p>
            <a:pPr algn="ctr"/>
            <a:r>
              <a:rPr lang="en-US" dirty="0"/>
              <a:t>February 2021</a:t>
            </a:r>
          </a:p>
        </p:txBody>
      </p:sp>
      <p:sp>
        <p:nvSpPr>
          <p:cNvPr id="105" name="TextBox 104">
            <a:extLst>
              <a:ext uri="{FF2B5EF4-FFF2-40B4-BE49-F238E27FC236}">
                <a16:creationId xmlns:a16="http://schemas.microsoft.com/office/drawing/2014/main" id="{CF75B2D1-943C-414C-A276-19DC4CE46D45}"/>
              </a:ext>
            </a:extLst>
          </p:cNvPr>
          <p:cNvSpPr txBox="1"/>
          <p:nvPr/>
        </p:nvSpPr>
        <p:spPr>
          <a:xfrm>
            <a:off x="7432551" y="1209332"/>
            <a:ext cx="2035367" cy="369332"/>
          </a:xfrm>
          <a:prstGeom prst="rect">
            <a:avLst/>
          </a:prstGeom>
          <a:noFill/>
        </p:spPr>
        <p:txBody>
          <a:bodyPr wrap="square" rtlCol="0">
            <a:spAutoFit/>
          </a:bodyPr>
          <a:lstStyle/>
          <a:p>
            <a:pPr algn="ctr"/>
            <a:r>
              <a:rPr lang="en-US" dirty="0"/>
              <a:t>March 2021</a:t>
            </a:r>
          </a:p>
        </p:txBody>
      </p:sp>
      <p:sp>
        <p:nvSpPr>
          <p:cNvPr id="106" name="TextBox 105">
            <a:extLst>
              <a:ext uri="{FF2B5EF4-FFF2-40B4-BE49-F238E27FC236}">
                <a16:creationId xmlns:a16="http://schemas.microsoft.com/office/drawing/2014/main" id="{74AAE12E-9800-4F7C-B599-E25A431F11BA}"/>
              </a:ext>
            </a:extLst>
          </p:cNvPr>
          <p:cNvSpPr txBox="1"/>
          <p:nvPr/>
        </p:nvSpPr>
        <p:spPr>
          <a:xfrm>
            <a:off x="1744825" y="1214637"/>
            <a:ext cx="1796349" cy="369332"/>
          </a:xfrm>
          <a:prstGeom prst="rect">
            <a:avLst/>
          </a:prstGeom>
          <a:noFill/>
        </p:spPr>
        <p:txBody>
          <a:bodyPr wrap="square" rtlCol="0">
            <a:spAutoFit/>
          </a:bodyPr>
          <a:lstStyle/>
          <a:p>
            <a:pPr algn="ctr"/>
            <a:r>
              <a:rPr lang="en-US" dirty="0"/>
              <a:t>December 2020</a:t>
            </a:r>
          </a:p>
        </p:txBody>
      </p:sp>
      <p:sp>
        <p:nvSpPr>
          <p:cNvPr id="107" name="TextBox 106">
            <a:extLst>
              <a:ext uri="{FF2B5EF4-FFF2-40B4-BE49-F238E27FC236}">
                <a16:creationId xmlns:a16="http://schemas.microsoft.com/office/drawing/2014/main" id="{BFE88991-6CBA-4C0B-829F-F4EEA166954D}"/>
              </a:ext>
            </a:extLst>
          </p:cNvPr>
          <p:cNvSpPr txBox="1"/>
          <p:nvPr/>
        </p:nvSpPr>
        <p:spPr>
          <a:xfrm>
            <a:off x="9289797" y="1197249"/>
            <a:ext cx="2035367" cy="369332"/>
          </a:xfrm>
          <a:prstGeom prst="rect">
            <a:avLst/>
          </a:prstGeom>
          <a:noFill/>
        </p:spPr>
        <p:txBody>
          <a:bodyPr wrap="square" rtlCol="0">
            <a:spAutoFit/>
          </a:bodyPr>
          <a:lstStyle/>
          <a:p>
            <a:pPr algn="ctr"/>
            <a:r>
              <a:rPr lang="en-US" dirty="0"/>
              <a:t>April 2021</a:t>
            </a:r>
          </a:p>
        </p:txBody>
      </p:sp>
      <p:sp>
        <p:nvSpPr>
          <p:cNvPr id="108" name="Rectangle 107">
            <a:extLst>
              <a:ext uri="{FF2B5EF4-FFF2-40B4-BE49-F238E27FC236}">
                <a16:creationId xmlns:a16="http://schemas.microsoft.com/office/drawing/2014/main" id="{0B429B36-26AC-49E4-AB56-682AF343397A}"/>
              </a:ext>
            </a:extLst>
          </p:cNvPr>
          <p:cNvSpPr/>
          <p:nvPr/>
        </p:nvSpPr>
        <p:spPr>
          <a:xfrm>
            <a:off x="703462" y="1502604"/>
            <a:ext cx="1701427" cy="26880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2A68B585-DECB-41E1-862F-EDDB143B45C5}"/>
              </a:ext>
            </a:extLst>
          </p:cNvPr>
          <p:cNvSpPr txBox="1"/>
          <p:nvPr/>
        </p:nvSpPr>
        <p:spPr>
          <a:xfrm>
            <a:off x="206253" y="2191899"/>
            <a:ext cx="2152262" cy="954107"/>
          </a:xfrm>
          <a:prstGeom prst="rect">
            <a:avLst/>
          </a:prstGeom>
          <a:noFill/>
        </p:spPr>
        <p:txBody>
          <a:bodyPr wrap="square" rtlCol="0">
            <a:spAutoFit/>
          </a:bodyPr>
          <a:lstStyle/>
          <a:p>
            <a:r>
              <a:rPr lang="en-US" sz="2800" dirty="0">
                <a:solidFill>
                  <a:srgbClr val="C00000"/>
                </a:solidFill>
              </a:rPr>
              <a:t>Layer 2</a:t>
            </a:r>
            <a:br>
              <a:rPr lang="en-US" sz="2800" dirty="0">
                <a:solidFill>
                  <a:srgbClr val="C00000"/>
                </a:solidFill>
              </a:rPr>
            </a:br>
            <a:r>
              <a:rPr lang="en-US" sz="2800" dirty="0">
                <a:solidFill>
                  <a:srgbClr val="C00000"/>
                </a:solidFill>
              </a:rPr>
              <a:t>(Bit-Monero)</a:t>
            </a:r>
          </a:p>
        </p:txBody>
      </p:sp>
      <p:cxnSp>
        <p:nvCxnSpPr>
          <p:cNvPr id="115" name="Straight Connector 114">
            <a:extLst>
              <a:ext uri="{FF2B5EF4-FFF2-40B4-BE49-F238E27FC236}">
                <a16:creationId xmlns:a16="http://schemas.microsoft.com/office/drawing/2014/main" id="{7C05707C-21AF-41F5-AA77-A1AA010F75E9}"/>
              </a:ext>
            </a:extLst>
          </p:cNvPr>
          <p:cNvCxnSpPr>
            <a:cxnSpLocks/>
          </p:cNvCxnSpPr>
          <p:nvPr/>
        </p:nvCxnSpPr>
        <p:spPr>
          <a:xfrm flipV="1">
            <a:off x="137214" y="1568928"/>
            <a:ext cx="11901316" cy="29925"/>
          </a:xfrm>
          <a:prstGeom prst="line">
            <a:avLst/>
          </a:prstGeom>
          <a:ln w="285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7DF249E7-1CF3-4A29-9910-8B3F6109AEF8}"/>
              </a:ext>
            </a:extLst>
          </p:cNvPr>
          <p:cNvCxnSpPr>
            <a:cxnSpLocks/>
          </p:cNvCxnSpPr>
          <p:nvPr/>
        </p:nvCxnSpPr>
        <p:spPr>
          <a:xfrm flipV="1">
            <a:off x="124255" y="4898087"/>
            <a:ext cx="11901316" cy="29925"/>
          </a:xfrm>
          <a:prstGeom prst="line">
            <a:avLst/>
          </a:prstGeom>
          <a:ln w="285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BF087AC4-9064-444D-B0BC-018DC7EF9505}"/>
              </a:ext>
            </a:extLst>
          </p:cNvPr>
          <p:cNvCxnSpPr>
            <a:cxnSpLocks/>
          </p:cNvCxnSpPr>
          <p:nvPr/>
        </p:nvCxnSpPr>
        <p:spPr>
          <a:xfrm flipV="1">
            <a:off x="206253" y="1208651"/>
            <a:ext cx="11985747" cy="50288"/>
          </a:xfrm>
          <a:prstGeom prst="line">
            <a:avLst/>
          </a:prstGeom>
          <a:ln w="285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32" name="Rectangle 2">
            <a:extLst>
              <a:ext uri="{FF2B5EF4-FFF2-40B4-BE49-F238E27FC236}">
                <a16:creationId xmlns:a16="http://schemas.microsoft.com/office/drawing/2014/main" id="{1E545C8B-F922-4191-8FF3-25EFED03495D}"/>
              </a:ext>
            </a:extLst>
          </p:cNvPr>
          <p:cNvSpPr>
            <a:spLocks noChangeArrowheads="1"/>
          </p:cNvSpPr>
          <p:nvPr/>
        </p:nvSpPr>
        <p:spPr bwMode="auto">
          <a:xfrm>
            <a:off x="0" y="120878"/>
            <a:ext cx="20710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 name="Footer Placeholder 4">
            <a:extLst>
              <a:ext uri="{FF2B5EF4-FFF2-40B4-BE49-F238E27FC236}">
                <a16:creationId xmlns:a16="http://schemas.microsoft.com/office/drawing/2014/main" id="{16068C78-C90C-2009-BAA7-662A3673D87D}"/>
              </a:ext>
            </a:extLst>
          </p:cNvPr>
          <p:cNvSpPr>
            <a:spLocks noGrp="1"/>
          </p:cNvSpPr>
          <p:nvPr>
            <p:ph type="ftr" sz="quarter" idx="11"/>
          </p:nvPr>
        </p:nvSpPr>
        <p:spPr>
          <a:xfrm>
            <a:off x="154379" y="6378499"/>
            <a:ext cx="11447813" cy="365125"/>
          </a:xfrm>
        </p:spPr>
        <p:txBody>
          <a:bodyPr/>
          <a:lstStyle/>
          <a:p>
            <a:r>
              <a:rPr lang="en-US" u="sng" dirty="0">
                <a:solidFill>
                  <a:schemeClr val="bg1">
                    <a:lumMod val="75000"/>
                  </a:schemeClr>
                </a:solidFill>
              </a:rPr>
              <a:t>Telegram:</a:t>
            </a:r>
            <a:r>
              <a:rPr lang="en-US" dirty="0"/>
              <a:t> t.me/</a:t>
            </a:r>
            <a:r>
              <a:rPr lang="en-US" dirty="0" err="1"/>
              <a:t>DcInsiders</a:t>
            </a:r>
            <a:r>
              <a:rPr lang="en-US" dirty="0"/>
              <a:t>     </a:t>
            </a:r>
            <a:r>
              <a:rPr lang="en-US" u="sng" dirty="0">
                <a:solidFill>
                  <a:schemeClr val="bg1">
                    <a:lumMod val="85000"/>
                  </a:schemeClr>
                </a:solidFill>
              </a:rPr>
              <a:t>Website</a:t>
            </a:r>
            <a:r>
              <a:rPr lang="en-US" u="sng" dirty="0">
                <a:solidFill>
                  <a:schemeClr val="tx1"/>
                </a:solidFill>
              </a:rPr>
              <a:t>:</a:t>
            </a:r>
            <a:r>
              <a:rPr lang="en-US" dirty="0">
                <a:solidFill>
                  <a:schemeClr val="tx1"/>
                </a:solidFill>
              </a:rPr>
              <a:t> </a:t>
            </a:r>
            <a:r>
              <a:rPr lang="en-US" dirty="0">
                <a:solidFill>
                  <a:schemeClr val="tx1"/>
                </a:solidFill>
                <a:hlinkClick r:id="rId3">
                  <a:extLst>
                    <a:ext uri="{A12FA001-AC4F-418D-AE19-62706E023703}">
                      <ahyp:hlinkClr xmlns:ahyp="http://schemas.microsoft.com/office/drawing/2018/hyperlinkcolor" val="tx"/>
                    </a:ext>
                  </a:extLst>
                </a:hlinkClick>
              </a:rPr>
              <a:t>www.LayerTwoLabs.com</a:t>
            </a:r>
            <a:r>
              <a:rPr lang="en-US" dirty="0"/>
              <a:t>   </a:t>
            </a:r>
            <a:r>
              <a:rPr lang="en-US" u="sng" dirty="0">
                <a:solidFill>
                  <a:schemeClr val="bg1">
                    <a:lumMod val="75000"/>
                  </a:schemeClr>
                </a:solidFill>
              </a:rPr>
              <a:t>Paul’s Twitter:</a:t>
            </a:r>
            <a:r>
              <a:rPr lang="en-US" dirty="0">
                <a:solidFill>
                  <a:schemeClr val="bg1">
                    <a:lumMod val="75000"/>
                  </a:schemeClr>
                </a:solidFill>
              </a:rPr>
              <a:t> </a:t>
            </a:r>
            <a:r>
              <a:rPr lang="en-US" dirty="0"/>
              <a:t>@truthcoin</a:t>
            </a:r>
          </a:p>
        </p:txBody>
      </p:sp>
    </p:spTree>
    <p:extLst>
      <p:ext uri="{BB962C8B-B14F-4D97-AF65-F5344CB8AC3E}">
        <p14:creationId xmlns:p14="http://schemas.microsoft.com/office/powerpoint/2010/main" val="25540212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4">
            <a:extLst>
              <a:ext uri="{FF2B5EF4-FFF2-40B4-BE49-F238E27FC236}">
                <a16:creationId xmlns:a16="http://schemas.microsoft.com/office/drawing/2014/main" id="{ADD0FBCE-30A7-B5DC-950A-DC702623535D}"/>
              </a:ext>
            </a:extLst>
          </p:cNvPr>
          <p:cNvSpPr>
            <a:spLocks noGrp="1"/>
          </p:cNvSpPr>
          <p:nvPr>
            <p:ph type="ftr" sz="quarter" idx="11"/>
          </p:nvPr>
        </p:nvSpPr>
        <p:spPr>
          <a:xfrm>
            <a:off x="154379" y="6378499"/>
            <a:ext cx="11447813" cy="365125"/>
          </a:xfrm>
        </p:spPr>
        <p:txBody>
          <a:bodyPr/>
          <a:lstStyle/>
          <a:p>
            <a:r>
              <a:rPr lang="en-US" u="sng" dirty="0">
                <a:solidFill>
                  <a:schemeClr val="bg1">
                    <a:lumMod val="75000"/>
                  </a:schemeClr>
                </a:solidFill>
              </a:rPr>
              <a:t>Telegram:</a:t>
            </a:r>
            <a:r>
              <a:rPr lang="en-US" dirty="0"/>
              <a:t> t.me/</a:t>
            </a:r>
            <a:r>
              <a:rPr lang="en-US" dirty="0" err="1"/>
              <a:t>DcInsiders</a:t>
            </a:r>
            <a:r>
              <a:rPr lang="en-US" dirty="0"/>
              <a:t>     </a:t>
            </a:r>
            <a:r>
              <a:rPr lang="en-US" u="sng" dirty="0">
                <a:solidFill>
                  <a:schemeClr val="bg1">
                    <a:lumMod val="85000"/>
                  </a:schemeClr>
                </a:solidFill>
              </a:rPr>
              <a:t>Website</a:t>
            </a:r>
            <a:r>
              <a:rPr lang="en-US" u="sng" dirty="0">
                <a:solidFill>
                  <a:schemeClr val="tx1"/>
                </a:solidFill>
              </a:rPr>
              <a:t>:</a:t>
            </a:r>
            <a:r>
              <a:rPr lang="en-US" dirty="0">
                <a:solidFill>
                  <a:schemeClr val="tx1"/>
                </a:solidFill>
              </a:rPr>
              <a:t> </a:t>
            </a:r>
            <a:r>
              <a:rPr lang="en-US" dirty="0">
                <a:solidFill>
                  <a:schemeClr val="tx1"/>
                </a:solidFill>
                <a:hlinkClick r:id="rId3">
                  <a:extLst>
                    <a:ext uri="{A12FA001-AC4F-418D-AE19-62706E023703}">
                      <ahyp:hlinkClr xmlns:ahyp="http://schemas.microsoft.com/office/drawing/2018/hyperlinkcolor" val="tx"/>
                    </a:ext>
                  </a:extLst>
                </a:hlinkClick>
              </a:rPr>
              <a:t>www.LayerTwoLabs.com</a:t>
            </a:r>
            <a:r>
              <a:rPr lang="en-US" dirty="0"/>
              <a:t>   </a:t>
            </a:r>
            <a:r>
              <a:rPr lang="en-US" u="sng" dirty="0">
                <a:solidFill>
                  <a:schemeClr val="bg1">
                    <a:lumMod val="75000"/>
                  </a:schemeClr>
                </a:solidFill>
              </a:rPr>
              <a:t>Paul’s Twitter:</a:t>
            </a:r>
            <a:r>
              <a:rPr lang="en-US" dirty="0">
                <a:solidFill>
                  <a:schemeClr val="bg1">
                    <a:lumMod val="75000"/>
                  </a:schemeClr>
                </a:solidFill>
              </a:rPr>
              <a:t> </a:t>
            </a:r>
            <a:r>
              <a:rPr lang="en-US" dirty="0"/>
              <a:t>@truthcoin</a:t>
            </a:r>
          </a:p>
        </p:txBody>
      </p:sp>
      <p:sp>
        <p:nvSpPr>
          <p:cNvPr id="2" name="Title 1">
            <a:extLst>
              <a:ext uri="{FF2B5EF4-FFF2-40B4-BE49-F238E27FC236}">
                <a16:creationId xmlns:a16="http://schemas.microsoft.com/office/drawing/2014/main" id="{F6F40EEC-FEC0-4B28-A9FE-41E6AD8D6A15}"/>
              </a:ext>
            </a:extLst>
          </p:cNvPr>
          <p:cNvSpPr>
            <a:spLocks noGrp="1"/>
          </p:cNvSpPr>
          <p:nvPr>
            <p:ph type="title"/>
          </p:nvPr>
        </p:nvSpPr>
        <p:spPr>
          <a:xfrm>
            <a:off x="213413" y="193118"/>
            <a:ext cx="7582349" cy="765175"/>
          </a:xfrm>
        </p:spPr>
        <p:txBody>
          <a:bodyPr/>
          <a:lstStyle/>
          <a:p>
            <a:r>
              <a:rPr lang="en-US" dirty="0"/>
              <a:t>Putting Hash(L2) into L1</a:t>
            </a:r>
          </a:p>
        </p:txBody>
      </p:sp>
      <p:sp>
        <p:nvSpPr>
          <p:cNvPr id="5" name="Slide Number Placeholder 4">
            <a:extLst>
              <a:ext uri="{FF2B5EF4-FFF2-40B4-BE49-F238E27FC236}">
                <a16:creationId xmlns:a16="http://schemas.microsoft.com/office/drawing/2014/main" id="{1F36A900-CA78-4E81-A444-D4B1BF74E004}"/>
              </a:ext>
            </a:extLst>
          </p:cNvPr>
          <p:cNvSpPr>
            <a:spLocks noGrp="1"/>
          </p:cNvSpPr>
          <p:nvPr>
            <p:ph type="sldNum" sz="quarter" idx="12"/>
          </p:nvPr>
        </p:nvSpPr>
        <p:spPr/>
        <p:txBody>
          <a:bodyPr/>
          <a:lstStyle/>
          <a:p>
            <a:fld id="{64A73B7B-B545-4723-8D44-5CC401310D8B}" type="slidenum">
              <a:rPr lang="en-US" smtClean="0"/>
              <a:t>59</a:t>
            </a:fld>
            <a:endParaRPr lang="en-US" dirty="0"/>
          </a:p>
        </p:txBody>
      </p:sp>
      <p:sp>
        <p:nvSpPr>
          <p:cNvPr id="9" name="Rectangle 8">
            <a:extLst>
              <a:ext uri="{FF2B5EF4-FFF2-40B4-BE49-F238E27FC236}">
                <a16:creationId xmlns:a16="http://schemas.microsoft.com/office/drawing/2014/main" id="{5EB38651-8AB6-47B8-9EDA-8A4950403778}"/>
              </a:ext>
            </a:extLst>
          </p:cNvPr>
          <p:cNvSpPr/>
          <p:nvPr/>
        </p:nvSpPr>
        <p:spPr>
          <a:xfrm>
            <a:off x="2621552" y="5100329"/>
            <a:ext cx="377371"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33BC2EB-814E-4F13-AF41-9512C0D3A543}"/>
              </a:ext>
            </a:extLst>
          </p:cNvPr>
          <p:cNvSpPr/>
          <p:nvPr/>
        </p:nvSpPr>
        <p:spPr>
          <a:xfrm>
            <a:off x="3151323" y="5100329"/>
            <a:ext cx="377371"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5DA6AF3-295C-4223-B27D-74F2EAA18D6E}"/>
              </a:ext>
            </a:extLst>
          </p:cNvPr>
          <p:cNvSpPr/>
          <p:nvPr/>
        </p:nvSpPr>
        <p:spPr>
          <a:xfrm>
            <a:off x="3681094" y="5100329"/>
            <a:ext cx="377371"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8D2848E-968E-4BC0-BBFE-256759C9986C}"/>
              </a:ext>
            </a:extLst>
          </p:cNvPr>
          <p:cNvSpPr/>
          <p:nvPr/>
        </p:nvSpPr>
        <p:spPr>
          <a:xfrm>
            <a:off x="4210865" y="5100329"/>
            <a:ext cx="377371"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FAE89E0-0231-4AD3-AC3C-888ED8F51583}"/>
              </a:ext>
            </a:extLst>
          </p:cNvPr>
          <p:cNvSpPr/>
          <p:nvPr/>
        </p:nvSpPr>
        <p:spPr>
          <a:xfrm>
            <a:off x="4740636" y="5100329"/>
            <a:ext cx="377371"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BB5A1C9-D679-45DD-97F8-2EE6A0516E45}"/>
              </a:ext>
            </a:extLst>
          </p:cNvPr>
          <p:cNvSpPr/>
          <p:nvPr/>
        </p:nvSpPr>
        <p:spPr>
          <a:xfrm>
            <a:off x="5270407" y="5100329"/>
            <a:ext cx="377371"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173764C-366B-421B-96BA-73A5C413CD06}"/>
              </a:ext>
            </a:extLst>
          </p:cNvPr>
          <p:cNvSpPr/>
          <p:nvPr/>
        </p:nvSpPr>
        <p:spPr>
          <a:xfrm>
            <a:off x="5843238" y="5100329"/>
            <a:ext cx="377371"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F8BA7703-6B28-44B0-ABA5-5E31705D3E4B}"/>
              </a:ext>
            </a:extLst>
          </p:cNvPr>
          <p:cNvSpPr/>
          <p:nvPr/>
        </p:nvSpPr>
        <p:spPr>
          <a:xfrm>
            <a:off x="6373009" y="5100329"/>
            <a:ext cx="377371"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453D56C0-9FB4-4860-8B51-6C3DFDEEE672}"/>
              </a:ext>
            </a:extLst>
          </p:cNvPr>
          <p:cNvSpPr/>
          <p:nvPr/>
        </p:nvSpPr>
        <p:spPr>
          <a:xfrm>
            <a:off x="6902780" y="5100329"/>
            <a:ext cx="377371"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DF8675B-1953-43B1-8FE6-BDEB1699D60D}"/>
              </a:ext>
            </a:extLst>
          </p:cNvPr>
          <p:cNvSpPr/>
          <p:nvPr/>
        </p:nvSpPr>
        <p:spPr>
          <a:xfrm>
            <a:off x="7432551" y="5100329"/>
            <a:ext cx="377371"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7F219790-0C3A-462B-AA89-86B53E6C9522}"/>
              </a:ext>
            </a:extLst>
          </p:cNvPr>
          <p:cNvSpPr/>
          <p:nvPr/>
        </p:nvSpPr>
        <p:spPr>
          <a:xfrm>
            <a:off x="7962322" y="5100329"/>
            <a:ext cx="377371"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B17EBE0F-4D8E-4A38-B1C2-13F38E553C08}"/>
              </a:ext>
            </a:extLst>
          </p:cNvPr>
          <p:cNvSpPr/>
          <p:nvPr/>
        </p:nvSpPr>
        <p:spPr>
          <a:xfrm>
            <a:off x="8492093" y="5100329"/>
            <a:ext cx="377371"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ED7AA79-6248-493F-8D89-7C03B8D815DB}"/>
              </a:ext>
            </a:extLst>
          </p:cNvPr>
          <p:cNvSpPr/>
          <p:nvPr/>
        </p:nvSpPr>
        <p:spPr>
          <a:xfrm>
            <a:off x="9021864" y="5100329"/>
            <a:ext cx="377371"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B0A1AE5-DE4F-4C33-B4B0-CA1032C1EC02}"/>
              </a:ext>
            </a:extLst>
          </p:cNvPr>
          <p:cNvSpPr/>
          <p:nvPr/>
        </p:nvSpPr>
        <p:spPr>
          <a:xfrm>
            <a:off x="9551635" y="5100329"/>
            <a:ext cx="377371"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BBA95BC-B207-4320-9BEA-DD34FE4ACBF9}"/>
              </a:ext>
            </a:extLst>
          </p:cNvPr>
          <p:cNvSpPr/>
          <p:nvPr/>
        </p:nvSpPr>
        <p:spPr>
          <a:xfrm>
            <a:off x="10081406" y="5100329"/>
            <a:ext cx="377371"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257E083-FCCE-4D2E-8542-0CB725335650}"/>
              </a:ext>
            </a:extLst>
          </p:cNvPr>
          <p:cNvSpPr/>
          <p:nvPr/>
        </p:nvSpPr>
        <p:spPr>
          <a:xfrm>
            <a:off x="10611177" y="5100329"/>
            <a:ext cx="377371"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337A263-5A70-441F-BB03-82DD4E707619}"/>
              </a:ext>
            </a:extLst>
          </p:cNvPr>
          <p:cNvSpPr/>
          <p:nvPr/>
        </p:nvSpPr>
        <p:spPr>
          <a:xfrm>
            <a:off x="11140948" y="5100329"/>
            <a:ext cx="377371"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B129077E-9CEE-47F7-AA4A-374F7AE94532}"/>
              </a:ext>
            </a:extLst>
          </p:cNvPr>
          <p:cNvSpPr/>
          <p:nvPr/>
        </p:nvSpPr>
        <p:spPr>
          <a:xfrm>
            <a:off x="2621552" y="5546382"/>
            <a:ext cx="377371" cy="531933"/>
          </a:xfrm>
          <a:prstGeom prst="rect">
            <a:avLst/>
          </a:prstGeom>
          <a:gradFill flip="none" rotWithShape="1">
            <a:gsLst>
              <a:gs pos="0">
                <a:schemeClr val="accent1">
                  <a:alpha val="0"/>
                </a:schemeClr>
              </a:gs>
              <a:gs pos="100000">
                <a:schemeClr val="accent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776DBC00-835C-4963-ABF2-452C3CD2ACC3}"/>
              </a:ext>
            </a:extLst>
          </p:cNvPr>
          <p:cNvSpPr/>
          <p:nvPr/>
        </p:nvSpPr>
        <p:spPr>
          <a:xfrm>
            <a:off x="3151323" y="5546382"/>
            <a:ext cx="377371" cy="168463"/>
          </a:xfrm>
          <a:prstGeom prst="rect">
            <a:avLst/>
          </a:prstGeom>
          <a:gradFill flip="none" rotWithShape="1">
            <a:gsLst>
              <a:gs pos="0">
                <a:schemeClr val="accent1">
                  <a:alpha val="0"/>
                </a:schemeClr>
              </a:gs>
              <a:gs pos="100000">
                <a:schemeClr val="accent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E62B81C-C3F5-4447-A926-90C0B822F8D7}"/>
              </a:ext>
            </a:extLst>
          </p:cNvPr>
          <p:cNvSpPr/>
          <p:nvPr/>
        </p:nvSpPr>
        <p:spPr>
          <a:xfrm>
            <a:off x="3681094" y="5546382"/>
            <a:ext cx="377371" cy="390253"/>
          </a:xfrm>
          <a:prstGeom prst="rect">
            <a:avLst/>
          </a:prstGeom>
          <a:gradFill flip="none" rotWithShape="1">
            <a:gsLst>
              <a:gs pos="0">
                <a:schemeClr val="accent1">
                  <a:alpha val="0"/>
                </a:schemeClr>
              </a:gs>
              <a:gs pos="100000">
                <a:schemeClr val="accent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654946A-B28D-4996-9331-F870EC4DFE56}"/>
              </a:ext>
            </a:extLst>
          </p:cNvPr>
          <p:cNvSpPr/>
          <p:nvPr/>
        </p:nvSpPr>
        <p:spPr>
          <a:xfrm>
            <a:off x="4210865" y="5546383"/>
            <a:ext cx="377371" cy="531932"/>
          </a:xfrm>
          <a:prstGeom prst="rect">
            <a:avLst/>
          </a:prstGeom>
          <a:gradFill flip="none" rotWithShape="1">
            <a:gsLst>
              <a:gs pos="0">
                <a:schemeClr val="accent1">
                  <a:alpha val="0"/>
                </a:schemeClr>
              </a:gs>
              <a:gs pos="100000">
                <a:schemeClr val="accent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96573905-16B0-4BB0-8A69-29B234F4380A}"/>
              </a:ext>
            </a:extLst>
          </p:cNvPr>
          <p:cNvSpPr/>
          <p:nvPr/>
        </p:nvSpPr>
        <p:spPr>
          <a:xfrm>
            <a:off x="4740636" y="5546383"/>
            <a:ext cx="377371" cy="296300"/>
          </a:xfrm>
          <a:prstGeom prst="rect">
            <a:avLst/>
          </a:prstGeom>
          <a:gradFill flip="none" rotWithShape="1">
            <a:gsLst>
              <a:gs pos="0">
                <a:schemeClr val="accent1">
                  <a:alpha val="0"/>
                </a:schemeClr>
              </a:gs>
              <a:gs pos="100000">
                <a:schemeClr val="accent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A31B1B99-B61C-4B18-8FFD-1F65B81E8D84}"/>
              </a:ext>
            </a:extLst>
          </p:cNvPr>
          <p:cNvSpPr/>
          <p:nvPr/>
        </p:nvSpPr>
        <p:spPr>
          <a:xfrm>
            <a:off x="5270407" y="5546382"/>
            <a:ext cx="377371" cy="701043"/>
          </a:xfrm>
          <a:prstGeom prst="rect">
            <a:avLst/>
          </a:prstGeom>
          <a:gradFill flip="none" rotWithShape="1">
            <a:gsLst>
              <a:gs pos="0">
                <a:schemeClr val="accent1">
                  <a:alpha val="0"/>
                </a:schemeClr>
              </a:gs>
              <a:gs pos="100000">
                <a:schemeClr val="accent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9F54872C-988F-4437-9158-C990E4E008D2}"/>
              </a:ext>
            </a:extLst>
          </p:cNvPr>
          <p:cNvSpPr/>
          <p:nvPr/>
        </p:nvSpPr>
        <p:spPr>
          <a:xfrm>
            <a:off x="5843238" y="5546383"/>
            <a:ext cx="377371" cy="247886"/>
          </a:xfrm>
          <a:prstGeom prst="rect">
            <a:avLst/>
          </a:prstGeom>
          <a:gradFill flip="none" rotWithShape="1">
            <a:gsLst>
              <a:gs pos="0">
                <a:schemeClr val="accent1">
                  <a:alpha val="0"/>
                </a:schemeClr>
              </a:gs>
              <a:gs pos="100000">
                <a:schemeClr val="accent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90B43403-5750-451B-B7EE-62CE7F248CE7}"/>
              </a:ext>
            </a:extLst>
          </p:cNvPr>
          <p:cNvSpPr/>
          <p:nvPr/>
        </p:nvSpPr>
        <p:spPr>
          <a:xfrm>
            <a:off x="6373009" y="5546382"/>
            <a:ext cx="377371" cy="174753"/>
          </a:xfrm>
          <a:prstGeom prst="rect">
            <a:avLst/>
          </a:prstGeom>
          <a:gradFill flip="none" rotWithShape="1">
            <a:gsLst>
              <a:gs pos="0">
                <a:schemeClr val="accent1">
                  <a:alpha val="0"/>
                </a:schemeClr>
              </a:gs>
              <a:gs pos="100000">
                <a:schemeClr val="accent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70A01951-7068-45AC-B8A7-A5B25F51EA14}"/>
              </a:ext>
            </a:extLst>
          </p:cNvPr>
          <p:cNvSpPr/>
          <p:nvPr/>
        </p:nvSpPr>
        <p:spPr>
          <a:xfrm>
            <a:off x="6902780" y="5546382"/>
            <a:ext cx="377371" cy="302435"/>
          </a:xfrm>
          <a:prstGeom prst="rect">
            <a:avLst/>
          </a:prstGeom>
          <a:gradFill flip="none" rotWithShape="1">
            <a:gsLst>
              <a:gs pos="0">
                <a:schemeClr val="accent1">
                  <a:alpha val="0"/>
                </a:schemeClr>
              </a:gs>
              <a:gs pos="100000">
                <a:schemeClr val="accent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8C8B9AC-872B-4D68-97A1-64A35AA25848}"/>
              </a:ext>
            </a:extLst>
          </p:cNvPr>
          <p:cNvSpPr/>
          <p:nvPr/>
        </p:nvSpPr>
        <p:spPr>
          <a:xfrm>
            <a:off x="7432551" y="5546382"/>
            <a:ext cx="377371" cy="758437"/>
          </a:xfrm>
          <a:prstGeom prst="rect">
            <a:avLst/>
          </a:prstGeom>
          <a:gradFill flip="none" rotWithShape="1">
            <a:gsLst>
              <a:gs pos="0">
                <a:schemeClr val="accent1">
                  <a:alpha val="0"/>
                </a:schemeClr>
              </a:gs>
              <a:gs pos="100000">
                <a:schemeClr val="accent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22B2CA6-5763-4B55-8BE6-2378F215E330}"/>
              </a:ext>
            </a:extLst>
          </p:cNvPr>
          <p:cNvSpPr/>
          <p:nvPr/>
        </p:nvSpPr>
        <p:spPr>
          <a:xfrm>
            <a:off x="7962322" y="5546382"/>
            <a:ext cx="377371" cy="229861"/>
          </a:xfrm>
          <a:prstGeom prst="rect">
            <a:avLst/>
          </a:prstGeom>
          <a:gradFill flip="none" rotWithShape="1">
            <a:gsLst>
              <a:gs pos="0">
                <a:schemeClr val="accent1">
                  <a:alpha val="0"/>
                </a:schemeClr>
              </a:gs>
              <a:gs pos="100000">
                <a:schemeClr val="accent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807C205D-7116-4BC3-B1AE-2DFA7C5D4E5D}"/>
              </a:ext>
            </a:extLst>
          </p:cNvPr>
          <p:cNvSpPr/>
          <p:nvPr/>
        </p:nvSpPr>
        <p:spPr>
          <a:xfrm>
            <a:off x="8492093" y="5546382"/>
            <a:ext cx="377371" cy="350849"/>
          </a:xfrm>
          <a:prstGeom prst="rect">
            <a:avLst/>
          </a:prstGeom>
          <a:gradFill flip="none" rotWithShape="1">
            <a:gsLst>
              <a:gs pos="0">
                <a:schemeClr val="accent1">
                  <a:alpha val="0"/>
                </a:schemeClr>
              </a:gs>
              <a:gs pos="100000">
                <a:schemeClr val="accent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030BF59C-C9AB-4221-98D8-44E6DBE68108}"/>
              </a:ext>
            </a:extLst>
          </p:cNvPr>
          <p:cNvSpPr/>
          <p:nvPr/>
        </p:nvSpPr>
        <p:spPr>
          <a:xfrm>
            <a:off x="9021864" y="5553872"/>
            <a:ext cx="377371" cy="578233"/>
          </a:xfrm>
          <a:prstGeom prst="rect">
            <a:avLst/>
          </a:prstGeom>
          <a:gradFill flip="none" rotWithShape="1">
            <a:gsLst>
              <a:gs pos="0">
                <a:schemeClr val="accent1">
                  <a:alpha val="0"/>
                </a:schemeClr>
              </a:gs>
              <a:gs pos="100000">
                <a:schemeClr val="accent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4256965-B784-40AE-8F2F-E1CE9AAD9FF5}"/>
              </a:ext>
            </a:extLst>
          </p:cNvPr>
          <p:cNvSpPr/>
          <p:nvPr/>
        </p:nvSpPr>
        <p:spPr>
          <a:xfrm>
            <a:off x="9551635" y="5546383"/>
            <a:ext cx="377371" cy="137430"/>
          </a:xfrm>
          <a:prstGeom prst="rect">
            <a:avLst/>
          </a:prstGeom>
          <a:gradFill flip="none" rotWithShape="1">
            <a:gsLst>
              <a:gs pos="0">
                <a:schemeClr val="accent1">
                  <a:alpha val="0"/>
                </a:schemeClr>
              </a:gs>
              <a:gs pos="100000">
                <a:schemeClr val="accent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633C5F2-6520-4CBC-9159-E3D65DF6BFCE}"/>
              </a:ext>
            </a:extLst>
          </p:cNvPr>
          <p:cNvSpPr/>
          <p:nvPr/>
        </p:nvSpPr>
        <p:spPr>
          <a:xfrm>
            <a:off x="10081406" y="5546382"/>
            <a:ext cx="377371" cy="571337"/>
          </a:xfrm>
          <a:prstGeom prst="rect">
            <a:avLst/>
          </a:prstGeom>
          <a:gradFill flip="none" rotWithShape="1">
            <a:gsLst>
              <a:gs pos="0">
                <a:schemeClr val="accent1">
                  <a:alpha val="0"/>
                </a:schemeClr>
              </a:gs>
              <a:gs pos="100000">
                <a:schemeClr val="accent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E623AC2B-7171-45E4-AB93-CB35EEB6D900}"/>
              </a:ext>
            </a:extLst>
          </p:cNvPr>
          <p:cNvSpPr/>
          <p:nvPr/>
        </p:nvSpPr>
        <p:spPr>
          <a:xfrm>
            <a:off x="10611177" y="5546383"/>
            <a:ext cx="377371" cy="452294"/>
          </a:xfrm>
          <a:prstGeom prst="rect">
            <a:avLst/>
          </a:prstGeom>
          <a:gradFill flip="none" rotWithShape="1">
            <a:gsLst>
              <a:gs pos="0">
                <a:schemeClr val="accent1">
                  <a:alpha val="0"/>
                </a:schemeClr>
              </a:gs>
              <a:gs pos="100000">
                <a:schemeClr val="accent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554F06CB-6941-4537-9C4E-E984AB8FCDCE}"/>
              </a:ext>
            </a:extLst>
          </p:cNvPr>
          <p:cNvSpPr/>
          <p:nvPr/>
        </p:nvSpPr>
        <p:spPr>
          <a:xfrm>
            <a:off x="11140948" y="5546383"/>
            <a:ext cx="377371" cy="619750"/>
          </a:xfrm>
          <a:prstGeom prst="rect">
            <a:avLst/>
          </a:prstGeom>
          <a:gradFill flip="none" rotWithShape="1">
            <a:gsLst>
              <a:gs pos="0">
                <a:schemeClr val="accent1">
                  <a:alpha val="0"/>
                </a:schemeClr>
              </a:gs>
              <a:gs pos="100000">
                <a:schemeClr val="accent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1" name="Straight Connector 50">
            <a:extLst>
              <a:ext uri="{FF2B5EF4-FFF2-40B4-BE49-F238E27FC236}">
                <a16:creationId xmlns:a16="http://schemas.microsoft.com/office/drawing/2014/main" id="{A6AE2E5D-1E92-44C9-ABF6-E16CEBC089E5}"/>
              </a:ext>
            </a:extLst>
          </p:cNvPr>
          <p:cNvCxnSpPr>
            <a:cxnSpLocks/>
          </p:cNvCxnSpPr>
          <p:nvPr/>
        </p:nvCxnSpPr>
        <p:spPr>
          <a:xfrm>
            <a:off x="2133600" y="5289017"/>
            <a:ext cx="9891971" cy="0"/>
          </a:xfrm>
          <a:prstGeom prst="line">
            <a:avLst/>
          </a:prstGeom>
          <a:ln w="57150">
            <a:solidFill>
              <a:srgbClr val="00206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55" name="Rectangle 54">
            <a:extLst>
              <a:ext uri="{FF2B5EF4-FFF2-40B4-BE49-F238E27FC236}">
                <a16:creationId xmlns:a16="http://schemas.microsoft.com/office/drawing/2014/main" id="{BF2F1757-5F57-4758-9944-B8C5205AF5B7}"/>
              </a:ext>
            </a:extLst>
          </p:cNvPr>
          <p:cNvSpPr/>
          <p:nvPr/>
        </p:nvSpPr>
        <p:spPr>
          <a:xfrm>
            <a:off x="2621552" y="1885581"/>
            <a:ext cx="377371" cy="36512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4F9BB48D-C265-42BD-B2DA-DE451DE70C25}"/>
              </a:ext>
            </a:extLst>
          </p:cNvPr>
          <p:cNvSpPr/>
          <p:nvPr/>
        </p:nvSpPr>
        <p:spPr>
          <a:xfrm>
            <a:off x="3151323" y="1885581"/>
            <a:ext cx="377371" cy="36512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D4F024B3-6A10-4CEA-9407-38C35BE3E184}"/>
              </a:ext>
            </a:extLst>
          </p:cNvPr>
          <p:cNvSpPr/>
          <p:nvPr/>
        </p:nvSpPr>
        <p:spPr>
          <a:xfrm>
            <a:off x="3681094" y="1885581"/>
            <a:ext cx="377371" cy="36512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10E43CC0-9376-47DD-9944-6350D8E3CE15}"/>
              </a:ext>
            </a:extLst>
          </p:cNvPr>
          <p:cNvSpPr/>
          <p:nvPr/>
        </p:nvSpPr>
        <p:spPr>
          <a:xfrm>
            <a:off x="4210865" y="1885581"/>
            <a:ext cx="377371" cy="36512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3F09E53B-1231-4251-8545-6472EFA8C36B}"/>
              </a:ext>
            </a:extLst>
          </p:cNvPr>
          <p:cNvSpPr/>
          <p:nvPr/>
        </p:nvSpPr>
        <p:spPr>
          <a:xfrm>
            <a:off x="4740636" y="1885581"/>
            <a:ext cx="377371" cy="36512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30244138-A3A4-4C4D-8DB1-A5C51A79B0DE}"/>
              </a:ext>
            </a:extLst>
          </p:cNvPr>
          <p:cNvSpPr/>
          <p:nvPr/>
        </p:nvSpPr>
        <p:spPr>
          <a:xfrm>
            <a:off x="5270407" y="1885581"/>
            <a:ext cx="377371" cy="36512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3C3638E9-17F6-45F7-A61E-D455D15EF2F9}"/>
              </a:ext>
            </a:extLst>
          </p:cNvPr>
          <p:cNvSpPr/>
          <p:nvPr/>
        </p:nvSpPr>
        <p:spPr>
          <a:xfrm>
            <a:off x="5843238" y="1885581"/>
            <a:ext cx="377371" cy="36512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2C621C02-F7CB-4084-B2B8-C019CA25D650}"/>
              </a:ext>
            </a:extLst>
          </p:cNvPr>
          <p:cNvSpPr/>
          <p:nvPr/>
        </p:nvSpPr>
        <p:spPr>
          <a:xfrm>
            <a:off x="6373009" y="1885581"/>
            <a:ext cx="377371" cy="36512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8992E659-8EFD-4FC8-B6CC-232AEFEEBA84}"/>
              </a:ext>
            </a:extLst>
          </p:cNvPr>
          <p:cNvSpPr/>
          <p:nvPr/>
        </p:nvSpPr>
        <p:spPr>
          <a:xfrm>
            <a:off x="6902780" y="1885581"/>
            <a:ext cx="377371" cy="36512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2FA9A7BC-37E5-4E23-A130-9D4EFE774F00}"/>
              </a:ext>
            </a:extLst>
          </p:cNvPr>
          <p:cNvSpPr/>
          <p:nvPr/>
        </p:nvSpPr>
        <p:spPr>
          <a:xfrm>
            <a:off x="7432551" y="1885581"/>
            <a:ext cx="377371" cy="36512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54472DDF-751B-4BB9-BA81-DE8B90D1CB31}"/>
              </a:ext>
            </a:extLst>
          </p:cNvPr>
          <p:cNvSpPr/>
          <p:nvPr/>
        </p:nvSpPr>
        <p:spPr>
          <a:xfrm>
            <a:off x="7962322" y="1885581"/>
            <a:ext cx="377371" cy="36512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129E63CC-6551-4CA3-B1FD-8CB678E2F02B}"/>
              </a:ext>
            </a:extLst>
          </p:cNvPr>
          <p:cNvSpPr/>
          <p:nvPr/>
        </p:nvSpPr>
        <p:spPr>
          <a:xfrm>
            <a:off x="8492093" y="1885581"/>
            <a:ext cx="377371" cy="36512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43C2FBF9-22E7-4B37-84B0-E76519C8E19B}"/>
              </a:ext>
            </a:extLst>
          </p:cNvPr>
          <p:cNvSpPr/>
          <p:nvPr/>
        </p:nvSpPr>
        <p:spPr>
          <a:xfrm>
            <a:off x="9021864" y="1885581"/>
            <a:ext cx="377371" cy="36512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057A2C3E-DDE3-41D5-B7B3-0ABCC564F6D3}"/>
              </a:ext>
            </a:extLst>
          </p:cNvPr>
          <p:cNvSpPr/>
          <p:nvPr/>
        </p:nvSpPr>
        <p:spPr>
          <a:xfrm>
            <a:off x="9551635" y="1885581"/>
            <a:ext cx="377371" cy="36512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88D3A5FB-4DF9-4522-8BDD-E372E3CBC355}"/>
              </a:ext>
            </a:extLst>
          </p:cNvPr>
          <p:cNvSpPr/>
          <p:nvPr/>
        </p:nvSpPr>
        <p:spPr>
          <a:xfrm>
            <a:off x="10081406" y="1885581"/>
            <a:ext cx="377371" cy="36512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18562E8F-473C-4077-8134-EDEDFD8B0F45}"/>
              </a:ext>
            </a:extLst>
          </p:cNvPr>
          <p:cNvSpPr/>
          <p:nvPr/>
        </p:nvSpPr>
        <p:spPr>
          <a:xfrm>
            <a:off x="10611177" y="1885581"/>
            <a:ext cx="377371" cy="36512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DC6220EB-62C3-4B3E-9F94-6C3F7A4031DD}"/>
              </a:ext>
            </a:extLst>
          </p:cNvPr>
          <p:cNvSpPr/>
          <p:nvPr/>
        </p:nvSpPr>
        <p:spPr>
          <a:xfrm>
            <a:off x="11140948" y="1885581"/>
            <a:ext cx="377371" cy="36512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782FF067-0339-4826-A147-AA68E757B4E6}"/>
              </a:ext>
            </a:extLst>
          </p:cNvPr>
          <p:cNvSpPr/>
          <p:nvPr/>
        </p:nvSpPr>
        <p:spPr>
          <a:xfrm>
            <a:off x="2621552" y="2331634"/>
            <a:ext cx="377371" cy="1365340"/>
          </a:xfrm>
          <a:prstGeom prst="rect">
            <a:avLst/>
          </a:prstGeom>
          <a:gradFill flip="none" rotWithShape="1">
            <a:gsLst>
              <a:gs pos="0">
                <a:schemeClr val="accent1">
                  <a:alpha val="0"/>
                </a:schemeClr>
              </a:gs>
              <a:gs pos="100000">
                <a:srgbClr val="FF000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A4400C35-7A1B-446F-B91B-2CDC13914E0A}"/>
              </a:ext>
            </a:extLst>
          </p:cNvPr>
          <p:cNvSpPr/>
          <p:nvPr/>
        </p:nvSpPr>
        <p:spPr>
          <a:xfrm>
            <a:off x="3151323" y="2331634"/>
            <a:ext cx="377371" cy="1587138"/>
          </a:xfrm>
          <a:prstGeom prst="rect">
            <a:avLst/>
          </a:prstGeom>
          <a:gradFill flip="none" rotWithShape="1">
            <a:gsLst>
              <a:gs pos="0">
                <a:schemeClr val="accent1">
                  <a:alpha val="0"/>
                </a:schemeClr>
              </a:gs>
              <a:gs pos="100000">
                <a:srgbClr val="FF000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16FE193E-3468-466E-8900-8A9E35AD5B72}"/>
              </a:ext>
            </a:extLst>
          </p:cNvPr>
          <p:cNvSpPr/>
          <p:nvPr/>
        </p:nvSpPr>
        <p:spPr>
          <a:xfrm>
            <a:off x="3681094" y="2331635"/>
            <a:ext cx="377371" cy="808438"/>
          </a:xfrm>
          <a:prstGeom prst="rect">
            <a:avLst/>
          </a:prstGeom>
          <a:gradFill flip="none" rotWithShape="1">
            <a:gsLst>
              <a:gs pos="0">
                <a:schemeClr val="accent1">
                  <a:alpha val="0"/>
                </a:schemeClr>
              </a:gs>
              <a:gs pos="100000">
                <a:srgbClr val="FF000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57E45732-F5CC-4C51-A9E4-BAD82DA2EB82}"/>
              </a:ext>
            </a:extLst>
          </p:cNvPr>
          <p:cNvSpPr/>
          <p:nvPr/>
        </p:nvSpPr>
        <p:spPr>
          <a:xfrm>
            <a:off x="4210865" y="2331634"/>
            <a:ext cx="377371" cy="1481453"/>
          </a:xfrm>
          <a:prstGeom prst="rect">
            <a:avLst/>
          </a:prstGeom>
          <a:gradFill flip="none" rotWithShape="1">
            <a:gsLst>
              <a:gs pos="0">
                <a:schemeClr val="accent1">
                  <a:alpha val="0"/>
                </a:schemeClr>
              </a:gs>
              <a:gs pos="100000">
                <a:srgbClr val="FF000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F59CA8F7-0565-49BD-AB91-BD5A74B76A46}"/>
              </a:ext>
            </a:extLst>
          </p:cNvPr>
          <p:cNvSpPr/>
          <p:nvPr/>
        </p:nvSpPr>
        <p:spPr>
          <a:xfrm>
            <a:off x="4740636" y="2331634"/>
            <a:ext cx="377371" cy="1179551"/>
          </a:xfrm>
          <a:prstGeom prst="rect">
            <a:avLst/>
          </a:prstGeom>
          <a:gradFill flip="none" rotWithShape="1">
            <a:gsLst>
              <a:gs pos="0">
                <a:schemeClr val="accent1">
                  <a:alpha val="0"/>
                </a:schemeClr>
              </a:gs>
              <a:gs pos="100000">
                <a:srgbClr val="FF000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32727E16-2776-4373-B17F-A0646319890E}"/>
              </a:ext>
            </a:extLst>
          </p:cNvPr>
          <p:cNvSpPr/>
          <p:nvPr/>
        </p:nvSpPr>
        <p:spPr>
          <a:xfrm>
            <a:off x="5270407" y="2331634"/>
            <a:ext cx="377371" cy="868761"/>
          </a:xfrm>
          <a:prstGeom prst="rect">
            <a:avLst/>
          </a:prstGeom>
          <a:gradFill flip="none" rotWithShape="1">
            <a:gsLst>
              <a:gs pos="0">
                <a:schemeClr val="accent1">
                  <a:alpha val="0"/>
                </a:schemeClr>
              </a:gs>
              <a:gs pos="100000">
                <a:srgbClr val="FF000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D6D4C8E4-B016-4D32-9A11-D4CF0D139A2C}"/>
              </a:ext>
            </a:extLst>
          </p:cNvPr>
          <p:cNvSpPr/>
          <p:nvPr/>
        </p:nvSpPr>
        <p:spPr>
          <a:xfrm>
            <a:off x="5843238" y="2331634"/>
            <a:ext cx="377371" cy="692325"/>
          </a:xfrm>
          <a:prstGeom prst="rect">
            <a:avLst/>
          </a:prstGeom>
          <a:gradFill flip="none" rotWithShape="1">
            <a:gsLst>
              <a:gs pos="0">
                <a:schemeClr val="accent1">
                  <a:alpha val="0"/>
                </a:schemeClr>
              </a:gs>
              <a:gs pos="100000">
                <a:srgbClr val="FF000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C5401CFB-070F-42E0-AEC5-C3C36C0ECC17}"/>
              </a:ext>
            </a:extLst>
          </p:cNvPr>
          <p:cNvSpPr/>
          <p:nvPr/>
        </p:nvSpPr>
        <p:spPr>
          <a:xfrm>
            <a:off x="6373009" y="2331634"/>
            <a:ext cx="377371" cy="1481453"/>
          </a:xfrm>
          <a:prstGeom prst="rect">
            <a:avLst/>
          </a:prstGeom>
          <a:gradFill flip="none" rotWithShape="1">
            <a:gsLst>
              <a:gs pos="0">
                <a:schemeClr val="accent1">
                  <a:alpha val="0"/>
                </a:schemeClr>
              </a:gs>
              <a:gs pos="100000">
                <a:srgbClr val="FF000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78A7E968-4568-4C9B-ACC6-EE06F21EE13C}"/>
              </a:ext>
            </a:extLst>
          </p:cNvPr>
          <p:cNvSpPr/>
          <p:nvPr/>
        </p:nvSpPr>
        <p:spPr>
          <a:xfrm>
            <a:off x="6902780" y="2331634"/>
            <a:ext cx="377371" cy="868761"/>
          </a:xfrm>
          <a:prstGeom prst="rect">
            <a:avLst/>
          </a:prstGeom>
          <a:gradFill flip="none" rotWithShape="1">
            <a:gsLst>
              <a:gs pos="0">
                <a:schemeClr val="accent1">
                  <a:alpha val="0"/>
                </a:schemeClr>
              </a:gs>
              <a:gs pos="100000">
                <a:srgbClr val="FF000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A716804A-2588-4F52-9D9A-BDBCBEC12511}"/>
              </a:ext>
            </a:extLst>
          </p:cNvPr>
          <p:cNvSpPr/>
          <p:nvPr/>
        </p:nvSpPr>
        <p:spPr>
          <a:xfrm>
            <a:off x="7432551" y="2331634"/>
            <a:ext cx="377371" cy="1397445"/>
          </a:xfrm>
          <a:prstGeom prst="rect">
            <a:avLst/>
          </a:prstGeom>
          <a:gradFill flip="none" rotWithShape="1">
            <a:gsLst>
              <a:gs pos="0">
                <a:schemeClr val="accent1">
                  <a:alpha val="0"/>
                </a:schemeClr>
              </a:gs>
              <a:gs pos="100000">
                <a:srgbClr val="FF000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6CBBD8DD-8783-4422-80A6-B58A29941A34}"/>
              </a:ext>
            </a:extLst>
          </p:cNvPr>
          <p:cNvSpPr/>
          <p:nvPr/>
        </p:nvSpPr>
        <p:spPr>
          <a:xfrm>
            <a:off x="7962322" y="2331634"/>
            <a:ext cx="377371" cy="868761"/>
          </a:xfrm>
          <a:prstGeom prst="rect">
            <a:avLst/>
          </a:prstGeom>
          <a:gradFill flip="none" rotWithShape="1">
            <a:gsLst>
              <a:gs pos="0">
                <a:schemeClr val="accent1">
                  <a:alpha val="0"/>
                </a:schemeClr>
              </a:gs>
              <a:gs pos="100000">
                <a:srgbClr val="FF000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02FAA276-CF36-44BC-94C4-60445FE3F211}"/>
              </a:ext>
            </a:extLst>
          </p:cNvPr>
          <p:cNvSpPr/>
          <p:nvPr/>
        </p:nvSpPr>
        <p:spPr>
          <a:xfrm>
            <a:off x="8492093" y="2331634"/>
            <a:ext cx="377371" cy="1365340"/>
          </a:xfrm>
          <a:prstGeom prst="rect">
            <a:avLst/>
          </a:prstGeom>
          <a:gradFill flip="none" rotWithShape="1">
            <a:gsLst>
              <a:gs pos="0">
                <a:schemeClr val="accent1">
                  <a:alpha val="0"/>
                </a:schemeClr>
              </a:gs>
              <a:gs pos="100000">
                <a:srgbClr val="FF000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394D7C7F-9EEA-4108-B25C-2A5AE59A8BD0}"/>
              </a:ext>
            </a:extLst>
          </p:cNvPr>
          <p:cNvSpPr/>
          <p:nvPr/>
        </p:nvSpPr>
        <p:spPr>
          <a:xfrm>
            <a:off x="9021864" y="2331634"/>
            <a:ext cx="377371" cy="1042519"/>
          </a:xfrm>
          <a:prstGeom prst="rect">
            <a:avLst/>
          </a:prstGeom>
          <a:gradFill flip="none" rotWithShape="1">
            <a:gsLst>
              <a:gs pos="0">
                <a:schemeClr val="accent1">
                  <a:alpha val="0"/>
                </a:schemeClr>
              </a:gs>
              <a:gs pos="100000">
                <a:srgbClr val="FF000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F7C49219-3690-43BF-B1DA-DE37297629E6}"/>
              </a:ext>
            </a:extLst>
          </p:cNvPr>
          <p:cNvSpPr/>
          <p:nvPr/>
        </p:nvSpPr>
        <p:spPr>
          <a:xfrm>
            <a:off x="9551635" y="2331634"/>
            <a:ext cx="377371" cy="1440987"/>
          </a:xfrm>
          <a:prstGeom prst="rect">
            <a:avLst/>
          </a:prstGeom>
          <a:gradFill flip="none" rotWithShape="1">
            <a:gsLst>
              <a:gs pos="0">
                <a:schemeClr val="accent1">
                  <a:alpha val="0"/>
                </a:schemeClr>
              </a:gs>
              <a:gs pos="100000">
                <a:srgbClr val="FF000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276D7125-2E39-44F8-817D-F30FA23C03D9}"/>
              </a:ext>
            </a:extLst>
          </p:cNvPr>
          <p:cNvSpPr/>
          <p:nvPr/>
        </p:nvSpPr>
        <p:spPr>
          <a:xfrm>
            <a:off x="10081406" y="2331634"/>
            <a:ext cx="377371" cy="1481453"/>
          </a:xfrm>
          <a:prstGeom prst="rect">
            <a:avLst/>
          </a:prstGeom>
          <a:gradFill flip="none" rotWithShape="1">
            <a:gsLst>
              <a:gs pos="0">
                <a:schemeClr val="accent1">
                  <a:alpha val="0"/>
                </a:schemeClr>
              </a:gs>
              <a:gs pos="100000">
                <a:srgbClr val="FF000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E3851D77-D0A9-4B6B-9F25-802361E63D3B}"/>
              </a:ext>
            </a:extLst>
          </p:cNvPr>
          <p:cNvSpPr/>
          <p:nvPr/>
        </p:nvSpPr>
        <p:spPr>
          <a:xfrm>
            <a:off x="10611177" y="2331634"/>
            <a:ext cx="377371" cy="1365340"/>
          </a:xfrm>
          <a:prstGeom prst="rect">
            <a:avLst/>
          </a:prstGeom>
          <a:gradFill flip="none" rotWithShape="1">
            <a:gsLst>
              <a:gs pos="0">
                <a:schemeClr val="accent1">
                  <a:alpha val="0"/>
                </a:schemeClr>
              </a:gs>
              <a:gs pos="100000">
                <a:srgbClr val="FF000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DC510EB5-13B8-48B9-8FD7-F94497B73ADB}"/>
              </a:ext>
            </a:extLst>
          </p:cNvPr>
          <p:cNvSpPr/>
          <p:nvPr/>
        </p:nvSpPr>
        <p:spPr>
          <a:xfrm>
            <a:off x="11140948" y="2331635"/>
            <a:ext cx="377371" cy="742674"/>
          </a:xfrm>
          <a:prstGeom prst="rect">
            <a:avLst/>
          </a:prstGeom>
          <a:gradFill flip="none" rotWithShape="1">
            <a:gsLst>
              <a:gs pos="0">
                <a:schemeClr val="accent1">
                  <a:alpha val="0"/>
                </a:schemeClr>
              </a:gs>
              <a:gs pos="100000">
                <a:srgbClr val="FF000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4019E838-B532-4058-B6C2-141C198C0C41}"/>
              </a:ext>
            </a:extLst>
          </p:cNvPr>
          <p:cNvSpPr txBox="1"/>
          <p:nvPr/>
        </p:nvSpPr>
        <p:spPr>
          <a:xfrm>
            <a:off x="137214" y="5170363"/>
            <a:ext cx="2408138" cy="954107"/>
          </a:xfrm>
          <a:prstGeom prst="rect">
            <a:avLst/>
          </a:prstGeom>
          <a:noFill/>
        </p:spPr>
        <p:txBody>
          <a:bodyPr wrap="square" rtlCol="0">
            <a:spAutoFit/>
          </a:bodyPr>
          <a:lstStyle/>
          <a:p>
            <a:r>
              <a:rPr lang="en-US" sz="2800" dirty="0">
                <a:solidFill>
                  <a:schemeClr val="accent1">
                    <a:lumMod val="75000"/>
                  </a:schemeClr>
                </a:solidFill>
              </a:rPr>
              <a:t>Base Layer</a:t>
            </a:r>
            <a:br>
              <a:rPr lang="en-US" sz="2800" dirty="0">
                <a:solidFill>
                  <a:schemeClr val="accent1">
                    <a:lumMod val="75000"/>
                  </a:schemeClr>
                </a:solidFill>
              </a:rPr>
            </a:br>
            <a:r>
              <a:rPr lang="en-US" sz="2800" dirty="0">
                <a:solidFill>
                  <a:schemeClr val="accent1">
                    <a:lumMod val="75000"/>
                  </a:schemeClr>
                </a:solidFill>
              </a:rPr>
              <a:t>(Bitcoin Core)</a:t>
            </a:r>
          </a:p>
        </p:txBody>
      </p:sp>
      <p:sp>
        <p:nvSpPr>
          <p:cNvPr id="92" name="Rectangle 91">
            <a:extLst>
              <a:ext uri="{FF2B5EF4-FFF2-40B4-BE49-F238E27FC236}">
                <a16:creationId xmlns:a16="http://schemas.microsoft.com/office/drawing/2014/main" id="{F5DC4B08-F529-46DE-AE77-D68D7D55095B}"/>
              </a:ext>
            </a:extLst>
          </p:cNvPr>
          <p:cNvSpPr/>
          <p:nvPr/>
        </p:nvSpPr>
        <p:spPr>
          <a:xfrm>
            <a:off x="8692038" y="222105"/>
            <a:ext cx="377371"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a:extLst>
              <a:ext uri="{FF2B5EF4-FFF2-40B4-BE49-F238E27FC236}">
                <a16:creationId xmlns:a16="http://schemas.microsoft.com/office/drawing/2014/main" id="{0A3EAACC-39CE-48B2-A2F5-963CFCF5C7D3}"/>
              </a:ext>
            </a:extLst>
          </p:cNvPr>
          <p:cNvSpPr/>
          <p:nvPr/>
        </p:nvSpPr>
        <p:spPr>
          <a:xfrm>
            <a:off x="10270091" y="137901"/>
            <a:ext cx="377371" cy="641091"/>
          </a:xfrm>
          <a:prstGeom prst="rect">
            <a:avLst/>
          </a:prstGeom>
          <a:gradFill flip="none" rotWithShape="1">
            <a:gsLst>
              <a:gs pos="0">
                <a:schemeClr val="accent1">
                  <a:alpha val="0"/>
                </a:schemeClr>
              </a:gs>
              <a:gs pos="100000">
                <a:schemeClr val="accent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a:extLst>
              <a:ext uri="{FF2B5EF4-FFF2-40B4-BE49-F238E27FC236}">
                <a16:creationId xmlns:a16="http://schemas.microsoft.com/office/drawing/2014/main" id="{5522AD07-B14E-41EA-8562-9060CEAD4732}"/>
              </a:ext>
            </a:extLst>
          </p:cNvPr>
          <p:cNvSpPr txBox="1"/>
          <p:nvPr/>
        </p:nvSpPr>
        <p:spPr>
          <a:xfrm>
            <a:off x="9173871" y="103181"/>
            <a:ext cx="1212643" cy="646331"/>
          </a:xfrm>
          <a:prstGeom prst="rect">
            <a:avLst/>
          </a:prstGeom>
          <a:noFill/>
        </p:spPr>
        <p:txBody>
          <a:bodyPr wrap="square" rtlCol="0">
            <a:spAutoFit/>
          </a:bodyPr>
          <a:lstStyle/>
          <a:p>
            <a:r>
              <a:rPr lang="en-US" dirty="0"/>
              <a:t>= Block Header</a:t>
            </a:r>
          </a:p>
        </p:txBody>
      </p:sp>
      <p:sp>
        <p:nvSpPr>
          <p:cNvPr id="95" name="TextBox 94">
            <a:extLst>
              <a:ext uri="{FF2B5EF4-FFF2-40B4-BE49-F238E27FC236}">
                <a16:creationId xmlns:a16="http://schemas.microsoft.com/office/drawing/2014/main" id="{872383B4-B830-4402-8D81-E8983385CB7A}"/>
              </a:ext>
            </a:extLst>
          </p:cNvPr>
          <p:cNvSpPr txBox="1"/>
          <p:nvPr/>
        </p:nvSpPr>
        <p:spPr>
          <a:xfrm>
            <a:off x="10708134" y="93784"/>
            <a:ext cx="1404874" cy="646331"/>
          </a:xfrm>
          <a:prstGeom prst="rect">
            <a:avLst/>
          </a:prstGeom>
          <a:noFill/>
        </p:spPr>
        <p:txBody>
          <a:bodyPr wrap="square" rtlCol="0">
            <a:spAutoFit/>
          </a:bodyPr>
          <a:lstStyle/>
          <a:p>
            <a:r>
              <a:rPr lang="en-US" dirty="0"/>
              <a:t>= List of transactions</a:t>
            </a:r>
          </a:p>
        </p:txBody>
      </p:sp>
      <p:sp>
        <p:nvSpPr>
          <p:cNvPr id="96" name="Rectangle 95">
            <a:extLst>
              <a:ext uri="{FF2B5EF4-FFF2-40B4-BE49-F238E27FC236}">
                <a16:creationId xmlns:a16="http://schemas.microsoft.com/office/drawing/2014/main" id="{C37ADD63-248F-40E0-891F-EDA23B0DEC3A}"/>
              </a:ext>
            </a:extLst>
          </p:cNvPr>
          <p:cNvSpPr/>
          <p:nvPr/>
        </p:nvSpPr>
        <p:spPr>
          <a:xfrm>
            <a:off x="8492093" y="60325"/>
            <a:ext cx="3533478" cy="84280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8" name="Straight Connector 97">
            <a:extLst>
              <a:ext uri="{FF2B5EF4-FFF2-40B4-BE49-F238E27FC236}">
                <a16:creationId xmlns:a16="http://schemas.microsoft.com/office/drawing/2014/main" id="{C97C4763-84A2-4D82-A0B9-C65C56FCECBC}"/>
              </a:ext>
            </a:extLst>
          </p:cNvPr>
          <p:cNvCxnSpPr>
            <a:cxnSpLocks/>
          </p:cNvCxnSpPr>
          <p:nvPr/>
        </p:nvCxnSpPr>
        <p:spPr>
          <a:xfrm>
            <a:off x="10081406" y="115599"/>
            <a:ext cx="0" cy="7511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CACD83EC-FFE2-419F-A594-B1941B39E2C1}"/>
              </a:ext>
            </a:extLst>
          </p:cNvPr>
          <p:cNvSpPr txBox="1"/>
          <p:nvPr/>
        </p:nvSpPr>
        <p:spPr>
          <a:xfrm>
            <a:off x="3814828" y="1227318"/>
            <a:ext cx="1563647" cy="369332"/>
          </a:xfrm>
          <a:prstGeom prst="rect">
            <a:avLst/>
          </a:prstGeom>
          <a:noFill/>
        </p:spPr>
        <p:txBody>
          <a:bodyPr wrap="square" rtlCol="0">
            <a:spAutoFit/>
          </a:bodyPr>
          <a:lstStyle/>
          <a:p>
            <a:pPr algn="ctr"/>
            <a:r>
              <a:rPr lang="en-US" dirty="0"/>
              <a:t>January 2021</a:t>
            </a:r>
          </a:p>
        </p:txBody>
      </p:sp>
      <p:sp>
        <p:nvSpPr>
          <p:cNvPr id="104" name="TextBox 103">
            <a:extLst>
              <a:ext uri="{FF2B5EF4-FFF2-40B4-BE49-F238E27FC236}">
                <a16:creationId xmlns:a16="http://schemas.microsoft.com/office/drawing/2014/main" id="{BFD45CE7-F095-4AE2-8579-E476AE9F6928}"/>
              </a:ext>
            </a:extLst>
          </p:cNvPr>
          <p:cNvSpPr txBox="1"/>
          <p:nvPr/>
        </p:nvSpPr>
        <p:spPr>
          <a:xfrm>
            <a:off x="5575305" y="1214688"/>
            <a:ext cx="2035367" cy="369332"/>
          </a:xfrm>
          <a:prstGeom prst="rect">
            <a:avLst/>
          </a:prstGeom>
          <a:noFill/>
        </p:spPr>
        <p:txBody>
          <a:bodyPr wrap="square" rtlCol="0">
            <a:spAutoFit/>
          </a:bodyPr>
          <a:lstStyle/>
          <a:p>
            <a:pPr algn="ctr"/>
            <a:r>
              <a:rPr lang="en-US" dirty="0"/>
              <a:t>February 2021</a:t>
            </a:r>
          </a:p>
        </p:txBody>
      </p:sp>
      <p:sp>
        <p:nvSpPr>
          <p:cNvPr id="105" name="TextBox 104">
            <a:extLst>
              <a:ext uri="{FF2B5EF4-FFF2-40B4-BE49-F238E27FC236}">
                <a16:creationId xmlns:a16="http://schemas.microsoft.com/office/drawing/2014/main" id="{CF75B2D1-943C-414C-A276-19DC4CE46D45}"/>
              </a:ext>
            </a:extLst>
          </p:cNvPr>
          <p:cNvSpPr txBox="1"/>
          <p:nvPr/>
        </p:nvSpPr>
        <p:spPr>
          <a:xfrm>
            <a:off x="7432551" y="1209332"/>
            <a:ext cx="2035367" cy="369332"/>
          </a:xfrm>
          <a:prstGeom prst="rect">
            <a:avLst/>
          </a:prstGeom>
          <a:noFill/>
        </p:spPr>
        <p:txBody>
          <a:bodyPr wrap="square" rtlCol="0">
            <a:spAutoFit/>
          </a:bodyPr>
          <a:lstStyle/>
          <a:p>
            <a:pPr algn="ctr"/>
            <a:r>
              <a:rPr lang="en-US" dirty="0"/>
              <a:t>March 2021</a:t>
            </a:r>
          </a:p>
        </p:txBody>
      </p:sp>
      <p:sp>
        <p:nvSpPr>
          <p:cNvPr id="107" name="TextBox 106">
            <a:extLst>
              <a:ext uri="{FF2B5EF4-FFF2-40B4-BE49-F238E27FC236}">
                <a16:creationId xmlns:a16="http://schemas.microsoft.com/office/drawing/2014/main" id="{BFE88991-6CBA-4C0B-829F-F4EEA166954D}"/>
              </a:ext>
            </a:extLst>
          </p:cNvPr>
          <p:cNvSpPr txBox="1"/>
          <p:nvPr/>
        </p:nvSpPr>
        <p:spPr>
          <a:xfrm>
            <a:off x="9289797" y="1197249"/>
            <a:ext cx="2035367" cy="369332"/>
          </a:xfrm>
          <a:prstGeom prst="rect">
            <a:avLst/>
          </a:prstGeom>
          <a:noFill/>
        </p:spPr>
        <p:txBody>
          <a:bodyPr wrap="square" rtlCol="0">
            <a:spAutoFit/>
          </a:bodyPr>
          <a:lstStyle/>
          <a:p>
            <a:pPr algn="ctr"/>
            <a:r>
              <a:rPr lang="en-US" dirty="0"/>
              <a:t>April 2021</a:t>
            </a:r>
          </a:p>
        </p:txBody>
      </p:sp>
      <p:sp>
        <p:nvSpPr>
          <p:cNvPr id="108" name="Rectangle 107">
            <a:extLst>
              <a:ext uri="{FF2B5EF4-FFF2-40B4-BE49-F238E27FC236}">
                <a16:creationId xmlns:a16="http://schemas.microsoft.com/office/drawing/2014/main" id="{0B429B36-26AC-49E4-AB56-682AF343397A}"/>
              </a:ext>
            </a:extLst>
          </p:cNvPr>
          <p:cNvSpPr/>
          <p:nvPr/>
        </p:nvSpPr>
        <p:spPr>
          <a:xfrm>
            <a:off x="703462" y="1502604"/>
            <a:ext cx="1701427" cy="26880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7" name="Straight Connector 116">
            <a:extLst>
              <a:ext uri="{FF2B5EF4-FFF2-40B4-BE49-F238E27FC236}">
                <a16:creationId xmlns:a16="http://schemas.microsoft.com/office/drawing/2014/main" id="{BF087AC4-9064-444D-B0BC-018DC7EF9505}"/>
              </a:ext>
            </a:extLst>
          </p:cNvPr>
          <p:cNvCxnSpPr>
            <a:cxnSpLocks/>
          </p:cNvCxnSpPr>
          <p:nvPr/>
        </p:nvCxnSpPr>
        <p:spPr>
          <a:xfrm flipV="1">
            <a:off x="206253" y="1208651"/>
            <a:ext cx="11985747" cy="50288"/>
          </a:xfrm>
          <a:prstGeom prst="line">
            <a:avLst/>
          </a:prstGeom>
          <a:ln w="285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32" name="Rectangle 2">
            <a:extLst>
              <a:ext uri="{FF2B5EF4-FFF2-40B4-BE49-F238E27FC236}">
                <a16:creationId xmlns:a16="http://schemas.microsoft.com/office/drawing/2014/main" id="{1E545C8B-F922-4191-8FF3-25EFED03495D}"/>
              </a:ext>
            </a:extLst>
          </p:cNvPr>
          <p:cNvSpPr>
            <a:spLocks noChangeArrowheads="1"/>
          </p:cNvSpPr>
          <p:nvPr/>
        </p:nvSpPr>
        <p:spPr bwMode="auto">
          <a:xfrm>
            <a:off x="0" y="120878"/>
            <a:ext cx="20710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9" name="Rectangle 98">
            <a:extLst>
              <a:ext uri="{FF2B5EF4-FFF2-40B4-BE49-F238E27FC236}">
                <a16:creationId xmlns:a16="http://schemas.microsoft.com/office/drawing/2014/main" id="{775E3341-200D-4E3B-AA16-5F20E0C014F5}"/>
              </a:ext>
            </a:extLst>
          </p:cNvPr>
          <p:cNvSpPr/>
          <p:nvPr/>
        </p:nvSpPr>
        <p:spPr>
          <a:xfrm>
            <a:off x="10095667" y="1827076"/>
            <a:ext cx="1934178" cy="2245998"/>
          </a:xfrm>
          <a:custGeom>
            <a:avLst/>
            <a:gdLst>
              <a:gd name="connsiteX0" fmla="*/ 0 w 1934178"/>
              <a:gd name="connsiteY0" fmla="*/ 0 h 2245998"/>
              <a:gd name="connsiteX1" fmla="*/ 483545 w 1934178"/>
              <a:gd name="connsiteY1" fmla="*/ 0 h 2245998"/>
              <a:gd name="connsiteX2" fmla="*/ 928405 w 1934178"/>
              <a:gd name="connsiteY2" fmla="*/ 0 h 2245998"/>
              <a:gd name="connsiteX3" fmla="*/ 1450634 w 1934178"/>
              <a:gd name="connsiteY3" fmla="*/ 0 h 2245998"/>
              <a:gd name="connsiteX4" fmla="*/ 1934178 w 1934178"/>
              <a:gd name="connsiteY4" fmla="*/ 0 h 2245998"/>
              <a:gd name="connsiteX5" fmla="*/ 1934178 w 1934178"/>
              <a:gd name="connsiteY5" fmla="*/ 539040 h 2245998"/>
              <a:gd name="connsiteX6" fmla="*/ 1934178 w 1934178"/>
              <a:gd name="connsiteY6" fmla="*/ 1145459 h 2245998"/>
              <a:gd name="connsiteX7" fmla="*/ 1934178 w 1934178"/>
              <a:gd name="connsiteY7" fmla="*/ 1662039 h 2245998"/>
              <a:gd name="connsiteX8" fmla="*/ 1934178 w 1934178"/>
              <a:gd name="connsiteY8" fmla="*/ 2245998 h 2245998"/>
              <a:gd name="connsiteX9" fmla="*/ 1469975 w 1934178"/>
              <a:gd name="connsiteY9" fmla="*/ 2245998 h 2245998"/>
              <a:gd name="connsiteX10" fmla="*/ 1005773 w 1934178"/>
              <a:gd name="connsiteY10" fmla="*/ 2245998 h 2245998"/>
              <a:gd name="connsiteX11" fmla="*/ 502886 w 1934178"/>
              <a:gd name="connsiteY11" fmla="*/ 2245998 h 2245998"/>
              <a:gd name="connsiteX12" fmla="*/ 0 w 1934178"/>
              <a:gd name="connsiteY12" fmla="*/ 2245998 h 2245998"/>
              <a:gd name="connsiteX13" fmla="*/ 0 w 1934178"/>
              <a:gd name="connsiteY13" fmla="*/ 1751878 h 2245998"/>
              <a:gd name="connsiteX14" fmla="*/ 0 w 1934178"/>
              <a:gd name="connsiteY14" fmla="*/ 1257759 h 2245998"/>
              <a:gd name="connsiteX15" fmla="*/ 0 w 1934178"/>
              <a:gd name="connsiteY15" fmla="*/ 673799 h 2245998"/>
              <a:gd name="connsiteX16" fmla="*/ 0 w 1934178"/>
              <a:gd name="connsiteY16" fmla="*/ 0 h 2245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34178" h="2245998" fill="none" extrusionOk="0">
                <a:moveTo>
                  <a:pt x="0" y="0"/>
                </a:moveTo>
                <a:cubicBezTo>
                  <a:pt x="206288" y="-32374"/>
                  <a:pt x="383755" y="1062"/>
                  <a:pt x="483545" y="0"/>
                </a:cubicBezTo>
                <a:cubicBezTo>
                  <a:pt x="583335" y="-1062"/>
                  <a:pt x="742800" y="14307"/>
                  <a:pt x="928405" y="0"/>
                </a:cubicBezTo>
                <a:cubicBezTo>
                  <a:pt x="1114010" y="-14307"/>
                  <a:pt x="1317581" y="5044"/>
                  <a:pt x="1450634" y="0"/>
                </a:cubicBezTo>
                <a:cubicBezTo>
                  <a:pt x="1583687" y="-5044"/>
                  <a:pt x="1817324" y="46440"/>
                  <a:pt x="1934178" y="0"/>
                </a:cubicBezTo>
                <a:cubicBezTo>
                  <a:pt x="1997038" y="173737"/>
                  <a:pt x="1905334" y="404057"/>
                  <a:pt x="1934178" y="539040"/>
                </a:cubicBezTo>
                <a:cubicBezTo>
                  <a:pt x="1963022" y="674023"/>
                  <a:pt x="1873254" y="907792"/>
                  <a:pt x="1934178" y="1145459"/>
                </a:cubicBezTo>
                <a:cubicBezTo>
                  <a:pt x="1995102" y="1383126"/>
                  <a:pt x="1924292" y="1424427"/>
                  <a:pt x="1934178" y="1662039"/>
                </a:cubicBezTo>
                <a:cubicBezTo>
                  <a:pt x="1944064" y="1899651"/>
                  <a:pt x="1926942" y="2044078"/>
                  <a:pt x="1934178" y="2245998"/>
                </a:cubicBezTo>
                <a:cubicBezTo>
                  <a:pt x="1779281" y="2295721"/>
                  <a:pt x="1577193" y="2211883"/>
                  <a:pt x="1469975" y="2245998"/>
                </a:cubicBezTo>
                <a:cubicBezTo>
                  <a:pt x="1362757" y="2280113"/>
                  <a:pt x="1134565" y="2224752"/>
                  <a:pt x="1005773" y="2245998"/>
                </a:cubicBezTo>
                <a:cubicBezTo>
                  <a:pt x="876981" y="2267244"/>
                  <a:pt x="605347" y="2188919"/>
                  <a:pt x="502886" y="2245998"/>
                </a:cubicBezTo>
                <a:cubicBezTo>
                  <a:pt x="400425" y="2303077"/>
                  <a:pt x="156432" y="2202238"/>
                  <a:pt x="0" y="2245998"/>
                </a:cubicBezTo>
                <a:cubicBezTo>
                  <a:pt x="-15881" y="2094632"/>
                  <a:pt x="29370" y="1958737"/>
                  <a:pt x="0" y="1751878"/>
                </a:cubicBezTo>
                <a:cubicBezTo>
                  <a:pt x="-29370" y="1545019"/>
                  <a:pt x="51144" y="1490303"/>
                  <a:pt x="0" y="1257759"/>
                </a:cubicBezTo>
                <a:cubicBezTo>
                  <a:pt x="-51144" y="1025215"/>
                  <a:pt x="46826" y="828834"/>
                  <a:pt x="0" y="673799"/>
                </a:cubicBezTo>
                <a:cubicBezTo>
                  <a:pt x="-46826" y="518764"/>
                  <a:pt x="79591" y="169817"/>
                  <a:pt x="0" y="0"/>
                </a:cubicBezTo>
                <a:close/>
              </a:path>
              <a:path w="1934178" h="2245998" stroke="0" extrusionOk="0">
                <a:moveTo>
                  <a:pt x="0" y="0"/>
                </a:moveTo>
                <a:cubicBezTo>
                  <a:pt x="194851" y="-55016"/>
                  <a:pt x="299469" y="29698"/>
                  <a:pt x="464203" y="0"/>
                </a:cubicBezTo>
                <a:cubicBezTo>
                  <a:pt x="628937" y="-29698"/>
                  <a:pt x="826151" y="31767"/>
                  <a:pt x="986431" y="0"/>
                </a:cubicBezTo>
                <a:cubicBezTo>
                  <a:pt x="1146711" y="-31767"/>
                  <a:pt x="1291648" y="326"/>
                  <a:pt x="1411950" y="0"/>
                </a:cubicBezTo>
                <a:cubicBezTo>
                  <a:pt x="1532252" y="-326"/>
                  <a:pt x="1709439" y="49946"/>
                  <a:pt x="1934178" y="0"/>
                </a:cubicBezTo>
                <a:cubicBezTo>
                  <a:pt x="1941315" y="238536"/>
                  <a:pt x="1897042" y="368020"/>
                  <a:pt x="1934178" y="516580"/>
                </a:cubicBezTo>
                <a:cubicBezTo>
                  <a:pt x="1971314" y="665140"/>
                  <a:pt x="1865654" y="904768"/>
                  <a:pt x="1934178" y="1100539"/>
                </a:cubicBezTo>
                <a:cubicBezTo>
                  <a:pt x="2002702" y="1296310"/>
                  <a:pt x="1910684" y="1408466"/>
                  <a:pt x="1934178" y="1617119"/>
                </a:cubicBezTo>
                <a:cubicBezTo>
                  <a:pt x="1957672" y="1825772"/>
                  <a:pt x="1926978" y="2080307"/>
                  <a:pt x="1934178" y="2245998"/>
                </a:cubicBezTo>
                <a:cubicBezTo>
                  <a:pt x="1757661" y="2249135"/>
                  <a:pt x="1580722" y="2193525"/>
                  <a:pt x="1411950" y="2245998"/>
                </a:cubicBezTo>
                <a:cubicBezTo>
                  <a:pt x="1243178" y="2298471"/>
                  <a:pt x="1052234" y="2202154"/>
                  <a:pt x="889722" y="2245998"/>
                </a:cubicBezTo>
                <a:cubicBezTo>
                  <a:pt x="727210" y="2289842"/>
                  <a:pt x="629167" y="2217839"/>
                  <a:pt x="464203" y="2245998"/>
                </a:cubicBezTo>
                <a:cubicBezTo>
                  <a:pt x="299239" y="2274157"/>
                  <a:pt x="143126" y="2220686"/>
                  <a:pt x="0" y="2245998"/>
                </a:cubicBezTo>
                <a:cubicBezTo>
                  <a:pt x="-11888" y="2115253"/>
                  <a:pt x="7267" y="1853018"/>
                  <a:pt x="0" y="1662039"/>
                </a:cubicBezTo>
                <a:cubicBezTo>
                  <a:pt x="-7267" y="1471060"/>
                  <a:pt x="51022" y="1198875"/>
                  <a:pt x="0" y="1078079"/>
                </a:cubicBezTo>
                <a:cubicBezTo>
                  <a:pt x="-51022" y="957283"/>
                  <a:pt x="26234" y="702501"/>
                  <a:pt x="0" y="516580"/>
                </a:cubicBezTo>
                <a:cubicBezTo>
                  <a:pt x="-26234" y="330659"/>
                  <a:pt x="47402" y="166848"/>
                  <a:pt x="0" y="0"/>
                </a:cubicBezTo>
                <a:close/>
              </a:path>
            </a:pathLst>
          </a:custGeom>
          <a:solidFill>
            <a:schemeClr val="bg1">
              <a:lumMod val="75000"/>
              <a:alpha val="92000"/>
            </a:schemeClr>
          </a:solidFill>
          <a:ln w="28575">
            <a:solidFill>
              <a:schemeClr val="tx1"/>
            </a:solidFill>
            <a:extLst>
              <a:ext uri="{C807C97D-BFC1-408E-A445-0C87EB9F89A2}">
                <ask:lineSketchStyleProps xmlns:ask="http://schemas.microsoft.com/office/drawing/2018/sketchyshapes" sd="2116119190">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D2CAAD41-00C1-43FB-B96F-9EAE617E6B09}"/>
              </a:ext>
            </a:extLst>
          </p:cNvPr>
          <p:cNvSpPr/>
          <p:nvPr/>
        </p:nvSpPr>
        <p:spPr>
          <a:xfrm>
            <a:off x="3623030" y="1767537"/>
            <a:ext cx="6378891" cy="2270904"/>
          </a:xfrm>
          <a:custGeom>
            <a:avLst/>
            <a:gdLst>
              <a:gd name="connsiteX0" fmla="*/ 0 w 6378891"/>
              <a:gd name="connsiteY0" fmla="*/ 0 h 2270904"/>
              <a:gd name="connsiteX1" fmla="*/ 452321 w 6378891"/>
              <a:gd name="connsiteY1" fmla="*/ 0 h 2270904"/>
              <a:gd name="connsiteX2" fmla="*/ 968432 w 6378891"/>
              <a:gd name="connsiteY2" fmla="*/ 0 h 2270904"/>
              <a:gd name="connsiteX3" fmla="*/ 1420753 w 6378891"/>
              <a:gd name="connsiteY3" fmla="*/ 0 h 2270904"/>
              <a:gd name="connsiteX4" fmla="*/ 1873074 w 6378891"/>
              <a:gd name="connsiteY4" fmla="*/ 0 h 2270904"/>
              <a:gd name="connsiteX5" fmla="*/ 2389185 w 6378891"/>
              <a:gd name="connsiteY5" fmla="*/ 0 h 2270904"/>
              <a:gd name="connsiteX6" fmla="*/ 3032873 w 6378891"/>
              <a:gd name="connsiteY6" fmla="*/ 0 h 2270904"/>
              <a:gd name="connsiteX7" fmla="*/ 3612772 w 6378891"/>
              <a:gd name="connsiteY7" fmla="*/ 0 h 2270904"/>
              <a:gd name="connsiteX8" fmla="*/ 4320249 w 6378891"/>
              <a:gd name="connsiteY8" fmla="*/ 0 h 2270904"/>
              <a:gd name="connsiteX9" fmla="*/ 4900148 w 6378891"/>
              <a:gd name="connsiteY9" fmla="*/ 0 h 2270904"/>
              <a:gd name="connsiteX10" fmla="*/ 5288681 w 6378891"/>
              <a:gd name="connsiteY10" fmla="*/ 0 h 2270904"/>
              <a:gd name="connsiteX11" fmla="*/ 5804791 w 6378891"/>
              <a:gd name="connsiteY11" fmla="*/ 0 h 2270904"/>
              <a:gd name="connsiteX12" fmla="*/ 6378891 w 6378891"/>
              <a:gd name="connsiteY12" fmla="*/ 0 h 2270904"/>
              <a:gd name="connsiteX13" fmla="*/ 6378891 w 6378891"/>
              <a:gd name="connsiteY13" fmla="*/ 522308 h 2270904"/>
              <a:gd name="connsiteX14" fmla="*/ 6378891 w 6378891"/>
              <a:gd name="connsiteY14" fmla="*/ 1090034 h 2270904"/>
              <a:gd name="connsiteX15" fmla="*/ 6378891 w 6378891"/>
              <a:gd name="connsiteY15" fmla="*/ 1657760 h 2270904"/>
              <a:gd name="connsiteX16" fmla="*/ 6378891 w 6378891"/>
              <a:gd name="connsiteY16" fmla="*/ 2270904 h 2270904"/>
              <a:gd name="connsiteX17" fmla="*/ 5671414 w 6378891"/>
              <a:gd name="connsiteY17" fmla="*/ 2270904 h 2270904"/>
              <a:gd name="connsiteX18" fmla="*/ 5091515 w 6378891"/>
              <a:gd name="connsiteY18" fmla="*/ 2270904 h 2270904"/>
              <a:gd name="connsiteX19" fmla="*/ 4384038 w 6378891"/>
              <a:gd name="connsiteY19" fmla="*/ 2270904 h 2270904"/>
              <a:gd name="connsiteX20" fmla="*/ 3931716 w 6378891"/>
              <a:gd name="connsiteY20" fmla="*/ 2270904 h 2270904"/>
              <a:gd name="connsiteX21" fmla="*/ 3543184 w 6378891"/>
              <a:gd name="connsiteY21" fmla="*/ 2270904 h 2270904"/>
              <a:gd name="connsiteX22" fmla="*/ 2963285 w 6378891"/>
              <a:gd name="connsiteY22" fmla="*/ 2270904 h 2270904"/>
              <a:gd name="connsiteX23" fmla="*/ 2574752 w 6378891"/>
              <a:gd name="connsiteY23" fmla="*/ 2270904 h 2270904"/>
              <a:gd name="connsiteX24" fmla="*/ 2186220 w 6378891"/>
              <a:gd name="connsiteY24" fmla="*/ 2270904 h 2270904"/>
              <a:gd name="connsiteX25" fmla="*/ 1478743 w 6378891"/>
              <a:gd name="connsiteY25" fmla="*/ 2270904 h 2270904"/>
              <a:gd name="connsiteX26" fmla="*/ 1026422 w 6378891"/>
              <a:gd name="connsiteY26" fmla="*/ 2270904 h 2270904"/>
              <a:gd name="connsiteX27" fmla="*/ 0 w 6378891"/>
              <a:gd name="connsiteY27" fmla="*/ 2270904 h 2270904"/>
              <a:gd name="connsiteX28" fmla="*/ 0 w 6378891"/>
              <a:gd name="connsiteY28" fmla="*/ 1657760 h 2270904"/>
              <a:gd name="connsiteX29" fmla="*/ 0 w 6378891"/>
              <a:gd name="connsiteY29" fmla="*/ 1158161 h 2270904"/>
              <a:gd name="connsiteX30" fmla="*/ 0 w 6378891"/>
              <a:gd name="connsiteY30" fmla="*/ 545017 h 2270904"/>
              <a:gd name="connsiteX31" fmla="*/ 0 w 6378891"/>
              <a:gd name="connsiteY31" fmla="*/ 0 h 227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378891" h="2270904" fill="none" extrusionOk="0">
                <a:moveTo>
                  <a:pt x="0" y="0"/>
                </a:moveTo>
                <a:cubicBezTo>
                  <a:pt x="144279" y="-11624"/>
                  <a:pt x="357084" y="24491"/>
                  <a:pt x="452321" y="0"/>
                </a:cubicBezTo>
                <a:cubicBezTo>
                  <a:pt x="547558" y="-24491"/>
                  <a:pt x="801352" y="54163"/>
                  <a:pt x="968432" y="0"/>
                </a:cubicBezTo>
                <a:cubicBezTo>
                  <a:pt x="1135512" y="-54163"/>
                  <a:pt x="1249481" y="6147"/>
                  <a:pt x="1420753" y="0"/>
                </a:cubicBezTo>
                <a:cubicBezTo>
                  <a:pt x="1592025" y="-6147"/>
                  <a:pt x="1657751" y="35288"/>
                  <a:pt x="1873074" y="0"/>
                </a:cubicBezTo>
                <a:cubicBezTo>
                  <a:pt x="2088397" y="-35288"/>
                  <a:pt x="2193378" y="7268"/>
                  <a:pt x="2389185" y="0"/>
                </a:cubicBezTo>
                <a:cubicBezTo>
                  <a:pt x="2584992" y="-7268"/>
                  <a:pt x="2825193" y="15425"/>
                  <a:pt x="3032873" y="0"/>
                </a:cubicBezTo>
                <a:cubicBezTo>
                  <a:pt x="3240553" y="-15425"/>
                  <a:pt x="3397239" y="36714"/>
                  <a:pt x="3612772" y="0"/>
                </a:cubicBezTo>
                <a:cubicBezTo>
                  <a:pt x="3828305" y="-36714"/>
                  <a:pt x="4086594" y="5953"/>
                  <a:pt x="4320249" y="0"/>
                </a:cubicBezTo>
                <a:cubicBezTo>
                  <a:pt x="4553904" y="-5953"/>
                  <a:pt x="4692780" y="50303"/>
                  <a:pt x="4900148" y="0"/>
                </a:cubicBezTo>
                <a:cubicBezTo>
                  <a:pt x="5107516" y="-50303"/>
                  <a:pt x="5148011" y="34075"/>
                  <a:pt x="5288681" y="0"/>
                </a:cubicBezTo>
                <a:cubicBezTo>
                  <a:pt x="5429351" y="-34075"/>
                  <a:pt x="5665209" y="25868"/>
                  <a:pt x="5804791" y="0"/>
                </a:cubicBezTo>
                <a:cubicBezTo>
                  <a:pt x="5944373" y="-25868"/>
                  <a:pt x="6124504" y="7724"/>
                  <a:pt x="6378891" y="0"/>
                </a:cubicBezTo>
                <a:cubicBezTo>
                  <a:pt x="6396449" y="123806"/>
                  <a:pt x="6318080" y="321608"/>
                  <a:pt x="6378891" y="522308"/>
                </a:cubicBezTo>
                <a:cubicBezTo>
                  <a:pt x="6439702" y="723008"/>
                  <a:pt x="6334264" y="909570"/>
                  <a:pt x="6378891" y="1090034"/>
                </a:cubicBezTo>
                <a:cubicBezTo>
                  <a:pt x="6423518" y="1270498"/>
                  <a:pt x="6351903" y="1450058"/>
                  <a:pt x="6378891" y="1657760"/>
                </a:cubicBezTo>
                <a:cubicBezTo>
                  <a:pt x="6405879" y="1865462"/>
                  <a:pt x="6338263" y="2050343"/>
                  <a:pt x="6378891" y="2270904"/>
                </a:cubicBezTo>
                <a:cubicBezTo>
                  <a:pt x="6027757" y="2354128"/>
                  <a:pt x="5827870" y="2266334"/>
                  <a:pt x="5671414" y="2270904"/>
                </a:cubicBezTo>
                <a:cubicBezTo>
                  <a:pt x="5514958" y="2275474"/>
                  <a:pt x="5367585" y="2222206"/>
                  <a:pt x="5091515" y="2270904"/>
                </a:cubicBezTo>
                <a:cubicBezTo>
                  <a:pt x="4815445" y="2319602"/>
                  <a:pt x="4560346" y="2231016"/>
                  <a:pt x="4384038" y="2270904"/>
                </a:cubicBezTo>
                <a:cubicBezTo>
                  <a:pt x="4207730" y="2310792"/>
                  <a:pt x="4100020" y="2223282"/>
                  <a:pt x="3931716" y="2270904"/>
                </a:cubicBezTo>
                <a:cubicBezTo>
                  <a:pt x="3763412" y="2318526"/>
                  <a:pt x="3662462" y="2258630"/>
                  <a:pt x="3543184" y="2270904"/>
                </a:cubicBezTo>
                <a:cubicBezTo>
                  <a:pt x="3423906" y="2283178"/>
                  <a:pt x="3117988" y="2251967"/>
                  <a:pt x="2963285" y="2270904"/>
                </a:cubicBezTo>
                <a:cubicBezTo>
                  <a:pt x="2808582" y="2289841"/>
                  <a:pt x="2748111" y="2263326"/>
                  <a:pt x="2574752" y="2270904"/>
                </a:cubicBezTo>
                <a:cubicBezTo>
                  <a:pt x="2401393" y="2278482"/>
                  <a:pt x="2356849" y="2259390"/>
                  <a:pt x="2186220" y="2270904"/>
                </a:cubicBezTo>
                <a:cubicBezTo>
                  <a:pt x="2015591" y="2282418"/>
                  <a:pt x="1780635" y="2248061"/>
                  <a:pt x="1478743" y="2270904"/>
                </a:cubicBezTo>
                <a:cubicBezTo>
                  <a:pt x="1176851" y="2293747"/>
                  <a:pt x="1216535" y="2259655"/>
                  <a:pt x="1026422" y="2270904"/>
                </a:cubicBezTo>
                <a:cubicBezTo>
                  <a:pt x="836309" y="2282153"/>
                  <a:pt x="289343" y="2258820"/>
                  <a:pt x="0" y="2270904"/>
                </a:cubicBezTo>
                <a:cubicBezTo>
                  <a:pt x="-35464" y="2012105"/>
                  <a:pt x="3948" y="1799326"/>
                  <a:pt x="0" y="1657760"/>
                </a:cubicBezTo>
                <a:cubicBezTo>
                  <a:pt x="-3948" y="1516194"/>
                  <a:pt x="48978" y="1378055"/>
                  <a:pt x="0" y="1158161"/>
                </a:cubicBezTo>
                <a:cubicBezTo>
                  <a:pt x="-48978" y="938267"/>
                  <a:pt x="3415" y="816839"/>
                  <a:pt x="0" y="545017"/>
                </a:cubicBezTo>
                <a:cubicBezTo>
                  <a:pt x="-3415" y="273195"/>
                  <a:pt x="28151" y="213002"/>
                  <a:pt x="0" y="0"/>
                </a:cubicBezTo>
                <a:close/>
              </a:path>
              <a:path w="6378891" h="2270904" stroke="0" extrusionOk="0">
                <a:moveTo>
                  <a:pt x="0" y="0"/>
                </a:moveTo>
                <a:cubicBezTo>
                  <a:pt x="119434" y="-52985"/>
                  <a:pt x="272934" y="44162"/>
                  <a:pt x="516110" y="0"/>
                </a:cubicBezTo>
                <a:cubicBezTo>
                  <a:pt x="759286" y="-44162"/>
                  <a:pt x="778517" y="26914"/>
                  <a:pt x="904643" y="0"/>
                </a:cubicBezTo>
                <a:cubicBezTo>
                  <a:pt x="1030769" y="-26914"/>
                  <a:pt x="1195870" y="27663"/>
                  <a:pt x="1356964" y="0"/>
                </a:cubicBezTo>
                <a:cubicBezTo>
                  <a:pt x="1518058" y="-27663"/>
                  <a:pt x="1713443" y="50120"/>
                  <a:pt x="1873074" y="0"/>
                </a:cubicBezTo>
                <a:cubicBezTo>
                  <a:pt x="2032705" y="-50120"/>
                  <a:pt x="2110565" y="14332"/>
                  <a:pt x="2325396" y="0"/>
                </a:cubicBezTo>
                <a:cubicBezTo>
                  <a:pt x="2540227" y="-14332"/>
                  <a:pt x="2647564" y="21122"/>
                  <a:pt x="2777717" y="0"/>
                </a:cubicBezTo>
                <a:cubicBezTo>
                  <a:pt x="2907870" y="-21122"/>
                  <a:pt x="3192165" y="41918"/>
                  <a:pt x="3485194" y="0"/>
                </a:cubicBezTo>
                <a:cubicBezTo>
                  <a:pt x="3778223" y="-41918"/>
                  <a:pt x="3870479" y="54949"/>
                  <a:pt x="4128882" y="0"/>
                </a:cubicBezTo>
                <a:cubicBezTo>
                  <a:pt x="4387285" y="-54949"/>
                  <a:pt x="4397359" y="38680"/>
                  <a:pt x="4581204" y="0"/>
                </a:cubicBezTo>
                <a:cubicBezTo>
                  <a:pt x="4765049" y="-38680"/>
                  <a:pt x="4858404" y="7709"/>
                  <a:pt x="5097314" y="0"/>
                </a:cubicBezTo>
                <a:cubicBezTo>
                  <a:pt x="5336224" y="-7709"/>
                  <a:pt x="5640377" y="4397"/>
                  <a:pt x="5804791" y="0"/>
                </a:cubicBezTo>
                <a:cubicBezTo>
                  <a:pt x="5969205" y="-4397"/>
                  <a:pt x="6119472" y="24547"/>
                  <a:pt x="6378891" y="0"/>
                </a:cubicBezTo>
                <a:cubicBezTo>
                  <a:pt x="6391350" y="224235"/>
                  <a:pt x="6331970" y="415036"/>
                  <a:pt x="6378891" y="590435"/>
                </a:cubicBezTo>
                <a:cubicBezTo>
                  <a:pt x="6425812" y="765834"/>
                  <a:pt x="6338461" y="846677"/>
                  <a:pt x="6378891" y="1090034"/>
                </a:cubicBezTo>
                <a:cubicBezTo>
                  <a:pt x="6419321" y="1333391"/>
                  <a:pt x="6340442" y="1437896"/>
                  <a:pt x="6378891" y="1680469"/>
                </a:cubicBezTo>
                <a:cubicBezTo>
                  <a:pt x="6417340" y="1923043"/>
                  <a:pt x="6317566" y="2065510"/>
                  <a:pt x="6378891" y="2270904"/>
                </a:cubicBezTo>
                <a:cubicBezTo>
                  <a:pt x="6213314" y="2280581"/>
                  <a:pt x="6068687" y="2242271"/>
                  <a:pt x="5990359" y="2270904"/>
                </a:cubicBezTo>
                <a:cubicBezTo>
                  <a:pt x="5912031" y="2299537"/>
                  <a:pt x="5443537" y="2244403"/>
                  <a:pt x="5282882" y="2270904"/>
                </a:cubicBezTo>
                <a:cubicBezTo>
                  <a:pt x="5122227" y="2297405"/>
                  <a:pt x="4969445" y="2232718"/>
                  <a:pt x="4766771" y="2270904"/>
                </a:cubicBezTo>
                <a:cubicBezTo>
                  <a:pt x="4564097" y="2309090"/>
                  <a:pt x="4367259" y="2245507"/>
                  <a:pt x="4059294" y="2270904"/>
                </a:cubicBezTo>
                <a:cubicBezTo>
                  <a:pt x="3751329" y="2296301"/>
                  <a:pt x="3829323" y="2262795"/>
                  <a:pt x="3670762" y="2270904"/>
                </a:cubicBezTo>
                <a:cubicBezTo>
                  <a:pt x="3512201" y="2279013"/>
                  <a:pt x="3360917" y="2252555"/>
                  <a:pt x="3282229" y="2270904"/>
                </a:cubicBezTo>
                <a:cubicBezTo>
                  <a:pt x="3203541" y="2289253"/>
                  <a:pt x="2776273" y="2186218"/>
                  <a:pt x="2574752" y="2270904"/>
                </a:cubicBezTo>
                <a:cubicBezTo>
                  <a:pt x="2373231" y="2355590"/>
                  <a:pt x="2217263" y="2258613"/>
                  <a:pt x="1994853" y="2270904"/>
                </a:cubicBezTo>
                <a:cubicBezTo>
                  <a:pt x="1772443" y="2283195"/>
                  <a:pt x="1651796" y="2244390"/>
                  <a:pt x="1542532" y="2270904"/>
                </a:cubicBezTo>
                <a:cubicBezTo>
                  <a:pt x="1433268" y="2297418"/>
                  <a:pt x="1147186" y="2252811"/>
                  <a:pt x="1026422" y="2270904"/>
                </a:cubicBezTo>
                <a:cubicBezTo>
                  <a:pt x="905658" y="2288997"/>
                  <a:pt x="740143" y="2249609"/>
                  <a:pt x="510311" y="2270904"/>
                </a:cubicBezTo>
                <a:cubicBezTo>
                  <a:pt x="280479" y="2292199"/>
                  <a:pt x="232272" y="2212040"/>
                  <a:pt x="0" y="2270904"/>
                </a:cubicBezTo>
                <a:cubicBezTo>
                  <a:pt x="-49404" y="2032149"/>
                  <a:pt x="18966" y="1832420"/>
                  <a:pt x="0" y="1657760"/>
                </a:cubicBezTo>
                <a:cubicBezTo>
                  <a:pt x="-18966" y="1483100"/>
                  <a:pt x="19934" y="1289954"/>
                  <a:pt x="0" y="1112743"/>
                </a:cubicBezTo>
                <a:cubicBezTo>
                  <a:pt x="-19934" y="935532"/>
                  <a:pt x="45218" y="760640"/>
                  <a:pt x="0" y="499599"/>
                </a:cubicBezTo>
                <a:cubicBezTo>
                  <a:pt x="-45218" y="238558"/>
                  <a:pt x="42820" y="118624"/>
                  <a:pt x="0" y="0"/>
                </a:cubicBezTo>
                <a:close/>
              </a:path>
            </a:pathLst>
          </a:custGeom>
          <a:solidFill>
            <a:schemeClr val="bg1">
              <a:lumMod val="75000"/>
              <a:alpha val="92000"/>
            </a:schemeClr>
          </a:solidFill>
          <a:ln w="28575" cap="flat">
            <a:solidFill>
              <a:schemeClr val="tx1">
                <a:lumMod val="95000"/>
                <a:lumOff val="5000"/>
              </a:schemeClr>
            </a:solidFill>
            <a:extLst>
              <a:ext uri="{C807C97D-BFC1-408E-A445-0C87EB9F89A2}">
                <ask:lineSketchStyleProps xmlns:ask="http://schemas.microsoft.com/office/drawing/2018/sketchyshapes" sd="2877143469">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DC7A9979-A309-4C6B-9865-DE3D8EC068BF}"/>
              </a:ext>
            </a:extLst>
          </p:cNvPr>
          <p:cNvSpPr/>
          <p:nvPr/>
        </p:nvSpPr>
        <p:spPr>
          <a:xfrm>
            <a:off x="1631665" y="1819163"/>
            <a:ext cx="1934178" cy="2245998"/>
          </a:xfrm>
          <a:custGeom>
            <a:avLst/>
            <a:gdLst>
              <a:gd name="connsiteX0" fmla="*/ 0 w 1934178"/>
              <a:gd name="connsiteY0" fmla="*/ 0 h 2245998"/>
              <a:gd name="connsiteX1" fmla="*/ 483545 w 1934178"/>
              <a:gd name="connsiteY1" fmla="*/ 0 h 2245998"/>
              <a:gd name="connsiteX2" fmla="*/ 928405 w 1934178"/>
              <a:gd name="connsiteY2" fmla="*/ 0 h 2245998"/>
              <a:gd name="connsiteX3" fmla="*/ 1450634 w 1934178"/>
              <a:gd name="connsiteY3" fmla="*/ 0 h 2245998"/>
              <a:gd name="connsiteX4" fmla="*/ 1934178 w 1934178"/>
              <a:gd name="connsiteY4" fmla="*/ 0 h 2245998"/>
              <a:gd name="connsiteX5" fmla="*/ 1934178 w 1934178"/>
              <a:gd name="connsiteY5" fmla="*/ 539040 h 2245998"/>
              <a:gd name="connsiteX6" fmla="*/ 1934178 w 1934178"/>
              <a:gd name="connsiteY6" fmla="*/ 1145459 h 2245998"/>
              <a:gd name="connsiteX7" fmla="*/ 1934178 w 1934178"/>
              <a:gd name="connsiteY7" fmla="*/ 1662039 h 2245998"/>
              <a:gd name="connsiteX8" fmla="*/ 1934178 w 1934178"/>
              <a:gd name="connsiteY8" fmla="*/ 2245998 h 2245998"/>
              <a:gd name="connsiteX9" fmla="*/ 1469975 w 1934178"/>
              <a:gd name="connsiteY9" fmla="*/ 2245998 h 2245998"/>
              <a:gd name="connsiteX10" fmla="*/ 1005773 w 1934178"/>
              <a:gd name="connsiteY10" fmla="*/ 2245998 h 2245998"/>
              <a:gd name="connsiteX11" fmla="*/ 502886 w 1934178"/>
              <a:gd name="connsiteY11" fmla="*/ 2245998 h 2245998"/>
              <a:gd name="connsiteX12" fmla="*/ 0 w 1934178"/>
              <a:gd name="connsiteY12" fmla="*/ 2245998 h 2245998"/>
              <a:gd name="connsiteX13" fmla="*/ 0 w 1934178"/>
              <a:gd name="connsiteY13" fmla="*/ 1751878 h 2245998"/>
              <a:gd name="connsiteX14" fmla="*/ 0 w 1934178"/>
              <a:gd name="connsiteY14" fmla="*/ 1257759 h 2245998"/>
              <a:gd name="connsiteX15" fmla="*/ 0 w 1934178"/>
              <a:gd name="connsiteY15" fmla="*/ 673799 h 2245998"/>
              <a:gd name="connsiteX16" fmla="*/ 0 w 1934178"/>
              <a:gd name="connsiteY16" fmla="*/ 0 h 2245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34178" h="2245998" fill="none" extrusionOk="0">
                <a:moveTo>
                  <a:pt x="0" y="0"/>
                </a:moveTo>
                <a:cubicBezTo>
                  <a:pt x="206288" y="-32374"/>
                  <a:pt x="383755" y="1062"/>
                  <a:pt x="483545" y="0"/>
                </a:cubicBezTo>
                <a:cubicBezTo>
                  <a:pt x="583335" y="-1062"/>
                  <a:pt x="742800" y="14307"/>
                  <a:pt x="928405" y="0"/>
                </a:cubicBezTo>
                <a:cubicBezTo>
                  <a:pt x="1114010" y="-14307"/>
                  <a:pt x="1317581" y="5044"/>
                  <a:pt x="1450634" y="0"/>
                </a:cubicBezTo>
                <a:cubicBezTo>
                  <a:pt x="1583687" y="-5044"/>
                  <a:pt x="1817324" y="46440"/>
                  <a:pt x="1934178" y="0"/>
                </a:cubicBezTo>
                <a:cubicBezTo>
                  <a:pt x="1997038" y="173737"/>
                  <a:pt x="1905334" y="404057"/>
                  <a:pt x="1934178" y="539040"/>
                </a:cubicBezTo>
                <a:cubicBezTo>
                  <a:pt x="1963022" y="674023"/>
                  <a:pt x="1873254" y="907792"/>
                  <a:pt x="1934178" y="1145459"/>
                </a:cubicBezTo>
                <a:cubicBezTo>
                  <a:pt x="1995102" y="1383126"/>
                  <a:pt x="1924292" y="1424427"/>
                  <a:pt x="1934178" y="1662039"/>
                </a:cubicBezTo>
                <a:cubicBezTo>
                  <a:pt x="1944064" y="1899651"/>
                  <a:pt x="1926942" y="2044078"/>
                  <a:pt x="1934178" y="2245998"/>
                </a:cubicBezTo>
                <a:cubicBezTo>
                  <a:pt x="1779281" y="2295721"/>
                  <a:pt x="1577193" y="2211883"/>
                  <a:pt x="1469975" y="2245998"/>
                </a:cubicBezTo>
                <a:cubicBezTo>
                  <a:pt x="1362757" y="2280113"/>
                  <a:pt x="1134565" y="2224752"/>
                  <a:pt x="1005773" y="2245998"/>
                </a:cubicBezTo>
                <a:cubicBezTo>
                  <a:pt x="876981" y="2267244"/>
                  <a:pt x="605347" y="2188919"/>
                  <a:pt x="502886" y="2245998"/>
                </a:cubicBezTo>
                <a:cubicBezTo>
                  <a:pt x="400425" y="2303077"/>
                  <a:pt x="156432" y="2202238"/>
                  <a:pt x="0" y="2245998"/>
                </a:cubicBezTo>
                <a:cubicBezTo>
                  <a:pt x="-15881" y="2094632"/>
                  <a:pt x="29370" y="1958737"/>
                  <a:pt x="0" y="1751878"/>
                </a:cubicBezTo>
                <a:cubicBezTo>
                  <a:pt x="-29370" y="1545019"/>
                  <a:pt x="51144" y="1490303"/>
                  <a:pt x="0" y="1257759"/>
                </a:cubicBezTo>
                <a:cubicBezTo>
                  <a:pt x="-51144" y="1025215"/>
                  <a:pt x="46826" y="828834"/>
                  <a:pt x="0" y="673799"/>
                </a:cubicBezTo>
                <a:cubicBezTo>
                  <a:pt x="-46826" y="518764"/>
                  <a:pt x="79591" y="169817"/>
                  <a:pt x="0" y="0"/>
                </a:cubicBezTo>
                <a:close/>
              </a:path>
              <a:path w="1934178" h="2245998" stroke="0" extrusionOk="0">
                <a:moveTo>
                  <a:pt x="0" y="0"/>
                </a:moveTo>
                <a:cubicBezTo>
                  <a:pt x="194851" y="-55016"/>
                  <a:pt x="299469" y="29698"/>
                  <a:pt x="464203" y="0"/>
                </a:cubicBezTo>
                <a:cubicBezTo>
                  <a:pt x="628937" y="-29698"/>
                  <a:pt x="826151" y="31767"/>
                  <a:pt x="986431" y="0"/>
                </a:cubicBezTo>
                <a:cubicBezTo>
                  <a:pt x="1146711" y="-31767"/>
                  <a:pt x="1291648" y="326"/>
                  <a:pt x="1411950" y="0"/>
                </a:cubicBezTo>
                <a:cubicBezTo>
                  <a:pt x="1532252" y="-326"/>
                  <a:pt x="1709439" y="49946"/>
                  <a:pt x="1934178" y="0"/>
                </a:cubicBezTo>
                <a:cubicBezTo>
                  <a:pt x="1941315" y="238536"/>
                  <a:pt x="1897042" y="368020"/>
                  <a:pt x="1934178" y="516580"/>
                </a:cubicBezTo>
                <a:cubicBezTo>
                  <a:pt x="1971314" y="665140"/>
                  <a:pt x="1865654" y="904768"/>
                  <a:pt x="1934178" y="1100539"/>
                </a:cubicBezTo>
                <a:cubicBezTo>
                  <a:pt x="2002702" y="1296310"/>
                  <a:pt x="1910684" y="1408466"/>
                  <a:pt x="1934178" y="1617119"/>
                </a:cubicBezTo>
                <a:cubicBezTo>
                  <a:pt x="1957672" y="1825772"/>
                  <a:pt x="1926978" y="2080307"/>
                  <a:pt x="1934178" y="2245998"/>
                </a:cubicBezTo>
                <a:cubicBezTo>
                  <a:pt x="1757661" y="2249135"/>
                  <a:pt x="1580722" y="2193525"/>
                  <a:pt x="1411950" y="2245998"/>
                </a:cubicBezTo>
                <a:cubicBezTo>
                  <a:pt x="1243178" y="2298471"/>
                  <a:pt x="1052234" y="2202154"/>
                  <a:pt x="889722" y="2245998"/>
                </a:cubicBezTo>
                <a:cubicBezTo>
                  <a:pt x="727210" y="2289842"/>
                  <a:pt x="629167" y="2217839"/>
                  <a:pt x="464203" y="2245998"/>
                </a:cubicBezTo>
                <a:cubicBezTo>
                  <a:pt x="299239" y="2274157"/>
                  <a:pt x="143126" y="2220686"/>
                  <a:pt x="0" y="2245998"/>
                </a:cubicBezTo>
                <a:cubicBezTo>
                  <a:pt x="-11888" y="2115253"/>
                  <a:pt x="7267" y="1853018"/>
                  <a:pt x="0" y="1662039"/>
                </a:cubicBezTo>
                <a:cubicBezTo>
                  <a:pt x="-7267" y="1471060"/>
                  <a:pt x="51022" y="1198875"/>
                  <a:pt x="0" y="1078079"/>
                </a:cubicBezTo>
                <a:cubicBezTo>
                  <a:pt x="-51022" y="957283"/>
                  <a:pt x="26234" y="702501"/>
                  <a:pt x="0" y="516580"/>
                </a:cubicBezTo>
                <a:cubicBezTo>
                  <a:pt x="-26234" y="330659"/>
                  <a:pt x="47402" y="166848"/>
                  <a:pt x="0" y="0"/>
                </a:cubicBezTo>
                <a:close/>
              </a:path>
            </a:pathLst>
          </a:custGeom>
          <a:solidFill>
            <a:schemeClr val="bg1">
              <a:lumMod val="75000"/>
              <a:alpha val="92000"/>
            </a:schemeClr>
          </a:solidFill>
          <a:ln w="28575">
            <a:solidFill>
              <a:schemeClr val="tx1"/>
            </a:solidFill>
            <a:extLst>
              <a:ext uri="{C807C97D-BFC1-408E-A445-0C87EB9F89A2}">
                <ask:lineSketchStyleProps xmlns:ask="http://schemas.microsoft.com/office/drawing/2018/sketchyshapes" sd="2116119190">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a:extLst>
              <a:ext uri="{FF2B5EF4-FFF2-40B4-BE49-F238E27FC236}">
                <a16:creationId xmlns:a16="http://schemas.microsoft.com/office/drawing/2014/main" id="{352F74A5-472B-4765-B0DF-DDB3778B1D6E}"/>
              </a:ext>
            </a:extLst>
          </p:cNvPr>
          <p:cNvSpPr/>
          <p:nvPr/>
        </p:nvSpPr>
        <p:spPr>
          <a:xfrm>
            <a:off x="-421684" y="1272129"/>
            <a:ext cx="2345558" cy="33210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F7072CF8-EF59-44E6-B7C4-A4D3DF9BC727}"/>
              </a:ext>
            </a:extLst>
          </p:cNvPr>
          <p:cNvSpPr txBox="1"/>
          <p:nvPr/>
        </p:nvSpPr>
        <p:spPr>
          <a:xfrm>
            <a:off x="6857577" y="3980723"/>
            <a:ext cx="3089034" cy="369332"/>
          </a:xfrm>
          <a:prstGeom prst="rect">
            <a:avLst/>
          </a:prstGeom>
          <a:noFill/>
          <a:ln>
            <a:solidFill>
              <a:schemeClr val="accent6">
                <a:lumMod val="75000"/>
              </a:schemeClr>
            </a:solidFill>
          </a:ln>
        </p:spPr>
        <p:txBody>
          <a:bodyPr wrap="square" rtlCol="0">
            <a:spAutoFit/>
          </a:bodyPr>
          <a:lstStyle/>
          <a:p>
            <a:r>
              <a:rPr lang="en-US" dirty="0"/>
              <a:t>3 Months = One 32-byte Hash</a:t>
            </a:r>
          </a:p>
        </p:txBody>
      </p:sp>
      <p:cxnSp>
        <p:nvCxnSpPr>
          <p:cNvPr id="111" name="Straight Arrow Connector 110">
            <a:extLst>
              <a:ext uri="{FF2B5EF4-FFF2-40B4-BE49-F238E27FC236}">
                <a16:creationId xmlns:a16="http://schemas.microsoft.com/office/drawing/2014/main" id="{33129E2F-508F-45E6-99EA-6D3FB387662E}"/>
              </a:ext>
            </a:extLst>
          </p:cNvPr>
          <p:cNvCxnSpPr>
            <a:cxnSpLocks/>
          </p:cNvCxnSpPr>
          <p:nvPr/>
        </p:nvCxnSpPr>
        <p:spPr>
          <a:xfrm>
            <a:off x="4096238" y="4823879"/>
            <a:ext cx="249522" cy="853710"/>
          </a:xfrm>
          <a:prstGeom prst="straightConnector1">
            <a:avLst/>
          </a:prstGeom>
          <a:ln w="762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2" name="Straight Arrow Connector 111">
            <a:extLst>
              <a:ext uri="{FF2B5EF4-FFF2-40B4-BE49-F238E27FC236}">
                <a16:creationId xmlns:a16="http://schemas.microsoft.com/office/drawing/2014/main" id="{22C97108-359A-4971-910C-58AF3EAACEC9}"/>
              </a:ext>
            </a:extLst>
          </p:cNvPr>
          <p:cNvCxnSpPr>
            <a:cxnSpLocks/>
          </p:cNvCxnSpPr>
          <p:nvPr/>
        </p:nvCxnSpPr>
        <p:spPr>
          <a:xfrm>
            <a:off x="3264033" y="3122262"/>
            <a:ext cx="720543" cy="1491728"/>
          </a:xfrm>
          <a:prstGeom prst="straightConnector1">
            <a:avLst/>
          </a:prstGeom>
          <a:ln w="762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7" name="Rectangle 126">
            <a:extLst>
              <a:ext uri="{FF2B5EF4-FFF2-40B4-BE49-F238E27FC236}">
                <a16:creationId xmlns:a16="http://schemas.microsoft.com/office/drawing/2014/main" id="{915B29F8-0B53-4746-881F-9BC21E254E5C}"/>
              </a:ext>
            </a:extLst>
          </p:cNvPr>
          <p:cNvSpPr/>
          <p:nvPr/>
        </p:nvSpPr>
        <p:spPr>
          <a:xfrm>
            <a:off x="8339693" y="6266663"/>
            <a:ext cx="2801256" cy="742952"/>
          </a:xfrm>
          <a:prstGeom prst="rect">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3" name="Straight Arrow Connector 112">
            <a:extLst>
              <a:ext uri="{FF2B5EF4-FFF2-40B4-BE49-F238E27FC236}">
                <a16:creationId xmlns:a16="http://schemas.microsoft.com/office/drawing/2014/main" id="{CD7D7852-49D4-422A-A736-9B82C1C97C28}"/>
              </a:ext>
            </a:extLst>
          </p:cNvPr>
          <p:cNvCxnSpPr>
            <a:cxnSpLocks/>
          </p:cNvCxnSpPr>
          <p:nvPr/>
        </p:nvCxnSpPr>
        <p:spPr>
          <a:xfrm>
            <a:off x="10576695" y="4827345"/>
            <a:ext cx="249522" cy="853710"/>
          </a:xfrm>
          <a:prstGeom prst="straightConnector1">
            <a:avLst/>
          </a:prstGeom>
          <a:ln w="762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4" name="TextBox 113">
            <a:extLst>
              <a:ext uri="{FF2B5EF4-FFF2-40B4-BE49-F238E27FC236}">
                <a16:creationId xmlns:a16="http://schemas.microsoft.com/office/drawing/2014/main" id="{161F4CC8-3F02-4DA4-BDE1-A349D4E92A2B}"/>
              </a:ext>
            </a:extLst>
          </p:cNvPr>
          <p:cNvSpPr txBox="1"/>
          <p:nvPr/>
        </p:nvSpPr>
        <p:spPr>
          <a:xfrm>
            <a:off x="351716" y="4002720"/>
            <a:ext cx="3089034" cy="369332"/>
          </a:xfrm>
          <a:prstGeom prst="rect">
            <a:avLst/>
          </a:prstGeom>
          <a:noFill/>
          <a:ln>
            <a:solidFill>
              <a:schemeClr val="accent6">
                <a:lumMod val="75000"/>
              </a:schemeClr>
            </a:solidFill>
          </a:ln>
        </p:spPr>
        <p:txBody>
          <a:bodyPr wrap="square" rtlCol="0">
            <a:spAutoFit/>
          </a:bodyPr>
          <a:lstStyle/>
          <a:p>
            <a:r>
              <a:rPr lang="en-US" dirty="0"/>
              <a:t>3 Months = One 32-byte Hash</a:t>
            </a:r>
          </a:p>
        </p:txBody>
      </p:sp>
      <p:sp>
        <p:nvSpPr>
          <p:cNvPr id="118" name="Rectangle 1">
            <a:extLst>
              <a:ext uri="{FF2B5EF4-FFF2-40B4-BE49-F238E27FC236}">
                <a16:creationId xmlns:a16="http://schemas.microsoft.com/office/drawing/2014/main" id="{871D2843-D678-4D4B-9189-651CB06A8FDF}"/>
              </a:ext>
            </a:extLst>
          </p:cNvPr>
          <p:cNvSpPr>
            <a:spLocks noChangeArrowheads="1"/>
          </p:cNvSpPr>
          <p:nvPr/>
        </p:nvSpPr>
        <p:spPr bwMode="auto">
          <a:xfrm>
            <a:off x="8786748" y="6469370"/>
            <a:ext cx="1712213" cy="261610"/>
          </a:xfrm>
          <a:prstGeom prst="rect">
            <a:avLst/>
          </a:prstGeom>
          <a:solidFill>
            <a:schemeClr val="accent6">
              <a:lumMod val="60000"/>
              <a:lumOff val="40000"/>
              <a:alpha val="52941"/>
            </a:schemeClr>
          </a:solidFill>
          <a:ln w="9525">
            <a:solidFill>
              <a:schemeClr val="accent6">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100" b="1" u="sng" dirty="0">
                <a:latin typeface="Courier New" panose="02070309020205020404" pitchFamily="49" charset="0"/>
                <a:cs typeface="Courier New" panose="02070309020205020404" pitchFamily="49" charset="0"/>
              </a:rPr>
              <a:t>e</a:t>
            </a:r>
            <a:r>
              <a:rPr kumimoji="0" lang="en-US" altLang="en-US" sz="1100" b="1" i="0" u="sng" strike="noStrike" cap="none" normalizeH="0" baseline="0" dirty="0">
                <a:ln>
                  <a:noFill/>
                </a:ln>
                <a:solidFill>
                  <a:schemeClr val="tx1"/>
                </a:solidFill>
                <a:effectLst/>
                <a:latin typeface="Courier New" panose="02070309020205020404" pitchFamily="49" charset="0"/>
                <a:cs typeface="Courier New" panose="02070309020205020404" pitchFamily="49" charset="0"/>
              </a:rPr>
              <a:t>320</a:t>
            </a:r>
            <a:r>
              <a:rPr lang="en-US" altLang="en-US" sz="1100" b="1" dirty="0">
                <a:latin typeface="Courier New" panose="02070309020205020404" pitchFamily="49" charset="0"/>
                <a:cs typeface="Courier New" panose="02070309020205020404" pitchFamily="49" charset="0"/>
              </a:rPr>
              <a:t> ... Pays Out</a:t>
            </a:r>
            <a:r>
              <a:rPr kumimoji="0" lang="en-US" altLang="en-US" sz="110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p>
        </p:txBody>
      </p:sp>
      <p:cxnSp>
        <p:nvCxnSpPr>
          <p:cNvPr id="119" name="Straight Arrow Connector 118">
            <a:extLst>
              <a:ext uri="{FF2B5EF4-FFF2-40B4-BE49-F238E27FC236}">
                <a16:creationId xmlns:a16="http://schemas.microsoft.com/office/drawing/2014/main" id="{F08A7CC7-5DB0-4AE4-A263-899D7D1C7636}"/>
              </a:ext>
            </a:extLst>
          </p:cNvPr>
          <p:cNvCxnSpPr>
            <a:cxnSpLocks/>
          </p:cNvCxnSpPr>
          <p:nvPr/>
        </p:nvCxnSpPr>
        <p:spPr>
          <a:xfrm flipH="1">
            <a:off x="9919075" y="5680941"/>
            <a:ext cx="425340" cy="834552"/>
          </a:xfrm>
          <a:prstGeom prst="straightConnector1">
            <a:avLst/>
          </a:prstGeom>
          <a:ln w="762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0" name="Rectangle 1">
            <a:extLst>
              <a:ext uri="{FF2B5EF4-FFF2-40B4-BE49-F238E27FC236}">
                <a16:creationId xmlns:a16="http://schemas.microsoft.com/office/drawing/2014/main" id="{EA42A208-B719-461D-9178-51B8BFB00CC9}"/>
              </a:ext>
            </a:extLst>
          </p:cNvPr>
          <p:cNvSpPr>
            <a:spLocks noChangeArrowheads="1"/>
          </p:cNvSpPr>
          <p:nvPr/>
        </p:nvSpPr>
        <p:spPr bwMode="auto">
          <a:xfrm>
            <a:off x="1424131" y="4593144"/>
            <a:ext cx="5668312" cy="261610"/>
          </a:xfrm>
          <a:prstGeom prst="rect">
            <a:avLst/>
          </a:prstGeom>
          <a:solidFill>
            <a:schemeClr val="accent6">
              <a:lumMod val="60000"/>
              <a:lumOff val="40000"/>
              <a:alpha val="52941"/>
            </a:schemeClr>
          </a:solidFill>
          <a:ln w="9525">
            <a:solidFill>
              <a:schemeClr val="accent6">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sng" strike="noStrike" cap="none" normalizeH="0" baseline="0" dirty="0">
                <a:ln>
                  <a:noFill/>
                </a:ln>
                <a:solidFill>
                  <a:schemeClr val="tx1"/>
                </a:solidFill>
                <a:effectLst/>
                <a:latin typeface="Courier New" panose="02070309020205020404" pitchFamily="49" charset="0"/>
                <a:cs typeface="Courier New" panose="02070309020205020404" pitchFamily="49" charset="0"/>
              </a:rPr>
              <a:t>e320</a:t>
            </a:r>
            <a:r>
              <a:rPr kumimoji="0" lang="en-US" altLang="en-US" sz="110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b6c2fffc8d750423db8b1eb942ae710e951ed797f7affc8892b0f1fc122b </a:t>
            </a:r>
          </a:p>
        </p:txBody>
      </p:sp>
      <p:sp>
        <p:nvSpPr>
          <p:cNvPr id="110" name="Rectangle 109">
            <a:extLst>
              <a:ext uri="{FF2B5EF4-FFF2-40B4-BE49-F238E27FC236}">
                <a16:creationId xmlns:a16="http://schemas.microsoft.com/office/drawing/2014/main" id="{59510967-146D-4FD8-9685-E586B1BD5C64}"/>
              </a:ext>
            </a:extLst>
          </p:cNvPr>
          <p:cNvSpPr/>
          <p:nvPr/>
        </p:nvSpPr>
        <p:spPr>
          <a:xfrm>
            <a:off x="11780188" y="1587963"/>
            <a:ext cx="2345558" cy="33210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9" name="Straight Connector 88">
            <a:extLst>
              <a:ext uri="{FF2B5EF4-FFF2-40B4-BE49-F238E27FC236}">
                <a16:creationId xmlns:a16="http://schemas.microsoft.com/office/drawing/2014/main" id="{5EFB47E5-88D7-42C9-8BF1-D31A4414D666}"/>
              </a:ext>
            </a:extLst>
          </p:cNvPr>
          <p:cNvCxnSpPr>
            <a:cxnSpLocks/>
          </p:cNvCxnSpPr>
          <p:nvPr/>
        </p:nvCxnSpPr>
        <p:spPr>
          <a:xfrm>
            <a:off x="2133600" y="2074269"/>
            <a:ext cx="9891971" cy="0"/>
          </a:xfrm>
          <a:prstGeom prst="line">
            <a:avLst/>
          </a:prstGeom>
          <a:ln w="57150">
            <a:solidFill>
              <a:srgbClr val="C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97" name="Rectangle 1">
            <a:extLst>
              <a:ext uri="{FF2B5EF4-FFF2-40B4-BE49-F238E27FC236}">
                <a16:creationId xmlns:a16="http://schemas.microsoft.com/office/drawing/2014/main" id="{18D6EA7E-ECA7-4667-995E-320A96BC86A9}"/>
              </a:ext>
            </a:extLst>
          </p:cNvPr>
          <p:cNvSpPr>
            <a:spLocks noChangeArrowheads="1"/>
          </p:cNvSpPr>
          <p:nvPr/>
        </p:nvSpPr>
        <p:spPr bwMode="auto">
          <a:xfrm>
            <a:off x="8306792" y="4551322"/>
            <a:ext cx="5668312" cy="261610"/>
          </a:xfrm>
          <a:prstGeom prst="rect">
            <a:avLst/>
          </a:prstGeom>
          <a:solidFill>
            <a:schemeClr val="accent6">
              <a:lumMod val="60000"/>
              <a:lumOff val="40000"/>
              <a:alpha val="52941"/>
            </a:schemeClr>
          </a:solidFill>
          <a:ln w="9525">
            <a:solidFill>
              <a:schemeClr val="accent6">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en-US" altLang="en-US" sz="1100" b="1" i="0" u="sng" strike="noStrike" cap="none" normalizeH="0" baseline="0" dirty="0">
                <a:ln>
                  <a:noFill/>
                </a:ln>
                <a:solidFill>
                  <a:schemeClr val="tx1"/>
                </a:solidFill>
                <a:effectLst/>
                <a:latin typeface="Courier New" panose="02070309020205020404" pitchFamily="49" charset="0"/>
                <a:cs typeface="Courier New" panose="02070309020205020404" pitchFamily="49" charset="0"/>
              </a:rPr>
              <a:t>81cd</a:t>
            </a:r>
            <a:r>
              <a:rPr kumimoji="0" lang="en-US" altLang="en-US" sz="110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02ab7e569e8bcd9317e2fe99f2de44d49ab2b8851ba4a308000000000000</a:t>
            </a:r>
            <a:endParaRPr kumimoji="0" lang="en-US" altLang="en-US" sz="320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endParaRPr>
          </a:p>
        </p:txBody>
      </p:sp>
      <p:cxnSp>
        <p:nvCxnSpPr>
          <p:cNvPr id="116" name="Straight Connector 115">
            <a:extLst>
              <a:ext uri="{FF2B5EF4-FFF2-40B4-BE49-F238E27FC236}">
                <a16:creationId xmlns:a16="http://schemas.microsoft.com/office/drawing/2014/main" id="{7DF249E7-1CF3-4A29-9910-8B3F6109AEF8}"/>
              </a:ext>
            </a:extLst>
          </p:cNvPr>
          <p:cNvCxnSpPr>
            <a:cxnSpLocks/>
          </p:cNvCxnSpPr>
          <p:nvPr/>
        </p:nvCxnSpPr>
        <p:spPr>
          <a:xfrm flipV="1">
            <a:off x="124255" y="4898087"/>
            <a:ext cx="11901316" cy="29925"/>
          </a:xfrm>
          <a:prstGeom prst="line">
            <a:avLst/>
          </a:prstGeom>
          <a:ln w="285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91" name="TextBox 90">
            <a:extLst>
              <a:ext uri="{FF2B5EF4-FFF2-40B4-BE49-F238E27FC236}">
                <a16:creationId xmlns:a16="http://schemas.microsoft.com/office/drawing/2014/main" id="{2A68B585-DECB-41E1-862F-EDDB143B45C5}"/>
              </a:ext>
            </a:extLst>
          </p:cNvPr>
          <p:cNvSpPr txBox="1"/>
          <p:nvPr/>
        </p:nvSpPr>
        <p:spPr>
          <a:xfrm>
            <a:off x="206253" y="2191899"/>
            <a:ext cx="2152262" cy="954107"/>
          </a:xfrm>
          <a:prstGeom prst="rect">
            <a:avLst/>
          </a:prstGeom>
          <a:noFill/>
        </p:spPr>
        <p:txBody>
          <a:bodyPr wrap="square" rtlCol="0">
            <a:spAutoFit/>
          </a:bodyPr>
          <a:lstStyle/>
          <a:p>
            <a:r>
              <a:rPr lang="en-US" sz="2800" dirty="0">
                <a:solidFill>
                  <a:srgbClr val="C00000"/>
                </a:solidFill>
              </a:rPr>
              <a:t>Layer 2</a:t>
            </a:r>
            <a:br>
              <a:rPr lang="en-US" sz="2800" dirty="0">
                <a:solidFill>
                  <a:srgbClr val="C00000"/>
                </a:solidFill>
              </a:rPr>
            </a:br>
            <a:r>
              <a:rPr lang="en-US" sz="2800" dirty="0">
                <a:solidFill>
                  <a:srgbClr val="C00000"/>
                </a:solidFill>
              </a:rPr>
              <a:t>(Bit-Monero)</a:t>
            </a:r>
          </a:p>
        </p:txBody>
      </p:sp>
      <p:cxnSp>
        <p:nvCxnSpPr>
          <p:cNvPr id="115" name="Straight Connector 114">
            <a:extLst>
              <a:ext uri="{FF2B5EF4-FFF2-40B4-BE49-F238E27FC236}">
                <a16:creationId xmlns:a16="http://schemas.microsoft.com/office/drawing/2014/main" id="{7C05707C-21AF-41F5-AA77-A1AA010F75E9}"/>
              </a:ext>
            </a:extLst>
          </p:cNvPr>
          <p:cNvCxnSpPr>
            <a:cxnSpLocks/>
          </p:cNvCxnSpPr>
          <p:nvPr/>
        </p:nvCxnSpPr>
        <p:spPr>
          <a:xfrm flipV="1">
            <a:off x="137214" y="1568928"/>
            <a:ext cx="11901316" cy="29925"/>
          </a:xfrm>
          <a:prstGeom prst="line">
            <a:avLst/>
          </a:prstGeom>
          <a:ln w="285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6" name="TextBox 105">
            <a:extLst>
              <a:ext uri="{FF2B5EF4-FFF2-40B4-BE49-F238E27FC236}">
                <a16:creationId xmlns:a16="http://schemas.microsoft.com/office/drawing/2014/main" id="{74AAE12E-9800-4F7C-B599-E25A431F11BA}"/>
              </a:ext>
            </a:extLst>
          </p:cNvPr>
          <p:cNvSpPr txBox="1"/>
          <p:nvPr/>
        </p:nvSpPr>
        <p:spPr>
          <a:xfrm>
            <a:off x="1744825" y="1214637"/>
            <a:ext cx="1796349" cy="369332"/>
          </a:xfrm>
          <a:prstGeom prst="rect">
            <a:avLst/>
          </a:prstGeom>
          <a:noFill/>
        </p:spPr>
        <p:txBody>
          <a:bodyPr wrap="square" rtlCol="0">
            <a:spAutoFit/>
          </a:bodyPr>
          <a:lstStyle/>
          <a:p>
            <a:pPr algn="ctr"/>
            <a:r>
              <a:rPr lang="en-US" dirty="0"/>
              <a:t>December 2020</a:t>
            </a:r>
          </a:p>
        </p:txBody>
      </p:sp>
      <p:cxnSp>
        <p:nvCxnSpPr>
          <p:cNvPr id="122" name="Straight Arrow Connector 121">
            <a:extLst>
              <a:ext uri="{FF2B5EF4-FFF2-40B4-BE49-F238E27FC236}">
                <a16:creationId xmlns:a16="http://schemas.microsoft.com/office/drawing/2014/main" id="{C072B70A-AB39-44FA-AC75-B242DD49A4CE}"/>
              </a:ext>
            </a:extLst>
          </p:cNvPr>
          <p:cNvCxnSpPr>
            <a:cxnSpLocks/>
          </p:cNvCxnSpPr>
          <p:nvPr/>
        </p:nvCxnSpPr>
        <p:spPr>
          <a:xfrm>
            <a:off x="9642855" y="3190598"/>
            <a:ext cx="922984" cy="1419342"/>
          </a:xfrm>
          <a:prstGeom prst="straightConnector1">
            <a:avLst/>
          </a:prstGeom>
          <a:ln w="762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3" name="Rectangle 1">
            <a:extLst>
              <a:ext uri="{FF2B5EF4-FFF2-40B4-BE49-F238E27FC236}">
                <a16:creationId xmlns:a16="http://schemas.microsoft.com/office/drawing/2014/main" id="{D0CBDEC9-37EE-48F0-B56C-F7BEABD87139}"/>
              </a:ext>
            </a:extLst>
          </p:cNvPr>
          <p:cNvSpPr>
            <a:spLocks noChangeArrowheads="1"/>
          </p:cNvSpPr>
          <p:nvPr/>
        </p:nvSpPr>
        <p:spPr bwMode="auto">
          <a:xfrm>
            <a:off x="2852077" y="2743743"/>
            <a:ext cx="626752" cy="307777"/>
          </a:xfrm>
          <a:prstGeom prst="rect">
            <a:avLst/>
          </a:prstGeom>
          <a:solidFill>
            <a:schemeClr val="bg1"/>
          </a:solidFill>
          <a:ln w="952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sng" strike="noStrike" cap="none" normalizeH="0" baseline="0" dirty="0">
                <a:ln>
                  <a:noFill/>
                </a:ln>
                <a:solidFill>
                  <a:schemeClr val="tx1"/>
                </a:solidFill>
                <a:effectLst/>
                <a:latin typeface="Courier New" panose="02070309020205020404" pitchFamily="49" charset="0"/>
                <a:cs typeface="Courier New" panose="02070309020205020404" pitchFamily="49" charset="0"/>
              </a:rPr>
              <a:t>e320</a:t>
            </a:r>
            <a:endParaRPr kumimoji="0" lang="en-US" altLang="en-US" sz="140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endParaRPr>
          </a:p>
        </p:txBody>
      </p:sp>
      <p:sp>
        <p:nvSpPr>
          <p:cNvPr id="124" name="Rectangle 1">
            <a:extLst>
              <a:ext uri="{FF2B5EF4-FFF2-40B4-BE49-F238E27FC236}">
                <a16:creationId xmlns:a16="http://schemas.microsoft.com/office/drawing/2014/main" id="{CBE2E53F-8E12-434B-A541-6C155B358F5A}"/>
              </a:ext>
            </a:extLst>
          </p:cNvPr>
          <p:cNvSpPr>
            <a:spLocks noChangeArrowheads="1"/>
          </p:cNvSpPr>
          <p:nvPr/>
        </p:nvSpPr>
        <p:spPr bwMode="auto">
          <a:xfrm>
            <a:off x="9179605" y="2733054"/>
            <a:ext cx="626752" cy="307777"/>
          </a:xfrm>
          <a:prstGeom prst="rect">
            <a:avLst/>
          </a:prstGeom>
          <a:solidFill>
            <a:schemeClr val="bg1"/>
          </a:solidFill>
          <a:ln w="952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sng" strike="noStrike" cap="none" normalizeH="0" baseline="0" dirty="0">
                <a:ln>
                  <a:noFill/>
                </a:ln>
                <a:solidFill>
                  <a:schemeClr val="tx1"/>
                </a:solidFill>
                <a:effectLst/>
                <a:latin typeface="Courier New" panose="02070309020205020404" pitchFamily="49" charset="0"/>
                <a:cs typeface="Courier New" panose="02070309020205020404" pitchFamily="49" charset="0"/>
              </a:rPr>
              <a:t>81cd</a:t>
            </a:r>
            <a:endParaRPr kumimoji="0" lang="en-US" altLang="en-US" sz="140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99496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282707B-6E53-5C05-B6B6-02703A9C8775}"/>
              </a:ext>
            </a:extLst>
          </p:cNvPr>
          <p:cNvSpPr>
            <a:spLocks noGrp="1"/>
          </p:cNvSpPr>
          <p:nvPr>
            <p:ph type="sldNum" sz="quarter" idx="12"/>
          </p:nvPr>
        </p:nvSpPr>
        <p:spPr/>
        <p:txBody>
          <a:bodyPr/>
          <a:lstStyle/>
          <a:p>
            <a:fld id="{64A73B7B-B545-4723-8D44-5CC401310D8B}" type="slidenum">
              <a:rPr lang="en-US" smtClean="0"/>
              <a:t>6</a:t>
            </a:fld>
            <a:endParaRPr lang="en-US" dirty="0"/>
          </a:p>
        </p:txBody>
      </p:sp>
      <p:sp>
        <p:nvSpPr>
          <p:cNvPr id="5" name="Footer Placeholder 4">
            <a:extLst>
              <a:ext uri="{FF2B5EF4-FFF2-40B4-BE49-F238E27FC236}">
                <a16:creationId xmlns:a16="http://schemas.microsoft.com/office/drawing/2014/main" id="{539C2709-1455-3D64-D77D-1E7BED3C7F13}"/>
              </a:ext>
            </a:extLst>
          </p:cNvPr>
          <p:cNvSpPr>
            <a:spLocks noGrp="1"/>
          </p:cNvSpPr>
          <p:nvPr>
            <p:ph type="ftr" sz="quarter" idx="11"/>
          </p:nvPr>
        </p:nvSpPr>
        <p:spPr/>
        <p:txBody>
          <a:bodyPr/>
          <a:lstStyle/>
          <a:p>
            <a:r>
              <a:rPr lang="en-US" u="sng">
                <a:solidFill>
                  <a:schemeClr val="bg1">
                    <a:lumMod val="75000"/>
                  </a:schemeClr>
                </a:solidFill>
              </a:rPr>
              <a:t>Telegram:</a:t>
            </a:r>
            <a:r>
              <a:rPr lang="en-US"/>
              <a:t> t.me/DcInsiders     </a:t>
            </a:r>
            <a:r>
              <a:rPr lang="en-US" u="sng">
                <a:solidFill>
                  <a:schemeClr val="bg1">
                    <a:lumMod val="85000"/>
                  </a:schemeClr>
                </a:solidFill>
              </a:rPr>
              <a:t>Website:</a:t>
            </a:r>
            <a:r>
              <a:rPr lang="en-US">
                <a:solidFill>
                  <a:schemeClr val="bg1">
                    <a:lumMod val="85000"/>
                  </a:schemeClr>
                </a:solidFill>
              </a:rPr>
              <a:t> </a:t>
            </a:r>
            <a:r>
              <a:rPr lang="en-US">
                <a:solidFill>
                  <a:schemeClr val="tx1"/>
                </a:solidFill>
                <a:hlinkClick r:id="rId2">
                  <a:extLst>
                    <a:ext uri="{A12FA001-AC4F-418D-AE19-62706E023703}">
                      <ahyp:hlinkClr xmlns:ahyp="http://schemas.microsoft.com/office/drawing/2018/hyperlinkcolor" val="tx"/>
                    </a:ext>
                  </a:extLst>
                </a:hlinkClick>
              </a:rPr>
              <a:t>www.LayerTwoLabs.com</a:t>
            </a:r>
            <a:r>
              <a:rPr lang="en-US"/>
              <a:t>   </a:t>
            </a:r>
            <a:r>
              <a:rPr lang="en-US" u="sng">
                <a:solidFill>
                  <a:schemeClr val="bg1">
                    <a:lumMod val="75000"/>
                  </a:schemeClr>
                </a:solidFill>
              </a:rPr>
              <a:t>Paul’s Twitter:</a:t>
            </a:r>
            <a:r>
              <a:rPr lang="en-US">
                <a:solidFill>
                  <a:schemeClr val="bg1">
                    <a:lumMod val="75000"/>
                  </a:schemeClr>
                </a:solidFill>
              </a:rPr>
              <a:t> </a:t>
            </a:r>
            <a:r>
              <a:rPr lang="en-US"/>
              <a:t>@truthcoin</a:t>
            </a:r>
            <a:endParaRPr lang="en-US" dirty="0"/>
          </a:p>
        </p:txBody>
      </p:sp>
      <p:sp>
        <p:nvSpPr>
          <p:cNvPr id="6" name="Title 1">
            <a:extLst>
              <a:ext uri="{FF2B5EF4-FFF2-40B4-BE49-F238E27FC236}">
                <a16:creationId xmlns:a16="http://schemas.microsoft.com/office/drawing/2014/main" id="{E549E7CE-61FB-B645-90E1-A832D0BABA04}"/>
              </a:ext>
            </a:extLst>
          </p:cNvPr>
          <p:cNvSpPr txBox="1">
            <a:spLocks/>
          </p:cNvSpPr>
          <p:nvPr/>
        </p:nvSpPr>
        <p:spPr>
          <a:xfrm>
            <a:off x="362079" y="170601"/>
            <a:ext cx="3033713" cy="10064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Since Then</a:t>
            </a:r>
          </a:p>
        </p:txBody>
      </p:sp>
      <p:sp>
        <p:nvSpPr>
          <p:cNvPr id="7" name="Content Placeholder 2">
            <a:extLst>
              <a:ext uri="{FF2B5EF4-FFF2-40B4-BE49-F238E27FC236}">
                <a16:creationId xmlns:a16="http://schemas.microsoft.com/office/drawing/2014/main" id="{32825140-ED6D-977B-08C2-CADEA64D2CCF}"/>
              </a:ext>
            </a:extLst>
          </p:cNvPr>
          <p:cNvSpPr txBox="1">
            <a:spLocks/>
          </p:cNvSpPr>
          <p:nvPr/>
        </p:nvSpPr>
        <p:spPr>
          <a:xfrm>
            <a:off x="838200" y="1328146"/>
            <a:ext cx="10515600" cy="474821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Wrote “</a:t>
            </a:r>
            <a:r>
              <a:rPr lang="en-US" dirty="0" err="1"/>
              <a:t>Truthcoin</a:t>
            </a:r>
            <a:r>
              <a:rPr lang="en-US" dirty="0"/>
              <a:t>” whitepaper (decentralized oracle)</a:t>
            </a:r>
          </a:p>
          <a:p>
            <a:r>
              <a:rPr lang="en-US" dirty="0"/>
              <a:t>Technical Talks</a:t>
            </a:r>
          </a:p>
          <a:p>
            <a:pPr lvl="1"/>
            <a:r>
              <a:rPr lang="en-US" dirty="0"/>
              <a:t>Scaling Bitcoin 1 2 &amp; 3 -- Program Committee for #4</a:t>
            </a:r>
          </a:p>
          <a:p>
            <a:pPr lvl="1"/>
            <a:r>
              <a:rPr lang="en-US" dirty="0" err="1"/>
              <a:t>TabConf</a:t>
            </a:r>
            <a:r>
              <a:rPr lang="en-US" dirty="0"/>
              <a:t> every year – keynoted in 2018</a:t>
            </a:r>
          </a:p>
          <a:p>
            <a:pPr lvl="1"/>
            <a:r>
              <a:rPr lang="en-US" dirty="0"/>
              <a:t>Bitcoin Wednesday – all around the globe (Toronto, Chicago, Amsterdam, </a:t>
            </a:r>
            <a:r>
              <a:rPr lang="en-US" dirty="0" err="1"/>
              <a:t>etc</a:t>
            </a:r>
            <a:r>
              <a:rPr lang="en-US" dirty="0"/>
              <a:t>)</a:t>
            </a:r>
          </a:p>
          <a:p>
            <a:pPr lvl="1"/>
            <a:r>
              <a:rPr lang="en-US" dirty="0" err="1"/>
              <a:t>BitDevs</a:t>
            </a:r>
            <a:r>
              <a:rPr lang="en-US" dirty="0"/>
              <a:t> – Summer 2014 (NYC), Austin (May 2018)</a:t>
            </a:r>
          </a:p>
          <a:p>
            <a:pPr lvl="1"/>
            <a:r>
              <a:rPr lang="en-US" dirty="0"/>
              <a:t>Consensus Construct (2017, 2019); American Banker ; </a:t>
            </a:r>
            <a:r>
              <a:rPr lang="en-US" dirty="0" err="1"/>
              <a:t>Qcon</a:t>
            </a:r>
            <a:r>
              <a:rPr lang="en-US" dirty="0"/>
              <a:t> London (2017)</a:t>
            </a:r>
          </a:p>
          <a:p>
            <a:pPr lvl="1"/>
            <a:r>
              <a:rPr lang="en-US" dirty="0"/>
              <a:t>Bitcoin Miami 2019/2021/2022/2023 &amp; Amsterdam</a:t>
            </a:r>
          </a:p>
          <a:p>
            <a:r>
              <a:rPr lang="en-US" dirty="0"/>
              <a:t>Wrote BIPs 300 and 301.</a:t>
            </a:r>
          </a:p>
          <a:p>
            <a:r>
              <a:rPr lang="en-US" dirty="0"/>
              <a:t>Countless Podcasts</a:t>
            </a:r>
          </a:p>
          <a:p>
            <a:r>
              <a:rPr lang="en-US" dirty="0"/>
              <a:t>Financially Stable ....and therefore loyal to Nobody!! </a:t>
            </a:r>
            <a:r>
              <a:rPr lang="en-US" dirty="0" err="1"/>
              <a:t>Bwahaha</a:t>
            </a:r>
            <a:r>
              <a:rPr lang="en-US" dirty="0"/>
              <a:t>!!</a:t>
            </a:r>
          </a:p>
        </p:txBody>
      </p:sp>
      <p:sp>
        <p:nvSpPr>
          <p:cNvPr id="8" name="Content Placeholder 2">
            <a:extLst>
              <a:ext uri="{FF2B5EF4-FFF2-40B4-BE49-F238E27FC236}">
                <a16:creationId xmlns:a16="http://schemas.microsoft.com/office/drawing/2014/main" id="{480578BF-E35B-12D5-C570-C18C8CECED28}"/>
              </a:ext>
            </a:extLst>
          </p:cNvPr>
          <p:cNvSpPr txBox="1">
            <a:spLocks/>
          </p:cNvSpPr>
          <p:nvPr/>
        </p:nvSpPr>
        <p:spPr>
          <a:xfrm>
            <a:off x="6446161" y="5737757"/>
            <a:ext cx="5230091" cy="48967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(My loyalty is to Bitcoin only.)</a:t>
            </a:r>
          </a:p>
        </p:txBody>
      </p:sp>
    </p:spTree>
    <p:extLst>
      <p:ext uri="{BB962C8B-B14F-4D97-AF65-F5344CB8AC3E}">
        <p14:creationId xmlns:p14="http://schemas.microsoft.com/office/powerpoint/2010/main" val="72261662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Title 1">
            <a:extLst>
              <a:ext uri="{FF2B5EF4-FFF2-40B4-BE49-F238E27FC236}">
                <a16:creationId xmlns:a16="http://schemas.microsoft.com/office/drawing/2014/main" id="{A86B96D6-7B24-45E8-8226-B34D8917CC59}"/>
              </a:ext>
            </a:extLst>
          </p:cNvPr>
          <p:cNvSpPr txBox="1">
            <a:spLocks/>
          </p:cNvSpPr>
          <p:nvPr/>
        </p:nvSpPr>
        <p:spPr>
          <a:xfrm>
            <a:off x="213413" y="193118"/>
            <a:ext cx="7582349" cy="7651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Putting Hash(L2) into L1</a:t>
            </a:r>
          </a:p>
        </p:txBody>
      </p:sp>
      <p:sp>
        <p:nvSpPr>
          <p:cNvPr id="9" name="Rectangle 8">
            <a:extLst>
              <a:ext uri="{FF2B5EF4-FFF2-40B4-BE49-F238E27FC236}">
                <a16:creationId xmlns:a16="http://schemas.microsoft.com/office/drawing/2014/main" id="{5EB38651-8AB6-47B8-9EDA-8A4950403778}"/>
              </a:ext>
            </a:extLst>
          </p:cNvPr>
          <p:cNvSpPr/>
          <p:nvPr/>
        </p:nvSpPr>
        <p:spPr>
          <a:xfrm>
            <a:off x="2621552" y="5100329"/>
            <a:ext cx="377371"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33BC2EB-814E-4F13-AF41-9512C0D3A543}"/>
              </a:ext>
            </a:extLst>
          </p:cNvPr>
          <p:cNvSpPr/>
          <p:nvPr/>
        </p:nvSpPr>
        <p:spPr>
          <a:xfrm>
            <a:off x="3151323" y="5100329"/>
            <a:ext cx="377371"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5DA6AF3-295C-4223-B27D-74F2EAA18D6E}"/>
              </a:ext>
            </a:extLst>
          </p:cNvPr>
          <p:cNvSpPr/>
          <p:nvPr/>
        </p:nvSpPr>
        <p:spPr>
          <a:xfrm>
            <a:off x="3681094" y="5100329"/>
            <a:ext cx="377371"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8D2848E-968E-4BC0-BBFE-256759C9986C}"/>
              </a:ext>
            </a:extLst>
          </p:cNvPr>
          <p:cNvSpPr/>
          <p:nvPr/>
        </p:nvSpPr>
        <p:spPr>
          <a:xfrm>
            <a:off x="4210865" y="5100329"/>
            <a:ext cx="377371"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FAE89E0-0231-4AD3-AC3C-888ED8F51583}"/>
              </a:ext>
            </a:extLst>
          </p:cNvPr>
          <p:cNvSpPr/>
          <p:nvPr/>
        </p:nvSpPr>
        <p:spPr>
          <a:xfrm>
            <a:off x="4740636" y="5100329"/>
            <a:ext cx="377371"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BB5A1C9-D679-45DD-97F8-2EE6A0516E45}"/>
              </a:ext>
            </a:extLst>
          </p:cNvPr>
          <p:cNvSpPr/>
          <p:nvPr/>
        </p:nvSpPr>
        <p:spPr>
          <a:xfrm>
            <a:off x="5270407" y="5100329"/>
            <a:ext cx="377371"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173764C-366B-421B-96BA-73A5C413CD06}"/>
              </a:ext>
            </a:extLst>
          </p:cNvPr>
          <p:cNvSpPr/>
          <p:nvPr/>
        </p:nvSpPr>
        <p:spPr>
          <a:xfrm>
            <a:off x="5843238" y="5100329"/>
            <a:ext cx="377371"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F8BA7703-6B28-44B0-ABA5-5E31705D3E4B}"/>
              </a:ext>
            </a:extLst>
          </p:cNvPr>
          <p:cNvSpPr/>
          <p:nvPr/>
        </p:nvSpPr>
        <p:spPr>
          <a:xfrm>
            <a:off x="6373009" y="5100329"/>
            <a:ext cx="377371"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453D56C0-9FB4-4860-8B51-6C3DFDEEE672}"/>
              </a:ext>
            </a:extLst>
          </p:cNvPr>
          <p:cNvSpPr/>
          <p:nvPr/>
        </p:nvSpPr>
        <p:spPr>
          <a:xfrm>
            <a:off x="6902780" y="5100329"/>
            <a:ext cx="377371"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DF8675B-1953-43B1-8FE6-BDEB1699D60D}"/>
              </a:ext>
            </a:extLst>
          </p:cNvPr>
          <p:cNvSpPr/>
          <p:nvPr/>
        </p:nvSpPr>
        <p:spPr>
          <a:xfrm>
            <a:off x="7432551" y="5100329"/>
            <a:ext cx="377371"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7F219790-0C3A-462B-AA89-86B53E6C9522}"/>
              </a:ext>
            </a:extLst>
          </p:cNvPr>
          <p:cNvSpPr/>
          <p:nvPr/>
        </p:nvSpPr>
        <p:spPr>
          <a:xfrm>
            <a:off x="7962322" y="5100329"/>
            <a:ext cx="377371"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B17EBE0F-4D8E-4A38-B1C2-13F38E553C08}"/>
              </a:ext>
            </a:extLst>
          </p:cNvPr>
          <p:cNvSpPr/>
          <p:nvPr/>
        </p:nvSpPr>
        <p:spPr>
          <a:xfrm>
            <a:off x="8492093" y="5100329"/>
            <a:ext cx="377371"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ED7AA79-6248-493F-8D89-7C03B8D815DB}"/>
              </a:ext>
            </a:extLst>
          </p:cNvPr>
          <p:cNvSpPr/>
          <p:nvPr/>
        </p:nvSpPr>
        <p:spPr>
          <a:xfrm>
            <a:off x="9021864" y="5100329"/>
            <a:ext cx="377371"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B0A1AE5-DE4F-4C33-B4B0-CA1032C1EC02}"/>
              </a:ext>
            </a:extLst>
          </p:cNvPr>
          <p:cNvSpPr/>
          <p:nvPr/>
        </p:nvSpPr>
        <p:spPr>
          <a:xfrm>
            <a:off x="9551635" y="5100329"/>
            <a:ext cx="377371"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BBA95BC-B207-4320-9BEA-DD34FE4ACBF9}"/>
              </a:ext>
            </a:extLst>
          </p:cNvPr>
          <p:cNvSpPr/>
          <p:nvPr/>
        </p:nvSpPr>
        <p:spPr>
          <a:xfrm>
            <a:off x="10081406" y="5100329"/>
            <a:ext cx="377371"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257E083-FCCE-4D2E-8542-0CB725335650}"/>
              </a:ext>
            </a:extLst>
          </p:cNvPr>
          <p:cNvSpPr/>
          <p:nvPr/>
        </p:nvSpPr>
        <p:spPr>
          <a:xfrm>
            <a:off x="10611177" y="5100329"/>
            <a:ext cx="377371"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337A263-5A70-441F-BB03-82DD4E707619}"/>
              </a:ext>
            </a:extLst>
          </p:cNvPr>
          <p:cNvSpPr/>
          <p:nvPr/>
        </p:nvSpPr>
        <p:spPr>
          <a:xfrm>
            <a:off x="11140948" y="5100329"/>
            <a:ext cx="377371"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B129077E-9CEE-47F7-AA4A-374F7AE94532}"/>
              </a:ext>
            </a:extLst>
          </p:cNvPr>
          <p:cNvSpPr/>
          <p:nvPr/>
        </p:nvSpPr>
        <p:spPr>
          <a:xfrm>
            <a:off x="2621552" y="5546382"/>
            <a:ext cx="377371" cy="531933"/>
          </a:xfrm>
          <a:prstGeom prst="rect">
            <a:avLst/>
          </a:prstGeom>
          <a:gradFill flip="none" rotWithShape="1">
            <a:gsLst>
              <a:gs pos="0">
                <a:schemeClr val="accent1">
                  <a:alpha val="0"/>
                </a:schemeClr>
              </a:gs>
              <a:gs pos="100000">
                <a:schemeClr val="accent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776DBC00-835C-4963-ABF2-452C3CD2ACC3}"/>
              </a:ext>
            </a:extLst>
          </p:cNvPr>
          <p:cNvSpPr/>
          <p:nvPr/>
        </p:nvSpPr>
        <p:spPr>
          <a:xfrm>
            <a:off x="3151323" y="5546382"/>
            <a:ext cx="377371" cy="168463"/>
          </a:xfrm>
          <a:prstGeom prst="rect">
            <a:avLst/>
          </a:prstGeom>
          <a:gradFill flip="none" rotWithShape="1">
            <a:gsLst>
              <a:gs pos="0">
                <a:schemeClr val="accent1">
                  <a:alpha val="0"/>
                </a:schemeClr>
              </a:gs>
              <a:gs pos="100000">
                <a:schemeClr val="accent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E62B81C-C3F5-4447-A926-90C0B822F8D7}"/>
              </a:ext>
            </a:extLst>
          </p:cNvPr>
          <p:cNvSpPr/>
          <p:nvPr/>
        </p:nvSpPr>
        <p:spPr>
          <a:xfrm>
            <a:off x="3681094" y="5546382"/>
            <a:ext cx="377371" cy="390253"/>
          </a:xfrm>
          <a:prstGeom prst="rect">
            <a:avLst/>
          </a:prstGeom>
          <a:gradFill flip="none" rotWithShape="1">
            <a:gsLst>
              <a:gs pos="0">
                <a:schemeClr val="accent1">
                  <a:alpha val="0"/>
                </a:schemeClr>
              </a:gs>
              <a:gs pos="100000">
                <a:schemeClr val="accent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654946A-B28D-4996-9331-F870EC4DFE56}"/>
              </a:ext>
            </a:extLst>
          </p:cNvPr>
          <p:cNvSpPr/>
          <p:nvPr/>
        </p:nvSpPr>
        <p:spPr>
          <a:xfrm>
            <a:off x="4210865" y="5546383"/>
            <a:ext cx="377371" cy="531932"/>
          </a:xfrm>
          <a:prstGeom prst="rect">
            <a:avLst/>
          </a:prstGeom>
          <a:gradFill flip="none" rotWithShape="1">
            <a:gsLst>
              <a:gs pos="0">
                <a:schemeClr val="accent1">
                  <a:alpha val="0"/>
                </a:schemeClr>
              </a:gs>
              <a:gs pos="100000">
                <a:schemeClr val="accent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96573905-16B0-4BB0-8A69-29B234F4380A}"/>
              </a:ext>
            </a:extLst>
          </p:cNvPr>
          <p:cNvSpPr/>
          <p:nvPr/>
        </p:nvSpPr>
        <p:spPr>
          <a:xfrm>
            <a:off x="4740636" y="5546383"/>
            <a:ext cx="377371" cy="296300"/>
          </a:xfrm>
          <a:prstGeom prst="rect">
            <a:avLst/>
          </a:prstGeom>
          <a:gradFill flip="none" rotWithShape="1">
            <a:gsLst>
              <a:gs pos="0">
                <a:schemeClr val="accent1">
                  <a:alpha val="0"/>
                </a:schemeClr>
              </a:gs>
              <a:gs pos="100000">
                <a:schemeClr val="accent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A31B1B99-B61C-4B18-8FFD-1F65B81E8D84}"/>
              </a:ext>
            </a:extLst>
          </p:cNvPr>
          <p:cNvSpPr/>
          <p:nvPr/>
        </p:nvSpPr>
        <p:spPr>
          <a:xfrm>
            <a:off x="5270407" y="5546382"/>
            <a:ext cx="377371" cy="701043"/>
          </a:xfrm>
          <a:prstGeom prst="rect">
            <a:avLst/>
          </a:prstGeom>
          <a:gradFill flip="none" rotWithShape="1">
            <a:gsLst>
              <a:gs pos="0">
                <a:schemeClr val="accent1">
                  <a:alpha val="0"/>
                </a:schemeClr>
              </a:gs>
              <a:gs pos="100000">
                <a:schemeClr val="accent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9F54872C-988F-4437-9158-C990E4E008D2}"/>
              </a:ext>
            </a:extLst>
          </p:cNvPr>
          <p:cNvSpPr/>
          <p:nvPr/>
        </p:nvSpPr>
        <p:spPr>
          <a:xfrm>
            <a:off x="5843238" y="5546383"/>
            <a:ext cx="377371" cy="247886"/>
          </a:xfrm>
          <a:prstGeom prst="rect">
            <a:avLst/>
          </a:prstGeom>
          <a:gradFill flip="none" rotWithShape="1">
            <a:gsLst>
              <a:gs pos="0">
                <a:schemeClr val="accent1">
                  <a:alpha val="0"/>
                </a:schemeClr>
              </a:gs>
              <a:gs pos="100000">
                <a:schemeClr val="accent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90B43403-5750-451B-B7EE-62CE7F248CE7}"/>
              </a:ext>
            </a:extLst>
          </p:cNvPr>
          <p:cNvSpPr/>
          <p:nvPr/>
        </p:nvSpPr>
        <p:spPr>
          <a:xfrm>
            <a:off x="6373009" y="5546382"/>
            <a:ext cx="377371" cy="174753"/>
          </a:xfrm>
          <a:prstGeom prst="rect">
            <a:avLst/>
          </a:prstGeom>
          <a:gradFill flip="none" rotWithShape="1">
            <a:gsLst>
              <a:gs pos="0">
                <a:schemeClr val="accent1">
                  <a:alpha val="0"/>
                </a:schemeClr>
              </a:gs>
              <a:gs pos="100000">
                <a:schemeClr val="accent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70A01951-7068-45AC-B8A7-A5B25F51EA14}"/>
              </a:ext>
            </a:extLst>
          </p:cNvPr>
          <p:cNvSpPr/>
          <p:nvPr/>
        </p:nvSpPr>
        <p:spPr>
          <a:xfrm>
            <a:off x="6902780" y="5546382"/>
            <a:ext cx="377371" cy="302435"/>
          </a:xfrm>
          <a:prstGeom prst="rect">
            <a:avLst/>
          </a:prstGeom>
          <a:gradFill flip="none" rotWithShape="1">
            <a:gsLst>
              <a:gs pos="0">
                <a:schemeClr val="accent1">
                  <a:alpha val="0"/>
                </a:schemeClr>
              </a:gs>
              <a:gs pos="100000">
                <a:schemeClr val="accent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8C8B9AC-872B-4D68-97A1-64A35AA25848}"/>
              </a:ext>
            </a:extLst>
          </p:cNvPr>
          <p:cNvSpPr/>
          <p:nvPr/>
        </p:nvSpPr>
        <p:spPr>
          <a:xfrm>
            <a:off x="7432551" y="5546382"/>
            <a:ext cx="377371" cy="758437"/>
          </a:xfrm>
          <a:prstGeom prst="rect">
            <a:avLst/>
          </a:prstGeom>
          <a:gradFill flip="none" rotWithShape="1">
            <a:gsLst>
              <a:gs pos="0">
                <a:schemeClr val="accent1">
                  <a:alpha val="0"/>
                </a:schemeClr>
              </a:gs>
              <a:gs pos="100000">
                <a:schemeClr val="accent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22B2CA6-5763-4B55-8BE6-2378F215E330}"/>
              </a:ext>
            </a:extLst>
          </p:cNvPr>
          <p:cNvSpPr/>
          <p:nvPr/>
        </p:nvSpPr>
        <p:spPr>
          <a:xfrm>
            <a:off x="7962322" y="5546382"/>
            <a:ext cx="377371" cy="229861"/>
          </a:xfrm>
          <a:prstGeom prst="rect">
            <a:avLst/>
          </a:prstGeom>
          <a:gradFill flip="none" rotWithShape="1">
            <a:gsLst>
              <a:gs pos="0">
                <a:schemeClr val="accent1">
                  <a:alpha val="0"/>
                </a:schemeClr>
              </a:gs>
              <a:gs pos="100000">
                <a:schemeClr val="accent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807C205D-7116-4BC3-B1AE-2DFA7C5D4E5D}"/>
              </a:ext>
            </a:extLst>
          </p:cNvPr>
          <p:cNvSpPr/>
          <p:nvPr/>
        </p:nvSpPr>
        <p:spPr>
          <a:xfrm>
            <a:off x="8492093" y="5546382"/>
            <a:ext cx="377371" cy="350849"/>
          </a:xfrm>
          <a:prstGeom prst="rect">
            <a:avLst/>
          </a:prstGeom>
          <a:gradFill flip="none" rotWithShape="1">
            <a:gsLst>
              <a:gs pos="0">
                <a:schemeClr val="accent1">
                  <a:alpha val="0"/>
                </a:schemeClr>
              </a:gs>
              <a:gs pos="100000">
                <a:schemeClr val="accent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030BF59C-C9AB-4221-98D8-44E6DBE68108}"/>
              </a:ext>
            </a:extLst>
          </p:cNvPr>
          <p:cNvSpPr/>
          <p:nvPr/>
        </p:nvSpPr>
        <p:spPr>
          <a:xfrm>
            <a:off x="9021864" y="5553872"/>
            <a:ext cx="377371" cy="578233"/>
          </a:xfrm>
          <a:prstGeom prst="rect">
            <a:avLst/>
          </a:prstGeom>
          <a:gradFill flip="none" rotWithShape="1">
            <a:gsLst>
              <a:gs pos="0">
                <a:schemeClr val="accent1">
                  <a:alpha val="0"/>
                </a:schemeClr>
              </a:gs>
              <a:gs pos="100000">
                <a:schemeClr val="accent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4256965-B784-40AE-8F2F-E1CE9AAD9FF5}"/>
              </a:ext>
            </a:extLst>
          </p:cNvPr>
          <p:cNvSpPr/>
          <p:nvPr/>
        </p:nvSpPr>
        <p:spPr>
          <a:xfrm>
            <a:off x="9551635" y="5546383"/>
            <a:ext cx="377371" cy="137430"/>
          </a:xfrm>
          <a:prstGeom prst="rect">
            <a:avLst/>
          </a:prstGeom>
          <a:gradFill flip="none" rotWithShape="1">
            <a:gsLst>
              <a:gs pos="0">
                <a:schemeClr val="accent1">
                  <a:alpha val="0"/>
                </a:schemeClr>
              </a:gs>
              <a:gs pos="100000">
                <a:schemeClr val="accent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633C5F2-6520-4CBC-9159-E3D65DF6BFCE}"/>
              </a:ext>
            </a:extLst>
          </p:cNvPr>
          <p:cNvSpPr/>
          <p:nvPr/>
        </p:nvSpPr>
        <p:spPr>
          <a:xfrm>
            <a:off x="10081406" y="5546382"/>
            <a:ext cx="377371" cy="571337"/>
          </a:xfrm>
          <a:prstGeom prst="rect">
            <a:avLst/>
          </a:prstGeom>
          <a:gradFill flip="none" rotWithShape="1">
            <a:gsLst>
              <a:gs pos="0">
                <a:schemeClr val="accent1">
                  <a:alpha val="0"/>
                </a:schemeClr>
              </a:gs>
              <a:gs pos="100000">
                <a:schemeClr val="accent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E623AC2B-7171-45E4-AB93-CB35EEB6D900}"/>
              </a:ext>
            </a:extLst>
          </p:cNvPr>
          <p:cNvSpPr/>
          <p:nvPr/>
        </p:nvSpPr>
        <p:spPr>
          <a:xfrm>
            <a:off x="10611177" y="5546383"/>
            <a:ext cx="377371" cy="452294"/>
          </a:xfrm>
          <a:prstGeom prst="rect">
            <a:avLst/>
          </a:prstGeom>
          <a:gradFill flip="none" rotWithShape="1">
            <a:gsLst>
              <a:gs pos="0">
                <a:schemeClr val="accent1">
                  <a:alpha val="0"/>
                </a:schemeClr>
              </a:gs>
              <a:gs pos="100000">
                <a:schemeClr val="accent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554F06CB-6941-4537-9C4E-E984AB8FCDCE}"/>
              </a:ext>
            </a:extLst>
          </p:cNvPr>
          <p:cNvSpPr/>
          <p:nvPr/>
        </p:nvSpPr>
        <p:spPr>
          <a:xfrm>
            <a:off x="11140948" y="5546383"/>
            <a:ext cx="377371" cy="619750"/>
          </a:xfrm>
          <a:prstGeom prst="rect">
            <a:avLst/>
          </a:prstGeom>
          <a:gradFill flip="none" rotWithShape="1">
            <a:gsLst>
              <a:gs pos="0">
                <a:schemeClr val="accent1">
                  <a:alpha val="0"/>
                </a:schemeClr>
              </a:gs>
              <a:gs pos="100000">
                <a:schemeClr val="accent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1" name="Straight Connector 50">
            <a:extLst>
              <a:ext uri="{FF2B5EF4-FFF2-40B4-BE49-F238E27FC236}">
                <a16:creationId xmlns:a16="http://schemas.microsoft.com/office/drawing/2014/main" id="{A6AE2E5D-1E92-44C9-ABF6-E16CEBC089E5}"/>
              </a:ext>
            </a:extLst>
          </p:cNvPr>
          <p:cNvCxnSpPr>
            <a:cxnSpLocks/>
          </p:cNvCxnSpPr>
          <p:nvPr/>
        </p:nvCxnSpPr>
        <p:spPr>
          <a:xfrm>
            <a:off x="2133600" y="5289017"/>
            <a:ext cx="9891971" cy="0"/>
          </a:xfrm>
          <a:prstGeom prst="line">
            <a:avLst/>
          </a:prstGeom>
          <a:ln w="57150">
            <a:solidFill>
              <a:srgbClr val="00206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90" name="TextBox 89">
            <a:extLst>
              <a:ext uri="{FF2B5EF4-FFF2-40B4-BE49-F238E27FC236}">
                <a16:creationId xmlns:a16="http://schemas.microsoft.com/office/drawing/2014/main" id="{4019E838-B532-4058-B6C2-141C198C0C41}"/>
              </a:ext>
            </a:extLst>
          </p:cNvPr>
          <p:cNvSpPr txBox="1"/>
          <p:nvPr/>
        </p:nvSpPr>
        <p:spPr>
          <a:xfrm>
            <a:off x="137214" y="5170363"/>
            <a:ext cx="2408138" cy="954107"/>
          </a:xfrm>
          <a:prstGeom prst="rect">
            <a:avLst/>
          </a:prstGeom>
          <a:noFill/>
        </p:spPr>
        <p:txBody>
          <a:bodyPr wrap="square" rtlCol="0">
            <a:spAutoFit/>
          </a:bodyPr>
          <a:lstStyle/>
          <a:p>
            <a:r>
              <a:rPr lang="en-US" sz="2800" dirty="0">
                <a:solidFill>
                  <a:schemeClr val="accent1">
                    <a:lumMod val="75000"/>
                  </a:schemeClr>
                </a:solidFill>
              </a:rPr>
              <a:t>Base Layer</a:t>
            </a:r>
            <a:br>
              <a:rPr lang="en-US" sz="2800" dirty="0">
                <a:solidFill>
                  <a:schemeClr val="accent1">
                    <a:lumMod val="75000"/>
                  </a:schemeClr>
                </a:solidFill>
              </a:rPr>
            </a:br>
            <a:r>
              <a:rPr lang="en-US" sz="2800" dirty="0">
                <a:solidFill>
                  <a:schemeClr val="accent1">
                    <a:lumMod val="75000"/>
                  </a:schemeClr>
                </a:solidFill>
              </a:rPr>
              <a:t>(Bitcoin Core)</a:t>
            </a:r>
          </a:p>
        </p:txBody>
      </p:sp>
      <p:sp>
        <p:nvSpPr>
          <p:cNvPr id="132" name="Rectangle 2">
            <a:extLst>
              <a:ext uri="{FF2B5EF4-FFF2-40B4-BE49-F238E27FC236}">
                <a16:creationId xmlns:a16="http://schemas.microsoft.com/office/drawing/2014/main" id="{1E545C8B-F922-4191-8FF3-25EFED03495D}"/>
              </a:ext>
            </a:extLst>
          </p:cNvPr>
          <p:cNvSpPr>
            <a:spLocks noChangeArrowheads="1"/>
          </p:cNvSpPr>
          <p:nvPr/>
        </p:nvSpPr>
        <p:spPr bwMode="auto">
          <a:xfrm>
            <a:off x="0" y="120878"/>
            <a:ext cx="20710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8" name="Rectangle 1">
            <a:extLst>
              <a:ext uri="{FF2B5EF4-FFF2-40B4-BE49-F238E27FC236}">
                <a16:creationId xmlns:a16="http://schemas.microsoft.com/office/drawing/2014/main" id="{871D2843-D678-4D4B-9189-651CB06A8FDF}"/>
              </a:ext>
            </a:extLst>
          </p:cNvPr>
          <p:cNvSpPr>
            <a:spLocks noChangeArrowheads="1"/>
          </p:cNvSpPr>
          <p:nvPr/>
        </p:nvSpPr>
        <p:spPr bwMode="auto">
          <a:xfrm>
            <a:off x="8786748" y="6469370"/>
            <a:ext cx="1712213" cy="261610"/>
          </a:xfrm>
          <a:prstGeom prst="rect">
            <a:avLst/>
          </a:prstGeom>
          <a:solidFill>
            <a:schemeClr val="accent6">
              <a:lumMod val="60000"/>
              <a:lumOff val="40000"/>
              <a:alpha val="52941"/>
            </a:schemeClr>
          </a:solidFill>
          <a:ln w="9525">
            <a:solidFill>
              <a:schemeClr val="accent6">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100" b="1" u="sng" dirty="0">
                <a:latin typeface="Courier New" panose="02070309020205020404" pitchFamily="49" charset="0"/>
                <a:cs typeface="Courier New" panose="02070309020205020404" pitchFamily="49" charset="0"/>
              </a:rPr>
              <a:t>e</a:t>
            </a:r>
            <a:r>
              <a:rPr kumimoji="0" lang="en-US" altLang="en-US" sz="1100" b="1" i="0" u="sng" strike="noStrike" cap="none" normalizeH="0" baseline="0" dirty="0">
                <a:ln>
                  <a:noFill/>
                </a:ln>
                <a:solidFill>
                  <a:schemeClr val="tx1"/>
                </a:solidFill>
                <a:effectLst/>
                <a:latin typeface="Courier New" panose="02070309020205020404" pitchFamily="49" charset="0"/>
                <a:cs typeface="Courier New" panose="02070309020205020404" pitchFamily="49" charset="0"/>
              </a:rPr>
              <a:t>320</a:t>
            </a:r>
            <a:r>
              <a:rPr lang="en-US" altLang="en-US" sz="1100" b="1" dirty="0">
                <a:latin typeface="Courier New" panose="02070309020205020404" pitchFamily="49" charset="0"/>
                <a:cs typeface="Courier New" panose="02070309020205020404" pitchFamily="49" charset="0"/>
              </a:rPr>
              <a:t> ... Pays Out</a:t>
            </a:r>
            <a:r>
              <a:rPr kumimoji="0" lang="en-US" altLang="en-US" sz="110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p>
        </p:txBody>
      </p:sp>
      <p:cxnSp>
        <p:nvCxnSpPr>
          <p:cNvPr id="119" name="Straight Arrow Connector 118">
            <a:extLst>
              <a:ext uri="{FF2B5EF4-FFF2-40B4-BE49-F238E27FC236}">
                <a16:creationId xmlns:a16="http://schemas.microsoft.com/office/drawing/2014/main" id="{F08A7CC7-5DB0-4AE4-A263-899D7D1C7636}"/>
              </a:ext>
            </a:extLst>
          </p:cNvPr>
          <p:cNvCxnSpPr>
            <a:cxnSpLocks/>
          </p:cNvCxnSpPr>
          <p:nvPr/>
        </p:nvCxnSpPr>
        <p:spPr>
          <a:xfrm flipH="1">
            <a:off x="9919075" y="5680941"/>
            <a:ext cx="425340" cy="834552"/>
          </a:xfrm>
          <a:prstGeom prst="straightConnector1">
            <a:avLst/>
          </a:prstGeom>
          <a:ln w="762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0" name="Rectangle 1">
            <a:extLst>
              <a:ext uri="{FF2B5EF4-FFF2-40B4-BE49-F238E27FC236}">
                <a16:creationId xmlns:a16="http://schemas.microsoft.com/office/drawing/2014/main" id="{EA42A208-B719-461D-9178-51B8BFB00CC9}"/>
              </a:ext>
            </a:extLst>
          </p:cNvPr>
          <p:cNvSpPr>
            <a:spLocks noChangeArrowheads="1"/>
          </p:cNvSpPr>
          <p:nvPr/>
        </p:nvSpPr>
        <p:spPr bwMode="auto">
          <a:xfrm>
            <a:off x="1376709" y="6502613"/>
            <a:ext cx="5668312" cy="261610"/>
          </a:xfrm>
          <a:prstGeom prst="rect">
            <a:avLst/>
          </a:prstGeom>
          <a:solidFill>
            <a:schemeClr val="accent6">
              <a:lumMod val="60000"/>
              <a:lumOff val="40000"/>
              <a:alpha val="52941"/>
            </a:schemeClr>
          </a:solidFill>
          <a:ln w="9525">
            <a:solidFill>
              <a:schemeClr val="accent6">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sng" strike="noStrike" cap="none" normalizeH="0" baseline="0" dirty="0">
                <a:ln>
                  <a:noFill/>
                </a:ln>
                <a:solidFill>
                  <a:schemeClr val="tx1"/>
                </a:solidFill>
                <a:effectLst/>
                <a:latin typeface="Courier New" panose="02070309020205020404" pitchFamily="49" charset="0"/>
                <a:cs typeface="Courier New" panose="02070309020205020404" pitchFamily="49" charset="0"/>
              </a:rPr>
              <a:t>e320</a:t>
            </a:r>
            <a:r>
              <a:rPr kumimoji="0" lang="en-US" altLang="en-US" sz="110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b6c2fffc8d750423db8b1eb942ae710e951ed797f7affc8892b0f1fc122b </a:t>
            </a:r>
          </a:p>
        </p:txBody>
      </p:sp>
      <p:sp>
        <p:nvSpPr>
          <p:cNvPr id="125" name="Rectangle 1">
            <a:extLst>
              <a:ext uri="{FF2B5EF4-FFF2-40B4-BE49-F238E27FC236}">
                <a16:creationId xmlns:a16="http://schemas.microsoft.com/office/drawing/2014/main" id="{51342461-6C90-4221-83D0-D1AF3C3FE80D}"/>
              </a:ext>
            </a:extLst>
          </p:cNvPr>
          <p:cNvSpPr>
            <a:spLocks noChangeArrowheads="1"/>
          </p:cNvSpPr>
          <p:nvPr/>
        </p:nvSpPr>
        <p:spPr bwMode="auto">
          <a:xfrm>
            <a:off x="4252657" y="5591751"/>
            <a:ext cx="297491" cy="113038"/>
          </a:xfrm>
          <a:prstGeom prst="rect">
            <a:avLst/>
          </a:prstGeom>
          <a:solidFill>
            <a:schemeClr val="accent6">
              <a:lumMod val="60000"/>
              <a:lumOff val="40000"/>
              <a:alpha val="52941"/>
            </a:schemeClr>
          </a:solidFill>
          <a:ln w="9525">
            <a:solidFill>
              <a:schemeClr val="accent6">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10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endParaRPr>
          </a:p>
        </p:txBody>
      </p:sp>
      <p:sp>
        <p:nvSpPr>
          <p:cNvPr id="128" name="Rectangle 1">
            <a:extLst>
              <a:ext uri="{FF2B5EF4-FFF2-40B4-BE49-F238E27FC236}">
                <a16:creationId xmlns:a16="http://schemas.microsoft.com/office/drawing/2014/main" id="{9EB477D2-5C46-4630-B96B-1D79B308DE7C}"/>
              </a:ext>
            </a:extLst>
          </p:cNvPr>
          <p:cNvSpPr>
            <a:spLocks noChangeArrowheads="1"/>
          </p:cNvSpPr>
          <p:nvPr/>
        </p:nvSpPr>
        <p:spPr bwMode="auto">
          <a:xfrm>
            <a:off x="10618512" y="5584108"/>
            <a:ext cx="297491" cy="113038"/>
          </a:xfrm>
          <a:prstGeom prst="rect">
            <a:avLst/>
          </a:prstGeom>
          <a:solidFill>
            <a:schemeClr val="accent6">
              <a:lumMod val="60000"/>
              <a:lumOff val="40000"/>
              <a:alpha val="52941"/>
            </a:schemeClr>
          </a:solidFill>
          <a:ln w="9525">
            <a:solidFill>
              <a:schemeClr val="accent6">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10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endParaRPr>
          </a:p>
        </p:txBody>
      </p:sp>
      <p:cxnSp>
        <p:nvCxnSpPr>
          <p:cNvPr id="129" name="Straight Arrow Connector 128">
            <a:extLst>
              <a:ext uri="{FF2B5EF4-FFF2-40B4-BE49-F238E27FC236}">
                <a16:creationId xmlns:a16="http://schemas.microsoft.com/office/drawing/2014/main" id="{AB7239FF-D5AE-47F9-B42F-6684E5638B3E}"/>
              </a:ext>
            </a:extLst>
          </p:cNvPr>
          <p:cNvCxnSpPr>
            <a:cxnSpLocks/>
          </p:cNvCxnSpPr>
          <p:nvPr/>
        </p:nvCxnSpPr>
        <p:spPr>
          <a:xfrm flipV="1">
            <a:off x="4287079" y="5758782"/>
            <a:ext cx="72002" cy="654351"/>
          </a:xfrm>
          <a:prstGeom prst="straightConnector1">
            <a:avLst/>
          </a:prstGeom>
          <a:ln w="762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0" name="Rectangle 1">
            <a:extLst>
              <a:ext uri="{FF2B5EF4-FFF2-40B4-BE49-F238E27FC236}">
                <a16:creationId xmlns:a16="http://schemas.microsoft.com/office/drawing/2014/main" id="{1F32849E-07C4-4C8C-9B64-6FB6400D2F08}"/>
              </a:ext>
            </a:extLst>
          </p:cNvPr>
          <p:cNvSpPr>
            <a:spLocks noChangeArrowheads="1"/>
          </p:cNvSpPr>
          <p:nvPr/>
        </p:nvSpPr>
        <p:spPr bwMode="auto">
          <a:xfrm>
            <a:off x="10663315" y="6469370"/>
            <a:ext cx="5668312" cy="261610"/>
          </a:xfrm>
          <a:prstGeom prst="rect">
            <a:avLst/>
          </a:prstGeom>
          <a:solidFill>
            <a:schemeClr val="accent6">
              <a:lumMod val="60000"/>
              <a:lumOff val="40000"/>
              <a:alpha val="52941"/>
            </a:schemeClr>
          </a:solidFill>
          <a:ln w="9525">
            <a:solidFill>
              <a:schemeClr val="accent6">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kumimoji="0" lang="en-US" altLang="en-US" sz="1100" b="1" i="0" u="sng" strike="noStrike" cap="none" normalizeH="0" baseline="0" dirty="0">
                <a:ln>
                  <a:noFill/>
                </a:ln>
                <a:solidFill>
                  <a:schemeClr val="tx1"/>
                </a:solidFill>
                <a:effectLst/>
                <a:latin typeface="Courier New" panose="02070309020205020404" pitchFamily="49" charset="0"/>
                <a:cs typeface="Courier New" panose="02070309020205020404" pitchFamily="49" charset="0"/>
              </a:rPr>
              <a:t>81cd</a:t>
            </a:r>
            <a:r>
              <a:rPr kumimoji="0" lang="en-US" altLang="en-US" sz="110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02ab7e569e8bcd9317e2fe99f2de44d49ab2b8851ba4a308000000000000</a:t>
            </a:r>
            <a:endParaRPr kumimoji="0" lang="en-US" altLang="en-US" sz="320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endParaRPr>
          </a:p>
        </p:txBody>
      </p:sp>
      <p:sp>
        <p:nvSpPr>
          <p:cNvPr id="131" name="Rectangle 1">
            <a:extLst>
              <a:ext uri="{FF2B5EF4-FFF2-40B4-BE49-F238E27FC236}">
                <a16:creationId xmlns:a16="http://schemas.microsoft.com/office/drawing/2014/main" id="{79A4174B-982A-4648-BCCA-CAE77FD454C8}"/>
              </a:ext>
            </a:extLst>
          </p:cNvPr>
          <p:cNvSpPr>
            <a:spLocks noChangeArrowheads="1"/>
          </p:cNvSpPr>
          <p:nvPr/>
        </p:nvSpPr>
        <p:spPr bwMode="auto">
          <a:xfrm>
            <a:off x="10123551" y="5599114"/>
            <a:ext cx="297491" cy="113038"/>
          </a:xfrm>
          <a:prstGeom prst="rect">
            <a:avLst/>
          </a:prstGeom>
          <a:solidFill>
            <a:schemeClr val="accent6">
              <a:lumMod val="60000"/>
              <a:lumOff val="40000"/>
              <a:alpha val="52941"/>
            </a:schemeClr>
          </a:solidFill>
          <a:ln w="9525">
            <a:solidFill>
              <a:schemeClr val="accent6">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10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endParaRPr>
          </a:p>
        </p:txBody>
      </p:sp>
      <p:cxnSp>
        <p:nvCxnSpPr>
          <p:cNvPr id="133" name="Straight Arrow Connector 132">
            <a:extLst>
              <a:ext uri="{FF2B5EF4-FFF2-40B4-BE49-F238E27FC236}">
                <a16:creationId xmlns:a16="http://schemas.microsoft.com/office/drawing/2014/main" id="{E5547A03-5E6A-41CF-9853-BFC4361248E1}"/>
              </a:ext>
            </a:extLst>
          </p:cNvPr>
          <p:cNvCxnSpPr>
            <a:cxnSpLocks/>
          </p:cNvCxnSpPr>
          <p:nvPr/>
        </p:nvCxnSpPr>
        <p:spPr>
          <a:xfrm flipH="1" flipV="1">
            <a:off x="10806798" y="5734871"/>
            <a:ext cx="104710" cy="688172"/>
          </a:xfrm>
          <a:prstGeom prst="straightConnector1">
            <a:avLst/>
          </a:prstGeom>
          <a:ln w="762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5" name="Rectangle 134">
            <a:extLst>
              <a:ext uri="{FF2B5EF4-FFF2-40B4-BE49-F238E27FC236}">
                <a16:creationId xmlns:a16="http://schemas.microsoft.com/office/drawing/2014/main" id="{25AC44AC-40F1-41E4-A70F-0481A7D8A284}"/>
              </a:ext>
            </a:extLst>
          </p:cNvPr>
          <p:cNvSpPr/>
          <p:nvPr/>
        </p:nvSpPr>
        <p:spPr>
          <a:xfrm>
            <a:off x="207108" y="103638"/>
            <a:ext cx="5440670" cy="1331153"/>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6F40EEC-FEC0-4B28-A9FE-41E6AD8D6A15}"/>
              </a:ext>
            </a:extLst>
          </p:cNvPr>
          <p:cNvSpPr>
            <a:spLocks noGrp="1"/>
          </p:cNvSpPr>
          <p:nvPr>
            <p:ph type="title"/>
          </p:nvPr>
        </p:nvSpPr>
        <p:spPr>
          <a:xfrm>
            <a:off x="3498562" y="103638"/>
            <a:ext cx="6126264" cy="765175"/>
          </a:xfrm>
        </p:spPr>
        <p:txBody>
          <a:bodyPr>
            <a:normAutofit/>
          </a:bodyPr>
          <a:lstStyle/>
          <a:p>
            <a:r>
              <a:rPr lang="en-US" dirty="0"/>
              <a:t>Your Layer 1 Node Sees…</a:t>
            </a:r>
          </a:p>
        </p:txBody>
      </p:sp>
    </p:spTree>
    <p:extLst>
      <p:ext uri="{BB962C8B-B14F-4D97-AF65-F5344CB8AC3E}">
        <p14:creationId xmlns:p14="http://schemas.microsoft.com/office/powerpoint/2010/main" val="59744338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2B576-7AFD-1AD6-DAE4-61EA3DEE19D6}"/>
              </a:ext>
            </a:extLst>
          </p:cNvPr>
          <p:cNvSpPr>
            <a:spLocks noGrp="1"/>
          </p:cNvSpPr>
          <p:nvPr>
            <p:ph type="title"/>
          </p:nvPr>
        </p:nvSpPr>
        <p:spPr>
          <a:xfrm>
            <a:off x="838200" y="298449"/>
            <a:ext cx="10515600" cy="765175"/>
          </a:xfrm>
        </p:spPr>
        <p:txBody>
          <a:bodyPr/>
          <a:lstStyle/>
          <a:p>
            <a:r>
              <a:rPr lang="en-US" dirty="0"/>
              <a:t>But then how is it secure??</a:t>
            </a:r>
          </a:p>
        </p:txBody>
      </p:sp>
      <p:sp>
        <p:nvSpPr>
          <p:cNvPr id="3" name="Content Placeholder 2">
            <a:extLst>
              <a:ext uri="{FF2B5EF4-FFF2-40B4-BE49-F238E27FC236}">
                <a16:creationId xmlns:a16="http://schemas.microsoft.com/office/drawing/2014/main" id="{9FB892FD-2ACC-2C7F-36BC-3C3645EB8823}"/>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4950006F-8834-FD30-4923-C0FF1A7283A6}"/>
              </a:ext>
            </a:extLst>
          </p:cNvPr>
          <p:cNvSpPr>
            <a:spLocks noGrp="1"/>
          </p:cNvSpPr>
          <p:nvPr>
            <p:ph type="sldNum" sz="quarter" idx="12"/>
          </p:nvPr>
        </p:nvSpPr>
        <p:spPr/>
        <p:txBody>
          <a:bodyPr/>
          <a:lstStyle/>
          <a:p>
            <a:fld id="{64A73B7B-B545-4723-8D44-5CC401310D8B}" type="slidenum">
              <a:rPr lang="en-US" smtClean="0"/>
              <a:t>61</a:t>
            </a:fld>
            <a:endParaRPr lang="en-US" dirty="0"/>
          </a:p>
        </p:txBody>
      </p:sp>
      <p:sp>
        <p:nvSpPr>
          <p:cNvPr id="5" name="Footer Placeholder 4">
            <a:extLst>
              <a:ext uri="{FF2B5EF4-FFF2-40B4-BE49-F238E27FC236}">
                <a16:creationId xmlns:a16="http://schemas.microsoft.com/office/drawing/2014/main" id="{F051D711-4257-C56C-4BB2-51B1CDE91187}"/>
              </a:ext>
            </a:extLst>
          </p:cNvPr>
          <p:cNvSpPr>
            <a:spLocks noGrp="1"/>
          </p:cNvSpPr>
          <p:nvPr>
            <p:ph type="ftr" sz="quarter" idx="11"/>
          </p:nvPr>
        </p:nvSpPr>
        <p:spPr/>
        <p:txBody>
          <a:bodyPr/>
          <a:lstStyle/>
          <a:p>
            <a:r>
              <a:rPr lang="en-US" u="sng">
                <a:solidFill>
                  <a:schemeClr val="bg1">
                    <a:lumMod val="75000"/>
                  </a:schemeClr>
                </a:solidFill>
              </a:rPr>
              <a:t>Telegram:</a:t>
            </a:r>
            <a:r>
              <a:rPr lang="en-US"/>
              <a:t> t.me/DcInsiders     </a:t>
            </a:r>
            <a:r>
              <a:rPr lang="en-US" u="sng">
                <a:solidFill>
                  <a:schemeClr val="bg1">
                    <a:lumMod val="85000"/>
                  </a:schemeClr>
                </a:solidFill>
              </a:rPr>
              <a:t>Website:</a:t>
            </a:r>
            <a:r>
              <a:rPr lang="en-US">
                <a:solidFill>
                  <a:schemeClr val="bg1">
                    <a:lumMod val="85000"/>
                  </a:schemeClr>
                </a:solidFill>
              </a:rPr>
              <a:t> </a:t>
            </a:r>
            <a:r>
              <a:rPr lang="en-US">
                <a:solidFill>
                  <a:schemeClr val="tx1"/>
                </a:solidFill>
                <a:hlinkClick r:id="rId2">
                  <a:extLst>
                    <a:ext uri="{A12FA001-AC4F-418D-AE19-62706E023703}">
                      <ahyp:hlinkClr xmlns:ahyp="http://schemas.microsoft.com/office/drawing/2018/hyperlinkcolor" val="tx"/>
                    </a:ext>
                  </a:extLst>
                </a:hlinkClick>
              </a:rPr>
              <a:t>www.LayerTwoLabs.com</a:t>
            </a:r>
            <a:r>
              <a:rPr lang="en-US"/>
              <a:t>   </a:t>
            </a:r>
            <a:r>
              <a:rPr lang="en-US" u="sng">
                <a:solidFill>
                  <a:schemeClr val="bg1">
                    <a:lumMod val="75000"/>
                  </a:schemeClr>
                </a:solidFill>
              </a:rPr>
              <a:t>Paul’s Twitter:</a:t>
            </a:r>
            <a:r>
              <a:rPr lang="en-US">
                <a:solidFill>
                  <a:schemeClr val="bg1">
                    <a:lumMod val="75000"/>
                  </a:schemeClr>
                </a:solidFill>
              </a:rPr>
              <a:t> </a:t>
            </a:r>
            <a:r>
              <a:rPr lang="en-US"/>
              <a:t>@truthcoin</a:t>
            </a:r>
            <a:endParaRPr lang="en-US" dirty="0"/>
          </a:p>
        </p:txBody>
      </p:sp>
    </p:spTree>
    <p:extLst>
      <p:ext uri="{BB962C8B-B14F-4D97-AF65-F5344CB8AC3E}">
        <p14:creationId xmlns:p14="http://schemas.microsoft.com/office/powerpoint/2010/main" val="385574009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A407A1AF-9914-52B5-1ECB-298B9F0A830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0957" y="1823381"/>
            <a:ext cx="4936686" cy="3275302"/>
          </a:xfrm>
        </p:spPr>
      </p:pic>
      <p:sp>
        <p:nvSpPr>
          <p:cNvPr id="4" name="Slide Number Placeholder 3">
            <a:extLst>
              <a:ext uri="{FF2B5EF4-FFF2-40B4-BE49-F238E27FC236}">
                <a16:creationId xmlns:a16="http://schemas.microsoft.com/office/drawing/2014/main" id="{7351307F-9C73-1D8E-7C68-1CB3B189BAC8}"/>
              </a:ext>
            </a:extLst>
          </p:cNvPr>
          <p:cNvSpPr>
            <a:spLocks noGrp="1"/>
          </p:cNvSpPr>
          <p:nvPr>
            <p:ph type="sldNum" sz="quarter" idx="12"/>
          </p:nvPr>
        </p:nvSpPr>
        <p:spPr/>
        <p:txBody>
          <a:bodyPr/>
          <a:lstStyle/>
          <a:p>
            <a:fld id="{64A73B7B-B545-4723-8D44-5CC401310D8B}" type="slidenum">
              <a:rPr lang="en-US" smtClean="0"/>
              <a:t>62</a:t>
            </a:fld>
            <a:endParaRPr lang="en-US" dirty="0"/>
          </a:p>
        </p:txBody>
      </p:sp>
      <p:sp>
        <p:nvSpPr>
          <p:cNvPr id="5" name="Footer Placeholder 4">
            <a:extLst>
              <a:ext uri="{FF2B5EF4-FFF2-40B4-BE49-F238E27FC236}">
                <a16:creationId xmlns:a16="http://schemas.microsoft.com/office/drawing/2014/main" id="{A25F2392-105E-7D70-FA79-91908E48ADBD}"/>
              </a:ext>
            </a:extLst>
          </p:cNvPr>
          <p:cNvSpPr>
            <a:spLocks noGrp="1"/>
          </p:cNvSpPr>
          <p:nvPr>
            <p:ph type="ftr" sz="quarter" idx="11"/>
          </p:nvPr>
        </p:nvSpPr>
        <p:spPr/>
        <p:txBody>
          <a:bodyPr/>
          <a:lstStyle/>
          <a:p>
            <a:r>
              <a:rPr lang="en-US" u="sng">
                <a:solidFill>
                  <a:schemeClr val="bg1">
                    <a:lumMod val="75000"/>
                  </a:schemeClr>
                </a:solidFill>
              </a:rPr>
              <a:t>Telegram:</a:t>
            </a:r>
            <a:r>
              <a:rPr lang="en-US"/>
              <a:t> t.me/DcInsiders     </a:t>
            </a:r>
            <a:r>
              <a:rPr lang="en-US" u="sng">
                <a:solidFill>
                  <a:schemeClr val="bg1">
                    <a:lumMod val="85000"/>
                  </a:schemeClr>
                </a:solidFill>
              </a:rPr>
              <a:t>Website:</a:t>
            </a:r>
            <a:r>
              <a:rPr lang="en-US">
                <a:solidFill>
                  <a:schemeClr val="bg1">
                    <a:lumMod val="85000"/>
                  </a:schemeClr>
                </a:solidFill>
              </a:rPr>
              <a:t> </a:t>
            </a:r>
            <a:r>
              <a:rPr lang="en-US">
                <a:solidFill>
                  <a:schemeClr val="tx1"/>
                </a:solidFill>
                <a:hlinkClick r:id="rId3">
                  <a:extLst>
                    <a:ext uri="{A12FA001-AC4F-418D-AE19-62706E023703}">
                      <ahyp:hlinkClr xmlns:ahyp="http://schemas.microsoft.com/office/drawing/2018/hyperlinkcolor" val="tx"/>
                    </a:ext>
                  </a:extLst>
                </a:hlinkClick>
              </a:rPr>
              <a:t>www.LayerTwoLabs.com</a:t>
            </a:r>
            <a:r>
              <a:rPr lang="en-US"/>
              <a:t>   </a:t>
            </a:r>
            <a:r>
              <a:rPr lang="en-US" u="sng">
                <a:solidFill>
                  <a:schemeClr val="bg1">
                    <a:lumMod val="75000"/>
                  </a:schemeClr>
                </a:solidFill>
              </a:rPr>
              <a:t>Paul’s Twitter:</a:t>
            </a:r>
            <a:r>
              <a:rPr lang="en-US">
                <a:solidFill>
                  <a:schemeClr val="bg1">
                    <a:lumMod val="75000"/>
                  </a:schemeClr>
                </a:solidFill>
              </a:rPr>
              <a:t> </a:t>
            </a:r>
            <a:r>
              <a:rPr lang="en-US"/>
              <a:t>@truthcoin</a:t>
            </a:r>
            <a:endParaRPr lang="en-US" dirty="0"/>
          </a:p>
        </p:txBody>
      </p:sp>
      <p:sp>
        <p:nvSpPr>
          <p:cNvPr id="10" name="TextBox 9">
            <a:extLst>
              <a:ext uri="{FF2B5EF4-FFF2-40B4-BE49-F238E27FC236}">
                <a16:creationId xmlns:a16="http://schemas.microsoft.com/office/drawing/2014/main" id="{DAB7A0D2-7CDC-9CDF-9B9C-28508C4AB819}"/>
              </a:ext>
            </a:extLst>
          </p:cNvPr>
          <p:cNvSpPr txBox="1"/>
          <p:nvPr/>
        </p:nvSpPr>
        <p:spPr>
          <a:xfrm>
            <a:off x="1394324" y="3187860"/>
            <a:ext cx="2688906" cy="830997"/>
          </a:xfrm>
          <a:prstGeom prst="rect">
            <a:avLst/>
          </a:prstGeom>
          <a:noFill/>
          <a:ln>
            <a:solidFill>
              <a:schemeClr val="tx1"/>
            </a:solidFill>
          </a:ln>
        </p:spPr>
        <p:txBody>
          <a:bodyPr wrap="square" rtlCol="0">
            <a:spAutoFit/>
          </a:bodyPr>
          <a:lstStyle/>
          <a:p>
            <a:pPr algn="ctr"/>
            <a:r>
              <a:rPr lang="en-US" sz="4800" b="1" dirty="0">
                <a:ln>
                  <a:solidFill>
                    <a:schemeClr val="tx1"/>
                  </a:solidFill>
                </a:ln>
                <a:solidFill>
                  <a:schemeClr val="bg1"/>
                </a:solidFill>
                <a:latin typeface="Impact" panose="020B0806030902050204" pitchFamily="34" charset="0"/>
              </a:rPr>
              <a:t>Full Node</a:t>
            </a:r>
          </a:p>
        </p:txBody>
      </p:sp>
      <p:sp>
        <p:nvSpPr>
          <p:cNvPr id="11" name="TextBox 10">
            <a:extLst>
              <a:ext uri="{FF2B5EF4-FFF2-40B4-BE49-F238E27FC236}">
                <a16:creationId xmlns:a16="http://schemas.microsoft.com/office/drawing/2014/main" id="{07381EED-88D9-2C31-BE86-8E71921A69F4}"/>
              </a:ext>
            </a:extLst>
          </p:cNvPr>
          <p:cNvSpPr txBox="1"/>
          <p:nvPr/>
        </p:nvSpPr>
        <p:spPr>
          <a:xfrm>
            <a:off x="1296149" y="5098683"/>
            <a:ext cx="2655865" cy="646331"/>
          </a:xfrm>
          <a:prstGeom prst="rect">
            <a:avLst/>
          </a:prstGeom>
          <a:noFill/>
          <a:ln>
            <a:solidFill>
              <a:schemeClr val="tx1"/>
            </a:solidFill>
          </a:ln>
        </p:spPr>
        <p:txBody>
          <a:bodyPr wrap="square" rtlCol="0">
            <a:spAutoFit/>
          </a:bodyPr>
          <a:lstStyle/>
          <a:p>
            <a:pPr algn="ctr"/>
            <a:r>
              <a:rPr lang="en-US" sz="3600" b="1" dirty="0">
                <a:ln>
                  <a:solidFill>
                    <a:schemeClr val="tx1"/>
                  </a:solidFill>
                </a:ln>
                <a:solidFill>
                  <a:schemeClr val="bg1"/>
                </a:solidFill>
                <a:latin typeface="Impact" panose="020B0806030902050204" pitchFamily="34" charset="0"/>
              </a:rPr>
              <a:t>Validating L1</a:t>
            </a:r>
          </a:p>
        </p:txBody>
      </p:sp>
      <p:pic>
        <p:nvPicPr>
          <p:cNvPr id="13" name="Picture 12">
            <a:extLst>
              <a:ext uri="{FF2B5EF4-FFF2-40B4-BE49-F238E27FC236}">
                <a16:creationId xmlns:a16="http://schemas.microsoft.com/office/drawing/2014/main" id="{1EC62ED6-CE94-F1C8-939E-C02FD4071A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50093" y="582612"/>
            <a:ext cx="6436987" cy="4707047"/>
          </a:xfrm>
          <a:prstGeom prst="rect">
            <a:avLst/>
          </a:prstGeom>
        </p:spPr>
      </p:pic>
      <p:sp>
        <p:nvSpPr>
          <p:cNvPr id="14" name="TextBox 13">
            <a:extLst>
              <a:ext uri="{FF2B5EF4-FFF2-40B4-BE49-F238E27FC236}">
                <a16:creationId xmlns:a16="http://schemas.microsoft.com/office/drawing/2014/main" id="{2B9E0964-BC87-94D5-F002-2891F98A1CF5}"/>
              </a:ext>
            </a:extLst>
          </p:cNvPr>
          <p:cNvSpPr txBox="1"/>
          <p:nvPr/>
        </p:nvSpPr>
        <p:spPr>
          <a:xfrm>
            <a:off x="7869110" y="965200"/>
            <a:ext cx="2173951" cy="830997"/>
          </a:xfrm>
          <a:prstGeom prst="rect">
            <a:avLst/>
          </a:prstGeom>
          <a:noFill/>
          <a:ln>
            <a:solidFill>
              <a:schemeClr val="tx1"/>
            </a:solidFill>
          </a:ln>
        </p:spPr>
        <p:txBody>
          <a:bodyPr wrap="square" rtlCol="0">
            <a:spAutoFit/>
          </a:bodyPr>
          <a:lstStyle/>
          <a:p>
            <a:pPr algn="ctr"/>
            <a:r>
              <a:rPr lang="en-US" sz="4800" b="1" dirty="0">
                <a:ln>
                  <a:solidFill>
                    <a:schemeClr val="tx1"/>
                  </a:solidFill>
                </a:ln>
                <a:solidFill>
                  <a:schemeClr val="bg1"/>
                </a:solidFill>
                <a:latin typeface="Impact" panose="020B0806030902050204" pitchFamily="34" charset="0"/>
              </a:rPr>
              <a:t>Miners</a:t>
            </a:r>
          </a:p>
        </p:txBody>
      </p:sp>
      <p:sp>
        <p:nvSpPr>
          <p:cNvPr id="15" name="TextBox 14">
            <a:extLst>
              <a:ext uri="{FF2B5EF4-FFF2-40B4-BE49-F238E27FC236}">
                <a16:creationId xmlns:a16="http://schemas.microsoft.com/office/drawing/2014/main" id="{69976E05-198A-E674-6D4A-53ADC7F73BA9}"/>
              </a:ext>
            </a:extLst>
          </p:cNvPr>
          <p:cNvSpPr txBox="1"/>
          <p:nvPr/>
        </p:nvSpPr>
        <p:spPr>
          <a:xfrm>
            <a:off x="5956579" y="2625258"/>
            <a:ext cx="5877087" cy="3046988"/>
          </a:xfrm>
          <a:prstGeom prst="rect">
            <a:avLst/>
          </a:prstGeom>
          <a:noFill/>
          <a:ln>
            <a:solidFill>
              <a:schemeClr val="tx1"/>
            </a:solidFill>
          </a:ln>
        </p:spPr>
        <p:txBody>
          <a:bodyPr wrap="square" rtlCol="0">
            <a:spAutoFit/>
          </a:bodyPr>
          <a:lstStyle/>
          <a:p>
            <a:pPr algn="ctr"/>
            <a:r>
              <a:rPr lang="en-US" sz="3200" b="1" dirty="0">
                <a:ln>
                  <a:solidFill>
                    <a:schemeClr val="tx1"/>
                  </a:solidFill>
                </a:ln>
                <a:solidFill>
                  <a:schemeClr val="bg1"/>
                </a:solidFill>
                <a:latin typeface="Impact" panose="020B0806030902050204" pitchFamily="34" charset="0"/>
              </a:rPr>
              <a:t>Optimizing: </a:t>
            </a:r>
            <a:br>
              <a:rPr lang="en-US" sz="3200" b="1" dirty="0">
                <a:ln>
                  <a:solidFill>
                    <a:schemeClr val="tx1"/>
                  </a:solidFill>
                </a:ln>
                <a:solidFill>
                  <a:schemeClr val="bg1"/>
                </a:solidFill>
                <a:latin typeface="Impact" panose="020B0806030902050204" pitchFamily="34" charset="0"/>
              </a:rPr>
            </a:br>
            <a:r>
              <a:rPr lang="en-US" sz="3200" b="1" dirty="0">
                <a:ln>
                  <a:solidFill>
                    <a:schemeClr val="tx1"/>
                  </a:solidFill>
                </a:ln>
                <a:solidFill>
                  <a:schemeClr val="bg1"/>
                </a:solidFill>
                <a:latin typeface="Impact" panose="020B0806030902050204" pitchFamily="34" charset="0"/>
              </a:rPr>
              <a:t>kWh /$ / ASIC Efficiency / Cooling / Labor  / </a:t>
            </a:r>
            <a:br>
              <a:rPr lang="en-US" sz="3200" b="1" dirty="0">
                <a:ln>
                  <a:solidFill>
                    <a:schemeClr val="tx1"/>
                  </a:solidFill>
                </a:ln>
                <a:solidFill>
                  <a:schemeClr val="bg1"/>
                </a:solidFill>
                <a:latin typeface="Impact" panose="020B0806030902050204" pitchFamily="34" charset="0"/>
              </a:rPr>
            </a:br>
            <a:r>
              <a:rPr lang="en-US" sz="3200" b="1" dirty="0">
                <a:ln>
                  <a:solidFill>
                    <a:schemeClr val="tx1"/>
                  </a:solidFill>
                </a:ln>
                <a:solidFill>
                  <a:schemeClr val="bg1"/>
                </a:solidFill>
                <a:latin typeface="Impact" panose="020B0806030902050204" pitchFamily="34" charset="0"/>
              </a:rPr>
              <a:t>Demand Management Programs / Drying Fruit / Getting </a:t>
            </a:r>
            <a:r>
              <a:rPr lang="en-US" sz="3200" b="1" dirty="0" err="1">
                <a:ln>
                  <a:solidFill>
                    <a:schemeClr val="tx1"/>
                  </a:solidFill>
                </a:ln>
                <a:solidFill>
                  <a:schemeClr val="bg1"/>
                </a:solidFill>
                <a:latin typeface="Impact" panose="020B0806030902050204" pitchFamily="34" charset="0"/>
              </a:rPr>
              <a:t>NatGas</a:t>
            </a:r>
            <a:r>
              <a:rPr lang="en-US" sz="3200" b="1" dirty="0">
                <a:ln>
                  <a:solidFill>
                    <a:schemeClr val="tx1"/>
                  </a:solidFill>
                </a:ln>
                <a:solidFill>
                  <a:schemeClr val="bg1"/>
                </a:solidFill>
                <a:latin typeface="Impact" panose="020B0806030902050204" pitchFamily="34" charset="0"/>
              </a:rPr>
              <a:t> Credits / Outcompeting All Rivals</a:t>
            </a:r>
          </a:p>
        </p:txBody>
      </p:sp>
      <p:sp>
        <p:nvSpPr>
          <p:cNvPr id="16" name="TextBox 15">
            <a:extLst>
              <a:ext uri="{FF2B5EF4-FFF2-40B4-BE49-F238E27FC236}">
                <a16:creationId xmlns:a16="http://schemas.microsoft.com/office/drawing/2014/main" id="{6526BBBE-0D63-5E72-05BD-88988FCE81FF}"/>
              </a:ext>
            </a:extLst>
          </p:cNvPr>
          <p:cNvSpPr txBox="1"/>
          <p:nvPr/>
        </p:nvSpPr>
        <p:spPr>
          <a:xfrm>
            <a:off x="1296149" y="5830924"/>
            <a:ext cx="2655865" cy="461665"/>
          </a:xfrm>
          <a:prstGeom prst="rect">
            <a:avLst/>
          </a:prstGeom>
          <a:noFill/>
          <a:ln>
            <a:solidFill>
              <a:schemeClr val="tx1"/>
            </a:solidFill>
          </a:ln>
        </p:spPr>
        <p:txBody>
          <a:bodyPr wrap="square" rtlCol="0">
            <a:spAutoFit/>
          </a:bodyPr>
          <a:lstStyle/>
          <a:p>
            <a:pPr algn="ctr"/>
            <a:r>
              <a:rPr lang="en-US" sz="2400" b="1" dirty="0">
                <a:ln>
                  <a:solidFill>
                    <a:schemeClr val="tx1"/>
                  </a:solidFill>
                </a:ln>
                <a:solidFill>
                  <a:srgbClr val="F8B29C"/>
                </a:solidFill>
                <a:latin typeface="Impact" panose="020B0806030902050204" pitchFamily="34" charset="0"/>
              </a:rPr>
              <a:t>+ counting to 13,150</a:t>
            </a:r>
          </a:p>
        </p:txBody>
      </p:sp>
      <p:sp>
        <p:nvSpPr>
          <p:cNvPr id="17" name="TextBox 16">
            <a:extLst>
              <a:ext uri="{FF2B5EF4-FFF2-40B4-BE49-F238E27FC236}">
                <a16:creationId xmlns:a16="http://schemas.microsoft.com/office/drawing/2014/main" id="{107C0012-90C4-0D83-6400-22EE60379C0A}"/>
              </a:ext>
            </a:extLst>
          </p:cNvPr>
          <p:cNvSpPr txBox="1"/>
          <p:nvPr/>
        </p:nvSpPr>
        <p:spPr>
          <a:xfrm>
            <a:off x="6455266" y="5794540"/>
            <a:ext cx="4826639" cy="461665"/>
          </a:xfrm>
          <a:prstGeom prst="rect">
            <a:avLst/>
          </a:prstGeom>
          <a:noFill/>
          <a:ln>
            <a:solidFill>
              <a:schemeClr val="tx1"/>
            </a:solidFill>
          </a:ln>
        </p:spPr>
        <p:txBody>
          <a:bodyPr wrap="square" rtlCol="0">
            <a:spAutoFit/>
          </a:bodyPr>
          <a:lstStyle/>
          <a:p>
            <a:pPr algn="ctr"/>
            <a:r>
              <a:rPr lang="en-US" sz="2400" b="1" dirty="0">
                <a:ln>
                  <a:solidFill>
                    <a:schemeClr val="tx1"/>
                  </a:solidFill>
                </a:ln>
                <a:solidFill>
                  <a:srgbClr val="F8B29C"/>
                </a:solidFill>
                <a:latin typeface="Impact" panose="020B0806030902050204" pitchFamily="34" charset="0"/>
              </a:rPr>
              <a:t>+ add/remove/validate Sidechains</a:t>
            </a:r>
          </a:p>
        </p:txBody>
      </p:sp>
    </p:spTree>
    <p:extLst>
      <p:ext uri="{BB962C8B-B14F-4D97-AF65-F5344CB8AC3E}">
        <p14:creationId xmlns:p14="http://schemas.microsoft.com/office/powerpoint/2010/main" val="423042579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E965F-D9B3-44E9-9CB4-41D1C1A1E10B}"/>
              </a:ext>
            </a:extLst>
          </p:cNvPr>
          <p:cNvSpPr>
            <a:spLocks noGrp="1"/>
          </p:cNvSpPr>
          <p:nvPr>
            <p:ph type="title"/>
          </p:nvPr>
        </p:nvSpPr>
        <p:spPr>
          <a:xfrm>
            <a:off x="6267558" y="305699"/>
            <a:ext cx="5621866" cy="1193335"/>
          </a:xfrm>
        </p:spPr>
        <p:txBody>
          <a:bodyPr>
            <a:normAutofit fontScale="90000"/>
          </a:bodyPr>
          <a:lstStyle/>
          <a:p>
            <a:r>
              <a:rPr lang="en-US" sz="6600" dirty="0"/>
              <a:t>Prison Metaphor</a:t>
            </a:r>
          </a:p>
        </p:txBody>
      </p:sp>
      <p:pic>
        <p:nvPicPr>
          <p:cNvPr id="1026" name="Picture 2" descr="Image result for penitentiary icon">
            <a:extLst>
              <a:ext uri="{FF2B5EF4-FFF2-40B4-BE49-F238E27FC236}">
                <a16:creationId xmlns:a16="http://schemas.microsoft.com/office/drawing/2014/main" id="{7B506E8A-44E2-4496-A93F-EC443D1B89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134" y="0"/>
            <a:ext cx="5049704" cy="332634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elated image">
            <a:extLst>
              <a:ext uri="{FF2B5EF4-FFF2-40B4-BE49-F238E27FC236}">
                <a16:creationId xmlns:a16="http://schemas.microsoft.com/office/drawing/2014/main" id="{8A0F48A5-1A16-4CE4-8BA7-CCCE12A9AD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9801486">
            <a:off x="3968456" y="2282426"/>
            <a:ext cx="1170566" cy="117056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9" name="Picture 6" descr="Related image">
            <a:extLst>
              <a:ext uri="{FF2B5EF4-FFF2-40B4-BE49-F238E27FC236}">
                <a16:creationId xmlns:a16="http://schemas.microsoft.com/office/drawing/2014/main" id="{7F916C22-5542-43DD-890E-562F5F9ED8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9801486">
            <a:off x="4120856" y="2434826"/>
            <a:ext cx="1170566" cy="117056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 name="Picture 6" descr="Related image">
            <a:extLst>
              <a:ext uri="{FF2B5EF4-FFF2-40B4-BE49-F238E27FC236}">
                <a16:creationId xmlns:a16="http://schemas.microsoft.com/office/drawing/2014/main" id="{DD279188-A437-47D4-96A4-A8BB428BF8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9801486">
            <a:off x="4273256" y="2587226"/>
            <a:ext cx="1170566" cy="117056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1" name="Picture 6" descr="Related image">
            <a:extLst>
              <a:ext uri="{FF2B5EF4-FFF2-40B4-BE49-F238E27FC236}">
                <a16:creationId xmlns:a16="http://schemas.microsoft.com/office/drawing/2014/main" id="{CC12903E-35A5-4546-A5CF-50E081E608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9801486">
            <a:off x="4425656" y="2739626"/>
            <a:ext cx="1170566" cy="117056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2" name="Picture 6" descr="Related image">
            <a:extLst>
              <a:ext uri="{FF2B5EF4-FFF2-40B4-BE49-F238E27FC236}">
                <a16:creationId xmlns:a16="http://schemas.microsoft.com/office/drawing/2014/main" id="{89BFD260-872A-40EC-931B-89A58B9781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9801486">
            <a:off x="4578056" y="2892026"/>
            <a:ext cx="1170566" cy="117056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3" name="Picture 6" descr="Related image">
            <a:extLst>
              <a:ext uri="{FF2B5EF4-FFF2-40B4-BE49-F238E27FC236}">
                <a16:creationId xmlns:a16="http://schemas.microsoft.com/office/drawing/2014/main" id="{2D861581-AAAD-4A74-9CAC-9717A03BF8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9801486">
            <a:off x="4730456" y="3044426"/>
            <a:ext cx="1170566" cy="117056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4" name="Picture 6" descr="Related image">
            <a:extLst>
              <a:ext uri="{FF2B5EF4-FFF2-40B4-BE49-F238E27FC236}">
                <a16:creationId xmlns:a16="http://schemas.microsoft.com/office/drawing/2014/main" id="{29EF7E0D-1505-423C-BD11-6EC6A6805A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9801486">
            <a:off x="4882856" y="3196826"/>
            <a:ext cx="1170566" cy="117056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5" name="Picture 6" descr="Related image">
            <a:extLst>
              <a:ext uri="{FF2B5EF4-FFF2-40B4-BE49-F238E27FC236}">
                <a16:creationId xmlns:a16="http://schemas.microsoft.com/office/drawing/2014/main" id="{2481DE0D-A4DF-4CB3-898B-9DE0D55323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9801486">
            <a:off x="5035256" y="3349226"/>
            <a:ext cx="1170566" cy="117056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6" name="Picture 6" descr="Related image">
            <a:extLst>
              <a:ext uri="{FF2B5EF4-FFF2-40B4-BE49-F238E27FC236}">
                <a16:creationId xmlns:a16="http://schemas.microsoft.com/office/drawing/2014/main" id="{5AD9CF3E-B0CF-4E64-94C8-FB0B712529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9801486">
            <a:off x="5187656" y="3501626"/>
            <a:ext cx="1170566" cy="117056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7" name="Picture 6" descr="Related image">
            <a:extLst>
              <a:ext uri="{FF2B5EF4-FFF2-40B4-BE49-F238E27FC236}">
                <a16:creationId xmlns:a16="http://schemas.microsoft.com/office/drawing/2014/main" id="{D9773AE7-6E08-4349-A9E0-632F5286DB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9801486">
            <a:off x="5340056" y="3654026"/>
            <a:ext cx="1170566" cy="117056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cxnSp>
        <p:nvCxnSpPr>
          <p:cNvPr id="7" name="Straight Arrow Connector 6">
            <a:extLst>
              <a:ext uri="{FF2B5EF4-FFF2-40B4-BE49-F238E27FC236}">
                <a16:creationId xmlns:a16="http://schemas.microsoft.com/office/drawing/2014/main" id="{1BA80650-A7E8-4BAB-9CF7-EDE1471A70C1}"/>
              </a:ext>
            </a:extLst>
          </p:cNvPr>
          <p:cNvCxnSpPr>
            <a:cxnSpLocks/>
          </p:cNvCxnSpPr>
          <p:nvPr/>
        </p:nvCxnSpPr>
        <p:spPr>
          <a:xfrm flipV="1">
            <a:off x="2121187" y="2867710"/>
            <a:ext cx="1605077" cy="2127975"/>
          </a:xfrm>
          <a:prstGeom prst="straightConnector1">
            <a:avLst/>
          </a:prstGeom>
          <a:ln w="38100">
            <a:solidFill>
              <a:srgbClr val="C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681E2493-5566-444A-B04C-08ECCEF101FA}"/>
              </a:ext>
            </a:extLst>
          </p:cNvPr>
          <p:cNvSpPr txBox="1"/>
          <p:nvPr/>
        </p:nvSpPr>
        <p:spPr>
          <a:xfrm>
            <a:off x="471658" y="5115730"/>
            <a:ext cx="2187330" cy="523220"/>
          </a:xfrm>
          <a:prstGeom prst="rect">
            <a:avLst/>
          </a:prstGeom>
          <a:noFill/>
        </p:spPr>
        <p:txBody>
          <a:bodyPr wrap="none" rtlCol="0">
            <a:spAutoFit/>
          </a:bodyPr>
          <a:lstStyle/>
          <a:p>
            <a:r>
              <a:rPr lang="en-US" sz="2800" dirty="0">
                <a:solidFill>
                  <a:srgbClr val="C00000"/>
                </a:solidFill>
              </a:rPr>
              <a:t>Only way out.</a:t>
            </a:r>
          </a:p>
        </p:txBody>
      </p:sp>
      <p:sp>
        <p:nvSpPr>
          <p:cNvPr id="27" name="TextBox 26">
            <a:extLst>
              <a:ext uri="{FF2B5EF4-FFF2-40B4-BE49-F238E27FC236}">
                <a16:creationId xmlns:a16="http://schemas.microsoft.com/office/drawing/2014/main" id="{6F30EF7C-AE67-4EE1-A5EB-0A5441D2A274}"/>
              </a:ext>
            </a:extLst>
          </p:cNvPr>
          <p:cNvSpPr txBox="1"/>
          <p:nvPr/>
        </p:nvSpPr>
        <p:spPr>
          <a:xfrm>
            <a:off x="2759053" y="5472118"/>
            <a:ext cx="2099486" cy="523220"/>
          </a:xfrm>
          <a:prstGeom prst="rect">
            <a:avLst/>
          </a:prstGeom>
          <a:noFill/>
        </p:spPr>
        <p:txBody>
          <a:bodyPr wrap="none" rtlCol="0">
            <a:spAutoFit/>
          </a:bodyPr>
          <a:lstStyle/>
          <a:p>
            <a:r>
              <a:rPr lang="en-US" sz="2800" dirty="0">
                <a:solidFill>
                  <a:srgbClr val="0070C0"/>
                </a:solidFill>
              </a:rPr>
              <a:t>13,150 Gates</a:t>
            </a:r>
          </a:p>
        </p:txBody>
      </p:sp>
      <p:sp>
        <p:nvSpPr>
          <p:cNvPr id="23" name="Right Brace 22">
            <a:extLst>
              <a:ext uri="{FF2B5EF4-FFF2-40B4-BE49-F238E27FC236}">
                <a16:creationId xmlns:a16="http://schemas.microsoft.com/office/drawing/2014/main" id="{14A62F62-8448-4DBE-A84E-2FBC3F7A1FA8}"/>
              </a:ext>
            </a:extLst>
          </p:cNvPr>
          <p:cNvSpPr/>
          <p:nvPr/>
        </p:nvSpPr>
        <p:spPr>
          <a:xfrm rot="19213088" flipH="1">
            <a:off x="4346142" y="3045418"/>
            <a:ext cx="879302" cy="4018228"/>
          </a:xfrm>
          <a:prstGeom prst="rightBrace">
            <a:avLst>
              <a:gd name="adj1" fmla="val 25584"/>
              <a:gd name="adj2" fmla="val 56205"/>
            </a:avLst>
          </a:prstGeom>
          <a:ln>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TextBox 30">
            <a:extLst>
              <a:ext uri="{FF2B5EF4-FFF2-40B4-BE49-F238E27FC236}">
                <a16:creationId xmlns:a16="http://schemas.microsoft.com/office/drawing/2014/main" id="{7248DCF8-FA64-4237-AA6B-0FAC9F70A148}"/>
              </a:ext>
            </a:extLst>
          </p:cNvPr>
          <p:cNvSpPr txBox="1"/>
          <p:nvPr/>
        </p:nvSpPr>
        <p:spPr>
          <a:xfrm rot="19877497">
            <a:off x="6231712" y="4766947"/>
            <a:ext cx="433132" cy="523220"/>
          </a:xfrm>
          <a:prstGeom prst="rect">
            <a:avLst/>
          </a:prstGeom>
          <a:noFill/>
        </p:spPr>
        <p:txBody>
          <a:bodyPr wrap="none" rtlCol="0">
            <a:spAutoFit/>
          </a:bodyPr>
          <a:lstStyle/>
          <a:p>
            <a:r>
              <a:rPr lang="en-US" sz="2800" dirty="0"/>
              <a:t>…</a:t>
            </a:r>
          </a:p>
        </p:txBody>
      </p:sp>
      <p:pic>
        <p:nvPicPr>
          <p:cNvPr id="32" name="Picture 6" descr="Related image">
            <a:extLst>
              <a:ext uri="{FF2B5EF4-FFF2-40B4-BE49-F238E27FC236}">
                <a16:creationId xmlns:a16="http://schemas.microsoft.com/office/drawing/2014/main" id="{9CF490E9-09E7-4112-88DA-7580CA784F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9801486">
            <a:off x="6471398" y="5169549"/>
            <a:ext cx="1170566" cy="117056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cxnSp>
        <p:nvCxnSpPr>
          <p:cNvPr id="35" name="Straight Arrow Connector 34">
            <a:extLst>
              <a:ext uri="{FF2B5EF4-FFF2-40B4-BE49-F238E27FC236}">
                <a16:creationId xmlns:a16="http://schemas.microsoft.com/office/drawing/2014/main" id="{22009E54-BBB1-4F69-A274-F05E11021E4C}"/>
              </a:ext>
            </a:extLst>
          </p:cNvPr>
          <p:cNvCxnSpPr>
            <a:cxnSpLocks/>
          </p:cNvCxnSpPr>
          <p:nvPr/>
        </p:nvCxnSpPr>
        <p:spPr>
          <a:xfrm flipV="1">
            <a:off x="815519" y="2830290"/>
            <a:ext cx="651110" cy="598710"/>
          </a:xfrm>
          <a:prstGeom prst="straightConnector1">
            <a:avLst/>
          </a:prstGeom>
          <a:ln w="38100">
            <a:solidFill>
              <a:schemeClr val="tx1">
                <a:lumMod val="50000"/>
                <a:lumOff val="5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F5DDD817-9376-4292-8C4D-845565212FA5}"/>
              </a:ext>
            </a:extLst>
          </p:cNvPr>
          <p:cNvSpPr txBox="1"/>
          <p:nvPr/>
        </p:nvSpPr>
        <p:spPr>
          <a:xfrm>
            <a:off x="324584" y="3421595"/>
            <a:ext cx="1096775" cy="523220"/>
          </a:xfrm>
          <a:prstGeom prst="rect">
            <a:avLst/>
          </a:prstGeom>
          <a:noFill/>
        </p:spPr>
        <p:txBody>
          <a:bodyPr wrap="none" rtlCol="0">
            <a:spAutoFit/>
          </a:bodyPr>
          <a:lstStyle/>
          <a:p>
            <a:r>
              <a:rPr lang="en-US" sz="2800" dirty="0">
                <a:solidFill>
                  <a:schemeClr val="tx1">
                    <a:lumMod val="50000"/>
                    <a:lumOff val="50000"/>
                  </a:schemeClr>
                </a:solidFill>
              </a:rPr>
              <a:t>Prison</a:t>
            </a:r>
          </a:p>
        </p:txBody>
      </p:sp>
      <p:pic>
        <p:nvPicPr>
          <p:cNvPr id="1032" name="Picture 8" descr="Image result for coin icon">
            <a:extLst>
              <a:ext uri="{FF2B5EF4-FFF2-40B4-BE49-F238E27FC236}">
                <a16:creationId xmlns:a16="http://schemas.microsoft.com/office/drawing/2014/main" id="{E02CF30B-E4BA-4442-AD41-D64BAC8B306A}"/>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6667" b="99111" l="9778" r="89778">
                        <a14:foregroundMark x1="43556" y1="42222" x2="43556" y2="42222"/>
                        <a14:foregroundMark x1="54667" y1="11556" x2="69778" y2="9333"/>
                        <a14:foregroundMark x1="89333" y1="31111" x2="83111" y2="37778"/>
                        <a14:foregroundMark x1="89333" y1="52889" x2="83111" y2="52889"/>
                        <a14:foregroundMark x1="30667" y1="90222" x2="45778" y2="92444"/>
                        <a14:foregroundMark x1="45778" y1="76889" x2="21778" y2="72889"/>
                        <a14:foregroundMark x1="45778" y1="94667" x2="17333" y2="90222"/>
                        <a14:foregroundMark x1="63556" y1="50667" x2="24000" y2="48889"/>
                        <a14:foregroundMark x1="50222" y1="11556" x2="80889" y2="7111"/>
                        <a14:foregroundMark x1="43556" y1="44444" x2="17333" y2="48889"/>
                        <a14:foregroundMark x1="52444" y1="70667" x2="43556" y2="70667"/>
                        <a14:foregroundMark x1="54667" y1="92444" x2="32889" y2="99111"/>
                        <a14:backgroundMark x1="63556" y1="28889" x2="15111" y2="20444"/>
                      </a14:backgroundRemoval>
                    </a14:imgEffect>
                  </a14:imgLayer>
                </a14:imgProps>
              </a:ext>
              <a:ext uri="{28A0092B-C50C-407E-A947-70E740481C1C}">
                <a14:useLocalDpi xmlns:a14="http://schemas.microsoft.com/office/drawing/2010/main" val="0"/>
              </a:ext>
            </a:extLst>
          </a:blip>
          <a:srcRect/>
          <a:stretch>
            <a:fillRect/>
          </a:stretch>
        </p:blipFill>
        <p:spPr bwMode="auto">
          <a:xfrm>
            <a:off x="6028252" y="1925106"/>
            <a:ext cx="775274" cy="77527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1" name="Picture 8" descr="Image result for coin icon">
            <a:extLst>
              <a:ext uri="{FF2B5EF4-FFF2-40B4-BE49-F238E27FC236}">
                <a16:creationId xmlns:a16="http://schemas.microsoft.com/office/drawing/2014/main" id="{F070BCA1-EA72-4891-B089-D4C34C035C42}"/>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6667" b="99111" l="9778" r="89778">
                        <a14:foregroundMark x1="43556" y1="42222" x2="43556" y2="42222"/>
                        <a14:foregroundMark x1="54667" y1="11556" x2="69778" y2="9333"/>
                        <a14:foregroundMark x1="89333" y1="31111" x2="83111" y2="37778"/>
                        <a14:foregroundMark x1="89333" y1="52889" x2="83111" y2="52889"/>
                        <a14:foregroundMark x1="30667" y1="90222" x2="45778" y2="92444"/>
                        <a14:foregroundMark x1="45778" y1="76889" x2="21778" y2="72889"/>
                        <a14:foregroundMark x1="45778" y1="94667" x2="17333" y2="90222"/>
                        <a14:foregroundMark x1="63556" y1="50667" x2="24000" y2="48889"/>
                        <a14:foregroundMark x1="50222" y1="11556" x2="80889" y2="7111"/>
                        <a14:foregroundMark x1="43556" y1="44444" x2="17333" y2="48889"/>
                        <a14:foregroundMark x1="52444" y1="70667" x2="43556" y2="70667"/>
                        <a14:foregroundMark x1="54667" y1="92444" x2="32889" y2="99111"/>
                        <a14:backgroundMark x1="63556" y1="28889" x2="15111" y2="20444"/>
                      </a14:backgroundRemoval>
                    </a14:imgEffect>
                  </a14:imgLayer>
                </a14:imgProps>
              </a:ext>
              <a:ext uri="{28A0092B-C50C-407E-A947-70E740481C1C}">
                <a14:useLocalDpi xmlns:a14="http://schemas.microsoft.com/office/drawing/2010/main" val="0"/>
              </a:ext>
            </a:extLst>
          </a:blip>
          <a:srcRect/>
          <a:stretch>
            <a:fillRect/>
          </a:stretch>
        </p:blipFill>
        <p:spPr bwMode="auto">
          <a:xfrm>
            <a:off x="1951902" y="658581"/>
            <a:ext cx="775274" cy="77527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2" name="Picture 8" descr="Image result for coin icon">
            <a:extLst>
              <a:ext uri="{FF2B5EF4-FFF2-40B4-BE49-F238E27FC236}">
                <a16:creationId xmlns:a16="http://schemas.microsoft.com/office/drawing/2014/main" id="{CB92068B-B912-4256-82D9-2C7970A9ED7F}"/>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6667" b="99111" l="9778" r="89778">
                        <a14:foregroundMark x1="43556" y1="42222" x2="43556" y2="42222"/>
                        <a14:foregroundMark x1="54667" y1="11556" x2="69778" y2="9333"/>
                        <a14:foregroundMark x1="89333" y1="31111" x2="83111" y2="37778"/>
                        <a14:foregroundMark x1="89333" y1="52889" x2="83111" y2="52889"/>
                        <a14:foregroundMark x1="30667" y1="90222" x2="45778" y2="92444"/>
                        <a14:foregroundMark x1="45778" y1="76889" x2="21778" y2="72889"/>
                        <a14:foregroundMark x1="45778" y1="94667" x2="17333" y2="90222"/>
                        <a14:foregroundMark x1="63556" y1="50667" x2="24000" y2="48889"/>
                        <a14:foregroundMark x1="50222" y1="11556" x2="80889" y2="7111"/>
                        <a14:foregroundMark x1="43556" y1="44444" x2="17333" y2="48889"/>
                        <a14:foregroundMark x1="52444" y1="70667" x2="43556" y2="70667"/>
                        <a14:foregroundMark x1="54667" y1="92444" x2="32889" y2="99111"/>
                        <a14:backgroundMark x1="63556" y1="28889" x2="15111" y2="20444"/>
                      </a14:backgroundRemoval>
                    </a14:imgEffect>
                  </a14:imgLayer>
                </a14:imgProps>
              </a:ext>
              <a:ext uri="{28A0092B-C50C-407E-A947-70E740481C1C}">
                <a14:useLocalDpi xmlns:a14="http://schemas.microsoft.com/office/drawing/2010/main" val="0"/>
              </a:ext>
            </a:extLst>
          </a:blip>
          <a:srcRect/>
          <a:stretch>
            <a:fillRect/>
          </a:stretch>
        </p:blipFill>
        <p:spPr bwMode="auto">
          <a:xfrm>
            <a:off x="2448588" y="1697231"/>
            <a:ext cx="775274" cy="77527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3" name="Picture 8" descr="Image result for coin icon">
            <a:extLst>
              <a:ext uri="{FF2B5EF4-FFF2-40B4-BE49-F238E27FC236}">
                <a16:creationId xmlns:a16="http://schemas.microsoft.com/office/drawing/2014/main" id="{DF12A5BC-E86E-42AF-AFB2-537F965846CB}"/>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6667" b="99111" l="9778" r="89778">
                        <a14:foregroundMark x1="43556" y1="42222" x2="43556" y2="42222"/>
                        <a14:foregroundMark x1="54667" y1="11556" x2="69778" y2="9333"/>
                        <a14:foregroundMark x1="89333" y1="31111" x2="83111" y2="37778"/>
                        <a14:foregroundMark x1="89333" y1="52889" x2="83111" y2="52889"/>
                        <a14:foregroundMark x1="30667" y1="90222" x2="45778" y2="92444"/>
                        <a14:foregroundMark x1="45778" y1="76889" x2="21778" y2="72889"/>
                        <a14:foregroundMark x1="45778" y1="94667" x2="17333" y2="90222"/>
                        <a14:foregroundMark x1="63556" y1="50667" x2="24000" y2="48889"/>
                        <a14:foregroundMark x1="50222" y1="11556" x2="80889" y2="7111"/>
                        <a14:foregroundMark x1="43556" y1="44444" x2="17333" y2="48889"/>
                        <a14:foregroundMark x1="52444" y1="70667" x2="43556" y2="70667"/>
                        <a14:foregroundMark x1="54667" y1="92444" x2="32889" y2="99111"/>
                        <a14:backgroundMark x1="63556" y1="28889" x2="15111" y2="20444"/>
                      </a14:backgroundRemoval>
                    </a14:imgEffect>
                  </a14:imgLayer>
                </a14:imgProps>
              </a:ext>
              <a:ext uri="{28A0092B-C50C-407E-A947-70E740481C1C}">
                <a14:useLocalDpi xmlns:a14="http://schemas.microsoft.com/office/drawing/2010/main" val="0"/>
              </a:ext>
            </a:extLst>
          </a:blip>
          <a:srcRect/>
          <a:stretch>
            <a:fillRect/>
          </a:stretch>
        </p:blipFill>
        <p:spPr bwMode="auto">
          <a:xfrm>
            <a:off x="8452692" y="5777965"/>
            <a:ext cx="775274" cy="77527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4" name="Picture 8" descr="Image result for coin icon">
            <a:extLst>
              <a:ext uri="{FF2B5EF4-FFF2-40B4-BE49-F238E27FC236}">
                <a16:creationId xmlns:a16="http://schemas.microsoft.com/office/drawing/2014/main" id="{E702D788-E677-4927-BF60-020AE92D1646}"/>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6667" b="99111" l="9778" r="89778">
                        <a14:foregroundMark x1="43556" y1="42222" x2="43556" y2="42222"/>
                        <a14:foregroundMark x1="54667" y1="11556" x2="69778" y2="9333"/>
                        <a14:foregroundMark x1="89333" y1="31111" x2="83111" y2="37778"/>
                        <a14:foregroundMark x1="89333" y1="52889" x2="83111" y2="52889"/>
                        <a14:foregroundMark x1="30667" y1="90222" x2="45778" y2="92444"/>
                        <a14:foregroundMark x1="45778" y1="76889" x2="21778" y2="72889"/>
                        <a14:foregroundMark x1="45778" y1="94667" x2="17333" y2="90222"/>
                        <a14:foregroundMark x1="63556" y1="50667" x2="24000" y2="48889"/>
                        <a14:foregroundMark x1="50222" y1="11556" x2="80889" y2="7111"/>
                        <a14:foregroundMark x1="43556" y1="44444" x2="17333" y2="48889"/>
                        <a14:foregroundMark x1="52444" y1="70667" x2="43556" y2="70667"/>
                        <a14:foregroundMark x1="54667" y1="92444" x2="32889" y2="99111"/>
                        <a14:backgroundMark x1="63556" y1="28889" x2="15111" y2="20444"/>
                      </a14:backgroundRemoval>
                    </a14:imgEffect>
                  </a14:imgLayer>
                </a14:imgProps>
              </a:ext>
              <a:ext uri="{28A0092B-C50C-407E-A947-70E740481C1C}">
                <a14:useLocalDpi xmlns:a14="http://schemas.microsoft.com/office/drawing/2010/main" val="0"/>
              </a:ext>
            </a:extLst>
          </a:blip>
          <a:srcRect/>
          <a:stretch>
            <a:fillRect/>
          </a:stretch>
        </p:blipFill>
        <p:spPr bwMode="auto">
          <a:xfrm>
            <a:off x="7843479" y="2982690"/>
            <a:ext cx="775274" cy="77527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5" name="Picture 8" descr="Image result for coin icon">
            <a:extLst>
              <a:ext uri="{FF2B5EF4-FFF2-40B4-BE49-F238E27FC236}">
                <a16:creationId xmlns:a16="http://schemas.microsoft.com/office/drawing/2014/main" id="{936285B5-EFED-4C82-A9EF-A02E9366EC84}"/>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6667" b="99111" l="9778" r="89778">
                        <a14:foregroundMark x1="43556" y1="42222" x2="43556" y2="42222"/>
                        <a14:foregroundMark x1="54667" y1="11556" x2="69778" y2="9333"/>
                        <a14:foregroundMark x1="89333" y1="31111" x2="83111" y2="37778"/>
                        <a14:foregroundMark x1="89333" y1="52889" x2="83111" y2="52889"/>
                        <a14:foregroundMark x1="30667" y1="90222" x2="45778" y2="92444"/>
                        <a14:foregroundMark x1="45778" y1="76889" x2="21778" y2="72889"/>
                        <a14:foregroundMark x1="45778" y1="94667" x2="17333" y2="90222"/>
                        <a14:foregroundMark x1="63556" y1="50667" x2="24000" y2="48889"/>
                        <a14:foregroundMark x1="50222" y1="11556" x2="80889" y2="7111"/>
                        <a14:foregroundMark x1="43556" y1="44444" x2="17333" y2="48889"/>
                        <a14:foregroundMark x1="52444" y1="70667" x2="43556" y2="70667"/>
                        <a14:foregroundMark x1="54667" y1="92444" x2="32889" y2="99111"/>
                        <a14:backgroundMark x1="63556" y1="28889" x2="15111" y2="20444"/>
                      </a14:backgroundRemoval>
                    </a14:imgEffect>
                  </a14:imgLayer>
                </a14:imgProps>
              </a:ext>
              <a:ext uri="{28A0092B-C50C-407E-A947-70E740481C1C}">
                <a14:useLocalDpi xmlns:a14="http://schemas.microsoft.com/office/drawing/2010/main" val="0"/>
              </a:ext>
            </a:extLst>
          </a:blip>
          <a:srcRect/>
          <a:stretch>
            <a:fillRect/>
          </a:stretch>
        </p:blipFill>
        <p:spPr bwMode="auto">
          <a:xfrm>
            <a:off x="8880268" y="1985453"/>
            <a:ext cx="775274" cy="77527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6" name="Picture 8" descr="Image result for coin icon">
            <a:extLst>
              <a:ext uri="{FF2B5EF4-FFF2-40B4-BE49-F238E27FC236}">
                <a16:creationId xmlns:a16="http://schemas.microsoft.com/office/drawing/2014/main" id="{3D329DD5-ADF1-4871-8709-0C60D20D00A9}"/>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6667" b="99111" l="9778" r="89778">
                        <a14:foregroundMark x1="43556" y1="42222" x2="43556" y2="42222"/>
                        <a14:foregroundMark x1="54667" y1="11556" x2="69778" y2="9333"/>
                        <a14:foregroundMark x1="89333" y1="31111" x2="83111" y2="37778"/>
                        <a14:foregroundMark x1="89333" y1="52889" x2="83111" y2="52889"/>
                        <a14:foregroundMark x1="30667" y1="90222" x2="45778" y2="92444"/>
                        <a14:foregroundMark x1="45778" y1="76889" x2="21778" y2="72889"/>
                        <a14:foregroundMark x1="45778" y1="94667" x2="17333" y2="90222"/>
                        <a14:foregroundMark x1="63556" y1="50667" x2="24000" y2="48889"/>
                        <a14:foregroundMark x1="50222" y1="11556" x2="80889" y2="7111"/>
                        <a14:foregroundMark x1="43556" y1="44444" x2="17333" y2="48889"/>
                        <a14:foregroundMark x1="52444" y1="70667" x2="43556" y2="70667"/>
                        <a14:foregroundMark x1="54667" y1="92444" x2="32889" y2="99111"/>
                        <a14:backgroundMark x1="63556" y1="28889" x2="15111" y2="20444"/>
                      </a14:backgroundRemoval>
                    </a14:imgEffect>
                  </a14:imgLayer>
                </a14:imgProps>
              </a:ext>
              <a:ext uri="{28A0092B-C50C-407E-A947-70E740481C1C}">
                <a14:useLocalDpi xmlns:a14="http://schemas.microsoft.com/office/drawing/2010/main" val="0"/>
              </a:ext>
            </a:extLst>
          </a:blip>
          <a:srcRect/>
          <a:stretch>
            <a:fillRect/>
          </a:stretch>
        </p:blipFill>
        <p:spPr bwMode="auto">
          <a:xfrm>
            <a:off x="9236783" y="3584291"/>
            <a:ext cx="775274" cy="77527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7" name="Picture 8" descr="Image result for coin icon">
            <a:extLst>
              <a:ext uri="{FF2B5EF4-FFF2-40B4-BE49-F238E27FC236}">
                <a16:creationId xmlns:a16="http://schemas.microsoft.com/office/drawing/2014/main" id="{D6B40C21-D8E5-4C3C-9C78-F459DF49BB05}"/>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6667" b="99111" l="9778" r="89778">
                        <a14:foregroundMark x1="43556" y1="42222" x2="43556" y2="42222"/>
                        <a14:foregroundMark x1="54667" y1="11556" x2="69778" y2="9333"/>
                        <a14:foregroundMark x1="89333" y1="31111" x2="83111" y2="37778"/>
                        <a14:foregroundMark x1="89333" y1="52889" x2="83111" y2="52889"/>
                        <a14:foregroundMark x1="30667" y1="90222" x2="45778" y2="92444"/>
                        <a14:foregroundMark x1="45778" y1="76889" x2="21778" y2="72889"/>
                        <a14:foregroundMark x1="45778" y1="94667" x2="17333" y2="90222"/>
                        <a14:foregroundMark x1="63556" y1="50667" x2="24000" y2="48889"/>
                        <a14:foregroundMark x1="50222" y1="11556" x2="80889" y2="7111"/>
                        <a14:foregroundMark x1="43556" y1="44444" x2="17333" y2="48889"/>
                        <a14:foregroundMark x1="52444" y1="70667" x2="43556" y2="70667"/>
                        <a14:foregroundMark x1="54667" y1="92444" x2="32889" y2="99111"/>
                        <a14:backgroundMark x1="63556" y1="28889" x2="15111" y2="20444"/>
                      </a14:backgroundRemoval>
                    </a14:imgEffect>
                  </a14:imgLayer>
                </a14:imgProps>
              </a:ext>
              <a:ext uri="{28A0092B-C50C-407E-A947-70E740481C1C}">
                <a14:useLocalDpi xmlns:a14="http://schemas.microsoft.com/office/drawing/2010/main" val="0"/>
              </a:ext>
            </a:extLst>
          </a:blip>
          <a:srcRect/>
          <a:stretch>
            <a:fillRect/>
          </a:stretch>
        </p:blipFill>
        <p:spPr bwMode="auto">
          <a:xfrm>
            <a:off x="9473165" y="2244835"/>
            <a:ext cx="775274" cy="77527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8" name="Picture 8" descr="Image result for coin icon">
            <a:extLst>
              <a:ext uri="{FF2B5EF4-FFF2-40B4-BE49-F238E27FC236}">
                <a16:creationId xmlns:a16="http://schemas.microsoft.com/office/drawing/2014/main" id="{1A4EC673-F455-42A0-A08B-F7D87A764C3A}"/>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6667" b="99111" l="9778" r="89778">
                        <a14:foregroundMark x1="43556" y1="42222" x2="43556" y2="42222"/>
                        <a14:foregroundMark x1="54667" y1="11556" x2="69778" y2="9333"/>
                        <a14:foregroundMark x1="89333" y1="31111" x2="83111" y2="37778"/>
                        <a14:foregroundMark x1="89333" y1="52889" x2="83111" y2="52889"/>
                        <a14:foregroundMark x1="30667" y1="90222" x2="45778" y2="92444"/>
                        <a14:foregroundMark x1="45778" y1="76889" x2="21778" y2="72889"/>
                        <a14:foregroundMark x1="45778" y1="94667" x2="17333" y2="90222"/>
                        <a14:foregroundMark x1="63556" y1="50667" x2="24000" y2="48889"/>
                        <a14:foregroundMark x1="50222" y1="11556" x2="80889" y2="7111"/>
                        <a14:foregroundMark x1="43556" y1="44444" x2="17333" y2="48889"/>
                        <a14:foregroundMark x1="52444" y1="70667" x2="43556" y2="70667"/>
                        <a14:foregroundMark x1="54667" y1="92444" x2="32889" y2="99111"/>
                        <a14:backgroundMark x1="63556" y1="28889" x2="15111" y2="20444"/>
                      </a14:backgroundRemoval>
                    </a14:imgEffect>
                  </a14:imgLayer>
                </a14:imgProps>
              </a:ext>
              <a:ext uri="{28A0092B-C50C-407E-A947-70E740481C1C}">
                <a14:useLocalDpi xmlns:a14="http://schemas.microsoft.com/office/drawing/2010/main" val="0"/>
              </a:ext>
            </a:extLst>
          </a:blip>
          <a:srcRect/>
          <a:stretch>
            <a:fillRect/>
          </a:stretch>
        </p:blipFill>
        <p:spPr bwMode="auto">
          <a:xfrm>
            <a:off x="8461509" y="1663171"/>
            <a:ext cx="775274" cy="77527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428A62B1-28FF-4B57-9520-6D910B4262F1}"/>
              </a:ext>
            </a:extLst>
          </p:cNvPr>
          <p:cNvSpPr txBox="1"/>
          <p:nvPr/>
        </p:nvSpPr>
        <p:spPr>
          <a:xfrm>
            <a:off x="9236783" y="4376850"/>
            <a:ext cx="763538" cy="523220"/>
          </a:xfrm>
          <a:prstGeom prst="rect">
            <a:avLst/>
          </a:prstGeom>
          <a:noFill/>
        </p:spPr>
        <p:txBody>
          <a:bodyPr wrap="square" rtlCol="0">
            <a:spAutoFit/>
          </a:bodyPr>
          <a:lstStyle/>
          <a:p>
            <a:r>
              <a:rPr lang="en-US" sz="2800" dirty="0"/>
              <a:t>BTC</a:t>
            </a:r>
          </a:p>
        </p:txBody>
      </p:sp>
      <p:sp>
        <p:nvSpPr>
          <p:cNvPr id="3" name="Slide Number Placeholder 2">
            <a:extLst>
              <a:ext uri="{FF2B5EF4-FFF2-40B4-BE49-F238E27FC236}">
                <a16:creationId xmlns:a16="http://schemas.microsoft.com/office/drawing/2014/main" id="{97E9F856-B404-4B8F-ABA3-166CF704CACE}"/>
              </a:ext>
            </a:extLst>
          </p:cNvPr>
          <p:cNvSpPr>
            <a:spLocks noGrp="1"/>
          </p:cNvSpPr>
          <p:nvPr>
            <p:ph type="sldNum" sz="quarter" idx="12"/>
          </p:nvPr>
        </p:nvSpPr>
        <p:spPr/>
        <p:txBody>
          <a:bodyPr/>
          <a:lstStyle/>
          <a:p>
            <a:fld id="{8FDF5A0B-092E-43F4-8C23-254F89D7A848}" type="slidenum">
              <a:rPr lang="en-US" smtClean="0"/>
              <a:t>63</a:t>
            </a:fld>
            <a:endParaRPr lang="en-US"/>
          </a:p>
        </p:txBody>
      </p:sp>
    </p:spTree>
    <p:extLst>
      <p:ext uri="{BB962C8B-B14F-4D97-AF65-F5344CB8AC3E}">
        <p14:creationId xmlns:p14="http://schemas.microsoft.com/office/powerpoint/2010/main" val="107524724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9E5EA-4DDD-4A43-9452-68017241A3A4}"/>
              </a:ext>
            </a:extLst>
          </p:cNvPr>
          <p:cNvSpPr>
            <a:spLocks noGrp="1"/>
          </p:cNvSpPr>
          <p:nvPr>
            <p:ph type="title"/>
          </p:nvPr>
        </p:nvSpPr>
        <p:spPr/>
        <p:txBody>
          <a:bodyPr>
            <a:normAutofit fontScale="90000"/>
          </a:bodyPr>
          <a:lstStyle/>
          <a:p>
            <a:r>
              <a:rPr lang="en-US" sz="6000" dirty="0"/>
              <a:t>Summary</a:t>
            </a:r>
          </a:p>
        </p:txBody>
      </p:sp>
      <p:sp>
        <p:nvSpPr>
          <p:cNvPr id="3" name="Content Placeholder 2">
            <a:extLst>
              <a:ext uri="{FF2B5EF4-FFF2-40B4-BE49-F238E27FC236}">
                <a16:creationId xmlns:a16="http://schemas.microsoft.com/office/drawing/2014/main" id="{D9A6D3A3-C2A0-4BBA-BD1F-3D599F6AD70D}"/>
              </a:ext>
            </a:extLst>
          </p:cNvPr>
          <p:cNvSpPr>
            <a:spLocks noGrp="1"/>
          </p:cNvSpPr>
          <p:nvPr>
            <p:ph idx="1"/>
          </p:nvPr>
        </p:nvSpPr>
        <p:spPr>
          <a:xfrm>
            <a:off x="462491" y="1763325"/>
            <a:ext cx="4975698" cy="4667250"/>
          </a:xfrm>
        </p:spPr>
        <p:txBody>
          <a:bodyPr>
            <a:normAutofit/>
          </a:bodyPr>
          <a:lstStyle/>
          <a:p>
            <a:pPr marL="514350" lvl="0" indent="-514350">
              <a:buFont typeface="+mj-lt"/>
              <a:buAutoNum type="arabicPeriod"/>
            </a:pPr>
            <a:r>
              <a:rPr lang="en-US" dirty="0"/>
              <a:t>New source of miner-profits.</a:t>
            </a:r>
          </a:p>
          <a:p>
            <a:pPr marL="514350" indent="-514350">
              <a:buFont typeface="+mj-lt"/>
              <a:buAutoNum type="arabicPeriod"/>
            </a:pPr>
            <a:r>
              <a:rPr lang="en-US" dirty="0"/>
              <a:t>Miners choice: claim this revenue, or destroy it.</a:t>
            </a:r>
          </a:p>
          <a:p>
            <a:pPr marL="514350" lvl="0" indent="-514350">
              <a:buFont typeface="+mj-lt"/>
              <a:buAutoNum type="arabicPeriod"/>
            </a:pPr>
            <a:r>
              <a:rPr lang="en-US" dirty="0"/>
              <a:t>High-Auditability:</a:t>
            </a:r>
          </a:p>
          <a:p>
            <a:pPr marL="914400" lvl="1" indent="-457200">
              <a:buFont typeface="+mj-lt"/>
              <a:buAutoNum type="alphaLcParenR"/>
            </a:pPr>
            <a:r>
              <a:rPr lang="en-US" dirty="0"/>
              <a:t>Reducing “all txns” down to “net transfers”.</a:t>
            </a:r>
          </a:p>
          <a:p>
            <a:pPr marL="914400" lvl="1" indent="-457200">
              <a:buFont typeface="+mj-lt"/>
              <a:buAutoNum type="alphaLcParenR"/>
            </a:pPr>
            <a:r>
              <a:rPr lang="en-US" dirty="0"/>
              <a:t>Crunching all xfers down to 32 bytes.</a:t>
            </a:r>
          </a:p>
          <a:p>
            <a:pPr marL="914400" lvl="1" indent="-457200">
              <a:buFont typeface="+mj-lt"/>
              <a:buAutoNum type="alphaLcParenR"/>
            </a:pPr>
            <a:r>
              <a:rPr lang="en-US" dirty="0"/>
              <a:t>One transfer at a time.</a:t>
            </a:r>
          </a:p>
          <a:p>
            <a:pPr marL="914400" lvl="1" indent="-457200">
              <a:buFont typeface="+mj-lt"/>
              <a:buAutoNum type="alphaLcParenR"/>
            </a:pPr>
            <a:r>
              <a:rPr lang="en-US" dirty="0"/>
              <a:t>Transfers take 3 months to settle.</a:t>
            </a:r>
          </a:p>
        </p:txBody>
      </p:sp>
      <p:pic>
        <p:nvPicPr>
          <p:cNvPr id="4" name="Picture 2" descr="Image result for penitentiary icon">
            <a:extLst>
              <a:ext uri="{FF2B5EF4-FFF2-40B4-BE49-F238E27FC236}">
                <a16:creationId xmlns:a16="http://schemas.microsoft.com/office/drawing/2014/main" id="{532483FC-A292-4391-AA99-14466FAD0E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8834" y="2781101"/>
            <a:ext cx="1723132" cy="113506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Related image">
            <a:extLst>
              <a:ext uri="{FF2B5EF4-FFF2-40B4-BE49-F238E27FC236}">
                <a16:creationId xmlns:a16="http://schemas.microsoft.com/office/drawing/2014/main" id="{B47FFA21-870D-4E5D-8644-836CBFAA38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9801486">
            <a:off x="8628210" y="3554985"/>
            <a:ext cx="165945" cy="16594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6" name="Picture 6" descr="Related image">
            <a:extLst>
              <a:ext uri="{FF2B5EF4-FFF2-40B4-BE49-F238E27FC236}">
                <a16:creationId xmlns:a16="http://schemas.microsoft.com/office/drawing/2014/main" id="{E6B70A55-820B-4ADC-9A7B-988E0D7DE9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9801486">
            <a:off x="8693697" y="3637423"/>
            <a:ext cx="165945" cy="16594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2" name="Picture 6" descr="Related image">
            <a:extLst>
              <a:ext uri="{FF2B5EF4-FFF2-40B4-BE49-F238E27FC236}">
                <a16:creationId xmlns:a16="http://schemas.microsoft.com/office/drawing/2014/main" id="{68B22B9A-3F95-447C-B1C8-C1C8B0012E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9801486">
            <a:off x="8755210" y="3720085"/>
            <a:ext cx="165945" cy="16594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3" name="Picture 6" descr="Related image">
            <a:extLst>
              <a:ext uri="{FF2B5EF4-FFF2-40B4-BE49-F238E27FC236}">
                <a16:creationId xmlns:a16="http://schemas.microsoft.com/office/drawing/2014/main" id="{E289460B-7BF5-46A8-94DB-DBE3BA57D4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9801486">
            <a:off x="8820697" y="3802523"/>
            <a:ext cx="165945" cy="16594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4" name="Picture 2" descr="Image result for penitentiary icon">
            <a:extLst>
              <a:ext uri="{FF2B5EF4-FFF2-40B4-BE49-F238E27FC236}">
                <a16:creationId xmlns:a16="http://schemas.microsoft.com/office/drawing/2014/main" id="{BFE81689-A462-47AD-B5BF-796D8338FE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36287" y="4309534"/>
            <a:ext cx="1456293" cy="95929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Related image">
            <a:extLst>
              <a:ext uri="{FF2B5EF4-FFF2-40B4-BE49-F238E27FC236}">
                <a16:creationId xmlns:a16="http://schemas.microsoft.com/office/drawing/2014/main" id="{851068FF-B4D7-4791-B31F-2AED81AAC2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9801486">
            <a:off x="8788656" y="4955220"/>
            <a:ext cx="140247" cy="14024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6" name="Picture 6" descr="Related image">
            <a:extLst>
              <a:ext uri="{FF2B5EF4-FFF2-40B4-BE49-F238E27FC236}">
                <a16:creationId xmlns:a16="http://schemas.microsoft.com/office/drawing/2014/main" id="{9EC221FA-645F-4BC4-96C1-682F5480CD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9801486">
            <a:off x="8854143" y="5037658"/>
            <a:ext cx="140247" cy="14024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7" name="Picture 6" descr="Related image">
            <a:extLst>
              <a:ext uri="{FF2B5EF4-FFF2-40B4-BE49-F238E27FC236}">
                <a16:creationId xmlns:a16="http://schemas.microsoft.com/office/drawing/2014/main" id="{45775D03-6350-4FE9-AADE-5E9B1601CB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9801486">
            <a:off x="8915656" y="5120320"/>
            <a:ext cx="140247" cy="14024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8" name="Picture 6" descr="Related image">
            <a:extLst>
              <a:ext uri="{FF2B5EF4-FFF2-40B4-BE49-F238E27FC236}">
                <a16:creationId xmlns:a16="http://schemas.microsoft.com/office/drawing/2014/main" id="{D21CBF0F-80DB-4D02-B696-3D09165F03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9801486">
            <a:off x="8981143" y="5202758"/>
            <a:ext cx="140247" cy="14024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9" name="Picture 2" descr="Image result for penitentiary icon">
            <a:extLst>
              <a:ext uri="{FF2B5EF4-FFF2-40B4-BE49-F238E27FC236}">
                <a16:creationId xmlns:a16="http://schemas.microsoft.com/office/drawing/2014/main" id="{1C637A62-C4F6-4C2C-B83F-00C991D511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37159" y="4615019"/>
            <a:ext cx="1456293" cy="95929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6" descr="Related image">
            <a:extLst>
              <a:ext uri="{FF2B5EF4-FFF2-40B4-BE49-F238E27FC236}">
                <a16:creationId xmlns:a16="http://schemas.microsoft.com/office/drawing/2014/main" id="{2A73622C-27F0-46BB-9D24-670F1B1401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9801486">
            <a:off x="10489528" y="5260705"/>
            <a:ext cx="140247" cy="14024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1" name="Picture 6" descr="Related image">
            <a:extLst>
              <a:ext uri="{FF2B5EF4-FFF2-40B4-BE49-F238E27FC236}">
                <a16:creationId xmlns:a16="http://schemas.microsoft.com/office/drawing/2014/main" id="{C428F8BE-11B6-475D-B6A8-6402A00B09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9801486">
            <a:off x="10555015" y="5343143"/>
            <a:ext cx="140247" cy="14024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2" name="Picture 6" descr="Related image">
            <a:extLst>
              <a:ext uri="{FF2B5EF4-FFF2-40B4-BE49-F238E27FC236}">
                <a16:creationId xmlns:a16="http://schemas.microsoft.com/office/drawing/2014/main" id="{72CEF4D6-0F61-4FAA-96D1-ADA6D22543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9801486">
            <a:off x="10616528" y="5425805"/>
            <a:ext cx="140247" cy="14024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3" name="Picture 6" descr="Related image">
            <a:extLst>
              <a:ext uri="{FF2B5EF4-FFF2-40B4-BE49-F238E27FC236}">
                <a16:creationId xmlns:a16="http://schemas.microsoft.com/office/drawing/2014/main" id="{98F1B4E8-AD4E-43FE-9B59-4E506CAD0A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9801486">
            <a:off x="10682015" y="5508243"/>
            <a:ext cx="140247" cy="14024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4" name="Picture 2" descr="Image result for penitentiary icon">
            <a:extLst>
              <a:ext uri="{FF2B5EF4-FFF2-40B4-BE49-F238E27FC236}">
                <a16:creationId xmlns:a16="http://schemas.microsoft.com/office/drawing/2014/main" id="{CFC45308-FEB5-441B-A119-3F20F193F0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56825" y="3601618"/>
            <a:ext cx="1456293" cy="95929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6" descr="Related image">
            <a:extLst>
              <a:ext uri="{FF2B5EF4-FFF2-40B4-BE49-F238E27FC236}">
                <a16:creationId xmlns:a16="http://schemas.microsoft.com/office/drawing/2014/main" id="{AA983B0C-D94F-403F-813A-84671FBF45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9801486">
            <a:off x="11409194" y="4247304"/>
            <a:ext cx="140247" cy="14024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6" name="Picture 6" descr="Related image">
            <a:extLst>
              <a:ext uri="{FF2B5EF4-FFF2-40B4-BE49-F238E27FC236}">
                <a16:creationId xmlns:a16="http://schemas.microsoft.com/office/drawing/2014/main" id="{4670D3F8-73E7-4B6C-852E-538981C315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9801486">
            <a:off x="11474681" y="4329742"/>
            <a:ext cx="140247" cy="14024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7" name="Picture 6" descr="Related image">
            <a:extLst>
              <a:ext uri="{FF2B5EF4-FFF2-40B4-BE49-F238E27FC236}">
                <a16:creationId xmlns:a16="http://schemas.microsoft.com/office/drawing/2014/main" id="{2C603A18-CEA4-46F9-90E3-3582D23890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9801486">
            <a:off x="11536194" y="4412404"/>
            <a:ext cx="140247" cy="14024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8" name="Picture 6" descr="Related image">
            <a:extLst>
              <a:ext uri="{FF2B5EF4-FFF2-40B4-BE49-F238E27FC236}">
                <a16:creationId xmlns:a16="http://schemas.microsoft.com/office/drawing/2014/main" id="{E640C352-D5B8-4C78-909A-96707B3D5F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9801486">
            <a:off x="11601681" y="4494842"/>
            <a:ext cx="140247" cy="14024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9" name="Picture 2" descr="Image result for penitentiary icon">
            <a:extLst>
              <a:ext uri="{FF2B5EF4-FFF2-40B4-BE49-F238E27FC236}">
                <a16:creationId xmlns:a16="http://schemas.microsoft.com/office/drawing/2014/main" id="{EDEB20E9-475D-4684-AAE9-D149310A97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20358" y="2272515"/>
            <a:ext cx="1723132" cy="1135062"/>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6" descr="Related image">
            <a:extLst>
              <a:ext uri="{FF2B5EF4-FFF2-40B4-BE49-F238E27FC236}">
                <a16:creationId xmlns:a16="http://schemas.microsoft.com/office/drawing/2014/main" id="{E63B54AD-21B7-43E2-8239-7C0EB633E8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9801486">
            <a:off x="10529734" y="3046399"/>
            <a:ext cx="165945" cy="16594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1" name="Picture 6" descr="Related image">
            <a:extLst>
              <a:ext uri="{FF2B5EF4-FFF2-40B4-BE49-F238E27FC236}">
                <a16:creationId xmlns:a16="http://schemas.microsoft.com/office/drawing/2014/main" id="{4DDB67B9-471B-4845-A58B-A614593C45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9801486">
            <a:off x="10595221" y="3128837"/>
            <a:ext cx="165945" cy="16594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2" name="Picture 6" descr="Related image">
            <a:extLst>
              <a:ext uri="{FF2B5EF4-FFF2-40B4-BE49-F238E27FC236}">
                <a16:creationId xmlns:a16="http://schemas.microsoft.com/office/drawing/2014/main" id="{FC9289F2-97FC-4745-AAAD-5646DAFDBD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9801486">
            <a:off x="10656734" y="3211499"/>
            <a:ext cx="165945" cy="16594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3" name="Picture 6" descr="Related image">
            <a:extLst>
              <a:ext uri="{FF2B5EF4-FFF2-40B4-BE49-F238E27FC236}">
                <a16:creationId xmlns:a16="http://schemas.microsoft.com/office/drawing/2014/main" id="{52E586CE-101E-4D45-9007-F03F887069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9801486">
            <a:off x="10722221" y="3293937"/>
            <a:ext cx="165945" cy="16594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2" name="Graphic 41" descr="Children">
            <a:extLst>
              <a:ext uri="{FF2B5EF4-FFF2-40B4-BE49-F238E27FC236}">
                <a16:creationId xmlns:a16="http://schemas.microsoft.com/office/drawing/2014/main" id="{169BB40A-81AF-4C3F-9145-5A6834C9DD2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29781" y="5203325"/>
            <a:ext cx="914400" cy="914400"/>
          </a:xfrm>
          <a:prstGeom prst="rect">
            <a:avLst/>
          </a:prstGeom>
        </p:spPr>
      </p:pic>
      <p:pic>
        <p:nvPicPr>
          <p:cNvPr id="43" name="Graphic 42" descr="Children">
            <a:extLst>
              <a:ext uri="{FF2B5EF4-FFF2-40B4-BE49-F238E27FC236}">
                <a16:creationId xmlns:a16="http://schemas.microsoft.com/office/drawing/2014/main" id="{7FD623AF-336C-438C-9B8D-297151A874A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149654" y="5254079"/>
            <a:ext cx="914400" cy="914400"/>
          </a:xfrm>
          <a:prstGeom prst="rect">
            <a:avLst/>
          </a:prstGeom>
        </p:spPr>
      </p:pic>
      <p:pic>
        <p:nvPicPr>
          <p:cNvPr id="44" name="Graphic 43" descr="Children">
            <a:extLst>
              <a:ext uri="{FF2B5EF4-FFF2-40B4-BE49-F238E27FC236}">
                <a16:creationId xmlns:a16="http://schemas.microsoft.com/office/drawing/2014/main" id="{5AD16A71-1C94-4FA2-B3DC-80992CBC15E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331381" y="5821568"/>
            <a:ext cx="914400" cy="914400"/>
          </a:xfrm>
          <a:prstGeom prst="rect">
            <a:avLst/>
          </a:prstGeom>
        </p:spPr>
      </p:pic>
      <p:pic>
        <p:nvPicPr>
          <p:cNvPr id="45" name="Graphic 44" descr="Children">
            <a:extLst>
              <a:ext uri="{FF2B5EF4-FFF2-40B4-BE49-F238E27FC236}">
                <a16:creationId xmlns:a16="http://schemas.microsoft.com/office/drawing/2014/main" id="{48650070-236C-484F-9717-8F37D19DBBC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30823" y="5853191"/>
            <a:ext cx="914400" cy="914400"/>
          </a:xfrm>
          <a:prstGeom prst="rect">
            <a:avLst/>
          </a:prstGeom>
        </p:spPr>
      </p:pic>
      <p:pic>
        <p:nvPicPr>
          <p:cNvPr id="18434" name="Picture 2" descr="Image result for mining icon">
            <a:extLst>
              <a:ext uri="{FF2B5EF4-FFF2-40B4-BE49-F238E27FC236}">
                <a16:creationId xmlns:a16="http://schemas.microsoft.com/office/drawing/2014/main" id="{6FE210AF-CBFE-4A65-A5E9-8DBD71AB016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239302" y="114088"/>
            <a:ext cx="1289093" cy="1289093"/>
          </a:xfrm>
          <a:prstGeom prst="rect">
            <a:avLst/>
          </a:prstGeom>
          <a:noFill/>
          <a:extLst>
            <a:ext uri="{909E8E84-426E-40DD-AFC4-6F175D3DCCD1}">
              <a14:hiddenFill xmlns:a14="http://schemas.microsoft.com/office/drawing/2010/main">
                <a:solidFill>
                  <a:srgbClr val="FFFFFF"/>
                </a:solidFill>
              </a14:hiddenFill>
            </a:ext>
          </a:extLst>
        </p:spPr>
      </p:pic>
      <p:sp>
        <p:nvSpPr>
          <p:cNvPr id="46" name="Freeform: Shape 45">
            <a:extLst>
              <a:ext uri="{FF2B5EF4-FFF2-40B4-BE49-F238E27FC236}">
                <a16:creationId xmlns:a16="http://schemas.microsoft.com/office/drawing/2014/main" id="{B1F50EA7-12B5-4ADC-9433-F8EBC0B86BA1}"/>
              </a:ext>
            </a:extLst>
          </p:cNvPr>
          <p:cNvSpPr/>
          <p:nvPr/>
        </p:nvSpPr>
        <p:spPr>
          <a:xfrm>
            <a:off x="6791608" y="1154264"/>
            <a:ext cx="1456293" cy="3285067"/>
          </a:xfrm>
          <a:custGeom>
            <a:avLst/>
            <a:gdLst>
              <a:gd name="connsiteX0" fmla="*/ 1016219 w 2912752"/>
              <a:gd name="connsiteY0" fmla="*/ 3285067 h 3285067"/>
              <a:gd name="connsiteX1" fmla="*/ 84886 w 2912752"/>
              <a:gd name="connsiteY1" fmla="*/ 558800 h 3285067"/>
              <a:gd name="connsiteX2" fmla="*/ 2912752 w 2912752"/>
              <a:gd name="connsiteY2" fmla="*/ 0 h 3285067"/>
            </a:gdLst>
            <a:ahLst/>
            <a:cxnLst>
              <a:cxn ang="0">
                <a:pos x="connsiteX0" y="connsiteY0"/>
              </a:cxn>
              <a:cxn ang="0">
                <a:pos x="connsiteX1" y="connsiteY1"/>
              </a:cxn>
              <a:cxn ang="0">
                <a:pos x="connsiteX2" y="connsiteY2"/>
              </a:cxn>
            </a:cxnLst>
            <a:rect l="l" t="t" r="r" b="b"/>
            <a:pathLst>
              <a:path w="2912752" h="3285067">
                <a:moveTo>
                  <a:pt x="1016219" y="3285067"/>
                </a:moveTo>
                <a:cubicBezTo>
                  <a:pt x="392508" y="2195689"/>
                  <a:pt x="-231203" y="1106311"/>
                  <a:pt x="84886" y="558800"/>
                </a:cubicBezTo>
                <a:cubicBezTo>
                  <a:pt x="400975" y="11289"/>
                  <a:pt x="1656863" y="5644"/>
                  <a:pt x="2912752" y="0"/>
                </a:cubicBezTo>
              </a:path>
            </a:pathLst>
          </a:custGeom>
          <a:noFill/>
          <a:ln w="76200">
            <a:solidFill>
              <a:srgbClr val="00B05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6BFBDF62-26B6-4802-BCBD-074475FA769C}"/>
              </a:ext>
            </a:extLst>
          </p:cNvPr>
          <p:cNvSpPr/>
          <p:nvPr/>
        </p:nvSpPr>
        <p:spPr>
          <a:xfrm>
            <a:off x="8669695" y="1719419"/>
            <a:ext cx="999120" cy="2895600"/>
          </a:xfrm>
          <a:custGeom>
            <a:avLst/>
            <a:gdLst>
              <a:gd name="connsiteX0" fmla="*/ 1016219 w 2912752"/>
              <a:gd name="connsiteY0" fmla="*/ 3285067 h 3285067"/>
              <a:gd name="connsiteX1" fmla="*/ 84886 w 2912752"/>
              <a:gd name="connsiteY1" fmla="*/ 558800 h 3285067"/>
              <a:gd name="connsiteX2" fmla="*/ 2912752 w 2912752"/>
              <a:gd name="connsiteY2" fmla="*/ 0 h 3285067"/>
              <a:gd name="connsiteX0" fmla="*/ 1299977 w 3196510"/>
              <a:gd name="connsiteY0" fmla="*/ 3285067 h 3285067"/>
              <a:gd name="connsiteX1" fmla="*/ 63827 w 3196510"/>
              <a:gd name="connsiteY1" fmla="*/ 1032933 h 3285067"/>
              <a:gd name="connsiteX2" fmla="*/ 3196510 w 3196510"/>
              <a:gd name="connsiteY2" fmla="*/ 0 h 3285067"/>
              <a:gd name="connsiteX0" fmla="*/ 2544208 w 2544207"/>
              <a:gd name="connsiteY0" fmla="*/ 3200400 h 3200400"/>
              <a:gd name="connsiteX1" fmla="*/ 1308058 w 2544207"/>
              <a:gd name="connsiteY1" fmla="*/ 948266 h 3200400"/>
              <a:gd name="connsiteX2" fmla="*/ 444247 w 2544207"/>
              <a:gd name="connsiteY2" fmla="*/ 0 h 3200400"/>
              <a:gd name="connsiteX0" fmla="*/ 2099961 w 2099960"/>
              <a:gd name="connsiteY0" fmla="*/ 3200400 h 3200400"/>
              <a:gd name="connsiteX1" fmla="*/ 863811 w 2099960"/>
              <a:gd name="connsiteY1" fmla="*/ 948266 h 3200400"/>
              <a:gd name="connsiteX2" fmla="*/ 0 w 2099960"/>
              <a:gd name="connsiteY2" fmla="*/ 0 h 3200400"/>
              <a:gd name="connsiteX0" fmla="*/ 2099961 w 2099960"/>
              <a:gd name="connsiteY0" fmla="*/ 3200400 h 3200400"/>
              <a:gd name="connsiteX1" fmla="*/ 1067023 w 2099960"/>
              <a:gd name="connsiteY1" fmla="*/ 1557866 h 3200400"/>
              <a:gd name="connsiteX2" fmla="*/ 0 w 2099960"/>
              <a:gd name="connsiteY2" fmla="*/ 0 h 3200400"/>
              <a:gd name="connsiteX0" fmla="*/ 1998355 w 1998354"/>
              <a:gd name="connsiteY0" fmla="*/ 2895600 h 2895600"/>
              <a:gd name="connsiteX1" fmla="*/ 965417 w 1998354"/>
              <a:gd name="connsiteY1" fmla="*/ 1253066 h 2895600"/>
              <a:gd name="connsiteX2" fmla="*/ 0 w 1998354"/>
              <a:gd name="connsiteY2" fmla="*/ 0 h 2895600"/>
            </a:gdLst>
            <a:ahLst/>
            <a:cxnLst>
              <a:cxn ang="0">
                <a:pos x="connsiteX0" y="connsiteY0"/>
              </a:cxn>
              <a:cxn ang="0">
                <a:pos x="connsiteX1" y="connsiteY1"/>
              </a:cxn>
              <a:cxn ang="0">
                <a:pos x="connsiteX2" y="connsiteY2"/>
              </a:cxn>
            </a:cxnLst>
            <a:rect l="l" t="t" r="r" b="b"/>
            <a:pathLst>
              <a:path w="1998354" h="2895600">
                <a:moveTo>
                  <a:pt x="1998355" y="2895600"/>
                </a:moveTo>
                <a:cubicBezTo>
                  <a:pt x="1374644" y="1806222"/>
                  <a:pt x="1298476" y="1735666"/>
                  <a:pt x="965417" y="1253066"/>
                </a:cubicBezTo>
                <a:cubicBezTo>
                  <a:pt x="632358" y="770466"/>
                  <a:pt x="471409" y="733777"/>
                  <a:pt x="0" y="0"/>
                </a:cubicBezTo>
              </a:path>
            </a:pathLst>
          </a:custGeom>
          <a:noFill/>
          <a:ln w="76200">
            <a:solidFill>
              <a:srgbClr val="00B05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EB6DB0D3-B512-4ECB-BB39-5919C5AF7917}"/>
              </a:ext>
            </a:extLst>
          </p:cNvPr>
          <p:cNvSpPr/>
          <p:nvPr/>
        </p:nvSpPr>
        <p:spPr>
          <a:xfrm>
            <a:off x="8755256" y="1568057"/>
            <a:ext cx="1524054" cy="2286000"/>
          </a:xfrm>
          <a:custGeom>
            <a:avLst/>
            <a:gdLst>
              <a:gd name="connsiteX0" fmla="*/ 1016219 w 2912752"/>
              <a:gd name="connsiteY0" fmla="*/ 3285067 h 3285067"/>
              <a:gd name="connsiteX1" fmla="*/ 84886 w 2912752"/>
              <a:gd name="connsiteY1" fmla="*/ 558800 h 3285067"/>
              <a:gd name="connsiteX2" fmla="*/ 2912752 w 2912752"/>
              <a:gd name="connsiteY2" fmla="*/ 0 h 3285067"/>
              <a:gd name="connsiteX0" fmla="*/ 1364335 w 3260868"/>
              <a:gd name="connsiteY0" fmla="*/ 3285067 h 3285067"/>
              <a:gd name="connsiteX1" fmla="*/ 60448 w 3260868"/>
              <a:gd name="connsiteY1" fmla="*/ 3081866 h 3285067"/>
              <a:gd name="connsiteX2" fmla="*/ 3260868 w 3260868"/>
              <a:gd name="connsiteY2" fmla="*/ 0 h 3285067"/>
              <a:gd name="connsiteX0" fmla="*/ 2879669 w 2879670"/>
              <a:gd name="connsiteY0" fmla="*/ 2133601 h 2133601"/>
              <a:gd name="connsiteX1" fmla="*/ 1575782 w 2879670"/>
              <a:gd name="connsiteY1" fmla="*/ 1930400 h 2133601"/>
              <a:gd name="connsiteX2" fmla="*/ 407153 w 2879670"/>
              <a:gd name="connsiteY2" fmla="*/ 0 h 2133601"/>
              <a:gd name="connsiteX0" fmla="*/ 2472516 w 2472517"/>
              <a:gd name="connsiteY0" fmla="*/ 2133601 h 2133601"/>
              <a:gd name="connsiteX1" fmla="*/ 1168629 w 2472517"/>
              <a:gd name="connsiteY1" fmla="*/ 1930400 h 2133601"/>
              <a:gd name="connsiteX2" fmla="*/ 0 w 2472517"/>
              <a:gd name="connsiteY2" fmla="*/ 0 h 2133601"/>
              <a:gd name="connsiteX0" fmla="*/ 2472516 w 2472517"/>
              <a:gd name="connsiteY0" fmla="*/ 2133601 h 2133601"/>
              <a:gd name="connsiteX1" fmla="*/ 1168629 w 2472517"/>
              <a:gd name="connsiteY1" fmla="*/ 1930400 h 2133601"/>
              <a:gd name="connsiteX2" fmla="*/ 0 w 2472517"/>
              <a:gd name="connsiteY2" fmla="*/ 0 h 2133601"/>
              <a:gd name="connsiteX0" fmla="*/ 2886550 w 2886551"/>
              <a:gd name="connsiteY0" fmla="*/ 2195667 h 2195667"/>
              <a:gd name="connsiteX1" fmla="*/ 1582663 w 2886551"/>
              <a:gd name="connsiteY1" fmla="*/ 1992466 h 2195667"/>
              <a:gd name="connsiteX2" fmla="*/ 40033 w 2886551"/>
              <a:gd name="connsiteY2" fmla="*/ 170410 h 2195667"/>
              <a:gd name="connsiteX3" fmla="*/ 414034 w 2886551"/>
              <a:gd name="connsiteY3" fmla="*/ 62066 h 2195667"/>
              <a:gd name="connsiteX0" fmla="*/ 2911107 w 2911108"/>
              <a:gd name="connsiteY0" fmla="*/ 2827867 h 2827867"/>
              <a:gd name="connsiteX1" fmla="*/ 1607220 w 2911108"/>
              <a:gd name="connsiteY1" fmla="*/ 2624666 h 2827867"/>
              <a:gd name="connsiteX2" fmla="*/ 64590 w 2911108"/>
              <a:gd name="connsiteY2" fmla="*/ 802610 h 2827867"/>
              <a:gd name="connsiteX3" fmla="*/ 167643 w 2911108"/>
              <a:gd name="connsiteY3" fmla="*/ 0 h 2827867"/>
              <a:gd name="connsiteX0" fmla="*/ 3556310 w 3556311"/>
              <a:gd name="connsiteY0" fmla="*/ 3251200 h 3251200"/>
              <a:gd name="connsiteX1" fmla="*/ 2252423 w 3556311"/>
              <a:gd name="connsiteY1" fmla="*/ 3047999 h 3251200"/>
              <a:gd name="connsiteX2" fmla="*/ 709793 w 3556311"/>
              <a:gd name="connsiteY2" fmla="*/ 1225943 h 3251200"/>
              <a:gd name="connsiteX3" fmla="*/ 0 w 3556311"/>
              <a:gd name="connsiteY3" fmla="*/ 0 h 3251200"/>
              <a:gd name="connsiteX0" fmla="*/ 3556310 w 3556311"/>
              <a:gd name="connsiteY0" fmla="*/ 3251200 h 3251200"/>
              <a:gd name="connsiteX1" fmla="*/ 2252423 w 3556311"/>
              <a:gd name="connsiteY1" fmla="*/ 3047999 h 3251200"/>
              <a:gd name="connsiteX2" fmla="*/ 1421033 w 3556311"/>
              <a:gd name="connsiteY2" fmla="*/ 1937143 h 3251200"/>
              <a:gd name="connsiteX3" fmla="*/ 0 w 3556311"/>
              <a:gd name="connsiteY3" fmla="*/ 0 h 3251200"/>
              <a:gd name="connsiteX0" fmla="*/ 3048281 w 3048282"/>
              <a:gd name="connsiteY0" fmla="*/ 2286000 h 2286000"/>
              <a:gd name="connsiteX1" fmla="*/ 1744394 w 3048282"/>
              <a:gd name="connsiteY1" fmla="*/ 2082799 h 2286000"/>
              <a:gd name="connsiteX2" fmla="*/ 913004 w 3048282"/>
              <a:gd name="connsiteY2" fmla="*/ 971943 h 2286000"/>
              <a:gd name="connsiteX3" fmla="*/ 0 w 3048282"/>
              <a:gd name="connsiteY3" fmla="*/ 0 h 2286000"/>
            </a:gdLst>
            <a:ahLst/>
            <a:cxnLst>
              <a:cxn ang="0">
                <a:pos x="connsiteX0" y="connsiteY0"/>
              </a:cxn>
              <a:cxn ang="0">
                <a:pos x="connsiteX1" y="connsiteY1"/>
              </a:cxn>
              <a:cxn ang="0">
                <a:pos x="connsiteX2" y="connsiteY2"/>
              </a:cxn>
              <a:cxn ang="0">
                <a:pos x="connsiteX3" y="connsiteY3"/>
              </a:cxn>
            </a:cxnLst>
            <a:rect l="l" t="t" r="r" b="b"/>
            <a:pathLst>
              <a:path w="3048282" h="2286000">
                <a:moveTo>
                  <a:pt x="3048281" y="2286000"/>
                </a:moveTo>
                <a:cubicBezTo>
                  <a:pt x="2424570" y="1196622"/>
                  <a:pt x="2100273" y="2301808"/>
                  <a:pt x="1744394" y="2082799"/>
                </a:cubicBezTo>
                <a:cubicBezTo>
                  <a:pt x="1388515" y="1863790"/>
                  <a:pt x="1107775" y="1293676"/>
                  <a:pt x="913004" y="971943"/>
                </a:cubicBezTo>
                <a:cubicBezTo>
                  <a:pt x="718233" y="650210"/>
                  <a:pt x="11049" y="23702"/>
                  <a:pt x="0" y="0"/>
                </a:cubicBezTo>
              </a:path>
            </a:pathLst>
          </a:custGeom>
          <a:noFill/>
          <a:ln w="76200">
            <a:solidFill>
              <a:srgbClr val="00B05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50" name="Freeform: Shape 49">
            <a:extLst>
              <a:ext uri="{FF2B5EF4-FFF2-40B4-BE49-F238E27FC236}">
                <a16:creationId xmlns:a16="http://schemas.microsoft.com/office/drawing/2014/main" id="{25E76FF8-CF7D-4F04-9128-25178244BB65}"/>
              </a:ext>
            </a:extLst>
          </p:cNvPr>
          <p:cNvSpPr/>
          <p:nvPr/>
        </p:nvSpPr>
        <p:spPr>
          <a:xfrm>
            <a:off x="8976352" y="1500763"/>
            <a:ext cx="643521" cy="626534"/>
          </a:xfrm>
          <a:custGeom>
            <a:avLst/>
            <a:gdLst>
              <a:gd name="connsiteX0" fmla="*/ 1016219 w 2912752"/>
              <a:gd name="connsiteY0" fmla="*/ 3285067 h 3285067"/>
              <a:gd name="connsiteX1" fmla="*/ 84886 w 2912752"/>
              <a:gd name="connsiteY1" fmla="*/ 558800 h 3285067"/>
              <a:gd name="connsiteX2" fmla="*/ 2912752 w 2912752"/>
              <a:gd name="connsiteY2" fmla="*/ 0 h 3285067"/>
              <a:gd name="connsiteX0" fmla="*/ 835853 w 2732386"/>
              <a:gd name="connsiteY0" fmla="*/ 3285067 h 3285067"/>
              <a:gd name="connsiteX1" fmla="*/ 107732 w 2732386"/>
              <a:gd name="connsiteY1" fmla="*/ 2810933 h 3285067"/>
              <a:gd name="connsiteX2" fmla="*/ 2732386 w 2732386"/>
              <a:gd name="connsiteY2" fmla="*/ 0 h 3285067"/>
              <a:gd name="connsiteX0" fmla="*/ 2202169 w 2202170"/>
              <a:gd name="connsiteY0" fmla="*/ 931334 h 931334"/>
              <a:gd name="connsiteX1" fmla="*/ 1474048 w 2202170"/>
              <a:gd name="connsiteY1" fmla="*/ 457200 h 931334"/>
              <a:gd name="connsiteX2" fmla="*/ 407025 w 2202170"/>
              <a:gd name="connsiteY2" fmla="*/ 0 h 931334"/>
              <a:gd name="connsiteX0" fmla="*/ 1795144 w 1795145"/>
              <a:gd name="connsiteY0" fmla="*/ 931334 h 931334"/>
              <a:gd name="connsiteX1" fmla="*/ 1067023 w 1795145"/>
              <a:gd name="connsiteY1" fmla="*/ 457200 h 931334"/>
              <a:gd name="connsiteX2" fmla="*/ 0 w 1795145"/>
              <a:gd name="connsiteY2" fmla="*/ 0 h 931334"/>
              <a:gd name="connsiteX0" fmla="*/ 1795144 w 1795145"/>
              <a:gd name="connsiteY0" fmla="*/ 931334 h 931334"/>
              <a:gd name="connsiteX1" fmla="*/ 0 w 1795145"/>
              <a:gd name="connsiteY1" fmla="*/ 0 h 931334"/>
              <a:gd name="connsiteX0" fmla="*/ 1287115 w 1287116"/>
              <a:gd name="connsiteY0" fmla="*/ 626534 h 626534"/>
              <a:gd name="connsiteX1" fmla="*/ 0 w 1287116"/>
              <a:gd name="connsiteY1" fmla="*/ 0 h 626534"/>
            </a:gdLst>
            <a:ahLst/>
            <a:cxnLst>
              <a:cxn ang="0">
                <a:pos x="connsiteX0" y="connsiteY0"/>
              </a:cxn>
              <a:cxn ang="0">
                <a:pos x="connsiteX1" y="connsiteY1"/>
              </a:cxn>
            </a:cxnLst>
            <a:rect l="l" t="t" r="r" b="b"/>
            <a:pathLst>
              <a:path w="1287116" h="626534">
                <a:moveTo>
                  <a:pt x="1287115" y="626534"/>
                </a:moveTo>
                <a:lnTo>
                  <a:pt x="0" y="0"/>
                </a:lnTo>
              </a:path>
            </a:pathLst>
          </a:custGeom>
          <a:noFill/>
          <a:ln w="76200">
            <a:solidFill>
              <a:srgbClr val="00B05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Shape 50">
            <a:extLst>
              <a:ext uri="{FF2B5EF4-FFF2-40B4-BE49-F238E27FC236}">
                <a16:creationId xmlns:a16="http://schemas.microsoft.com/office/drawing/2014/main" id="{1ECD27B0-E0F3-40A4-9871-992675E2B9A9}"/>
              </a:ext>
            </a:extLst>
          </p:cNvPr>
          <p:cNvSpPr/>
          <p:nvPr/>
        </p:nvSpPr>
        <p:spPr>
          <a:xfrm>
            <a:off x="8145861" y="1469882"/>
            <a:ext cx="16880" cy="1117600"/>
          </a:xfrm>
          <a:custGeom>
            <a:avLst/>
            <a:gdLst>
              <a:gd name="connsiteX0" fmla="*/ 1016219 w 2912752"/>
              <a:gd name="connsiteY0" fmla="*/ 3285067 h 3285067"/>
              <a:gd name="connsiteX1" fmla="*/ 84886 w 2912752"/>
              <a:gd name="connsiteY1" fmla="*/ 558800 h 3285067"/>
              <a:gd name="connsiteX2" fmla="*/ 2912752 w 2912752"/>
              <a:gd name="connsiteY2" fmla="*/ 0 h 3285067"/>
              <a:gd name="connsiteX0" fmla="*/ 2353395 w 4249928"/>
              <a:gd name="connsiteY0" fmla="*/ 3285067 h 3285067"/>
              <a:gd name="connsiteX1" fmla="*/ 33450 w 4249928"/>
              <a:gd name="connsiteY1" fmla="*/ 2387600 h 3285067"/>
              <a:gd name="connsiteX2" fmla="*/ 4249928 w 4249928"/>
              <a:gd name="connsiteY2" fmla="*/ 0 h 3285067"/>
              <a:gd name="connsiteX0" fmla="*/ 2319959 w 2353720"/>
              <a:gd name="connsiteY0" fmla="*/ 1354667 h 1354667"/>
              <a:gd name="connsiteX1" fmla="*/ 14 w 2353720"/>
              <a:gd name="connsiteY1" fmla="*/ 457200 h 1354667"/>
              <a:gd name="connsiteX2" fmla="*/ 2353720 w 2353720"/>
              <a:gd name="connsiteY2" fmla="*/ 0 h 1354667"/>
              <a:gd name="connsiteX0" fmla="*/ 620364 w 654125"/>
              <a:gd name="connsiteY0" fmla="*/ 1354667 h 1354667"/>
              <a:gd name="connsiteX1" fmla="*/ 332535 w 654125"/>
              <a:gd name="connsiteY1" fmla="*/ 965200 h 1354667"/>
              <a:gd name="connsiteX2" fmla="*/ 654125 w 654125"/>
              <a:gd name="connsiteY2" fmla="*/ 0 h 1354667"/>
              <a:gd name="connsiteX0" fmla="*/ 551366 w 686733"/>
              <a:gd name="connsiteY0" fmla="*/ 1354667 h 1354667"/>
              <a:gd name="connsiteX1" fmla="*/ 263537 w 686733"/>
              <a:gd name="connsiteY1" fmla="*/ 965200 h 1354667"/>
              <a:gd name="connsiteX2" fmla="*/ 686733 w 686733"/>
              <a:gd name="connsiteY2" fmla="*/ 0 h 1354667"/>
              <a:gd name="connsiteX0" fmla="*/ 407564 w 881616"/>
              <a:gd name="connsiteY0" fmla="*/ 914400 h 914400"/>
              <a:gd name="connsiteX1" fmla="*/ 119735 w 881616"/>
              <a:gd name="connsiteY1" fmla="*/ 524933 h 914400"/>
              <a:gd name="connsiteX2" fmla="*/ 881616 w 881616"/>
              <a:gd name="connsiteY2" fmla="*/ 0 h 914400"/>
              <a:gd name="connsiteX0" fmla="*/ 1 w 474053"/>
              <a:gd name="connsiteY0" fmla="*/ 914400 h 914400"/>
              <a:gd name="connsiteX1" fmla="*/ 474053 w 474053"/>
              <a:gd name="connsiteY1" fmla="*/ 0 h 914400"/>
              <a:gd name="connsiteX0" fmla="*/ 0 w 33762"/>
              <a:gd name="connsiteY0" fmla="*/ 1117600 h 1117600"/>
              <a:gd name="connsiteX1" fmla="*/ 33762 w 33762"/>
              <a:gd name="connsiteY1" fmla="*/ 0 h 1117600"/>
            </a:gdLst>
            <a:ahLst/>
            <a:cxnLst>
              <a:cxn ang="0">
                <a:pos x="connsiteX0" y="connsiteY0"/>
              </a:cxn>
              <a:cxn ang="0">
                <a:pos x="connsiteX1" y="connsiteY1"/>
              </a:cxn>
            </a:cxnLst>
            <a:rect l="l" t="t" r="r" b="b"/>
            <a:pathLst>
              <a:path w="33762" h="1117600">
                <a:moveTo>
                  <a:pt x="0" y="1117600"/>
                </a:moveTo>
                <a:lnTo>
                  <a:pt x="33762" y="0"/>
                </a:lnTo>
              </a:path>
            </a:pathLst>
          </a:custGeom>
          <a:noFill/>
          <a:ln w="76200">
            <a:solidFill>
              <a:srgbClr val="00B05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436" name="Picture 4" descr="Image result for bag on money icon">
            <a:extLst>
              <a:ext uri="{FF2B5EF4-FFF2-40B4-BE49-F238E27FC236}">
                <a16:creationId xmlns:a16="http://schemas.microsoft.com/office/drawing/2014/main" id="{4B86810B-C377-4E34-90EA-D93B41F59D9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98461" y="457272"/>
            <a:ext cx="942468" cy="942468"/>
          </a:xfrm>
          <a:prstGeom prst="rect">
            <a:avLst/>
          </a:prstGeom>
          <a:noFill/>
          <a:extLst>
            <a:ext uri="{909E8E84-426E-40DD-AFC4-6F175D3DCCD1}">
              <a14:hiddenFill xmlns:a14="http://schemas.microsoft.com/office/drawing/2010/main">
                <a:solidFill>
                  <a:srgbClr val="FFFFFF"/>
                </a:solidFill>
              </a14:hiddenFill>
            </a:ext>
          </a:extLst>
        </p:spPr>
      </p:pic>
      <p:sp>
        <p:nvSpPr>
          <p:cNvPr id="47" name="TextBox 46">
            <a:extLst>
              <a:ext uri="{FF2B5EF4-FFF2-40B4-BE49-F238E27FC236}">
                <a16:creationId xmlns:a16="http://schemas.microsoft.com/office/drawing/2014/main" id="{DF10722A-131F-4E73-8E1A-33638DF097F1}"/>
              </a:ext>
            </a:extLst>
          </p:cNvPr>
          <p:cNvSpPr txBox="1"/>
          <p:nvPr/>
        </p:nvSpPr>
        <p:spPr>
          <a:xfrm>
            <a:off x="10344565" y="1325931"/>
            <a:ext cx="1078565" cy="461665"/>
          </a:xfrm>
          <a:prstGeom prst="rect">
            <a:avLst/>
          </a:prstGeom>
          <a:noFill/>
        </p:spPr>
        <p:txBody>
          <a:bodyPr wrap="none" rtlCol="0">
            <a:spAutoFit/>
          </a:bodyPr>
          <a:lstStyle/>
          <a:p>
            <a:r>
              <a:rPr lang="en-US" sz="2400" b="1" dirty="0"/>
              <a:t>Miners</a:t>
            </a:r>
          </a:p>
        </p:txBody>
      </p:sp>
      <p:sp>
        <p:nvSpPr>
          <p:cNvPr id="54" name="TextBox 53">
            <a:extLst>
              <a:ext uri="{FF2B5EF4-FFF2-40B4-BE49-F238E27FC236}">
                <a16:creationId xmlns:a16="http://schemas.microsoft.com/office/drawing/2014/main" id="{32A0BF3D-3D23-47BE-8E51-DD25BEE9D8DE}"/>
              </a:ext>
            </a:extLst>
          </p:cNvPr>
          <p:cNvSpPr txBox="1"/>
          <p:nvPr/>
        </p:nvSpPr>
        <p:spPr>
          <a:xfrm>
            <a:off x="5729432" y="390270"/>
            <a:ext cx="2119077" cy="830997"/>
          </a:xfrm>
          <a:prstGeom prst="rect">
            <a:avLst/>
          </a:prstGeom>
          <a:noFill/>
        </p:spPr>
        <p:txBody>
          <a:bodyPr wrap="square" rtlCol="0">
            <a:spAutoFit/>
          </a:bodyPr>
          <a:lstStyle/>
          <a:p>
            <a:pPr marL="342900" indent="-342900">
              <a:buFont typeface="Arial" panose="020B0604020202020204" pitchFamily="34" charset="0"/>
              <a:buChar char="•"/>
            </a:pPr>
            <a:r>
              <a:rPr lang="en-US" sz="2400" b="1" dirty="0"/>
              <a:t>Txn Fees</a:t>
            </a:r>
          </a:p>
          <a:p>
            <a:pPr marL="342900" indent="-342900">
              <a:buFont typeface="Arial" panose="020B0604020202020204" pitchFamily="34" charset="0"/>
              <a:buChar char="•"/>
            </a:pPr>
            <a:r>
              <a:rPr lang="en-US" sz="2400" b="1" dirty="0"/>
              <a:t>Token Value</a:t>
            </a:r>
          </a:p>
        </p:txBody>
      </p:sp>
      <p:sp>
        <p:nvSpPr>
          <p:cNvPr id="52" name="Arrow: Right 51">
            <a:extLst>
              <a:ext uri="{FF2B5EF4-FFF2-40B4-BE49-F238E27FC236}">
                <a16:creationId xmlns:a16="http://schemas.microsoft.com/office/drawing/2014/main" id="{FA3F8AC4-0801-4682-9794-D5F5078293F1}"/>
              </a:ext>
            </a:extLst>
          </p:cNvPr>
          <p:cNvSpPr/>
          <p:nvPr/>
        </p:nvSpPr>
        <p:spPr>
          <a:xfrm>
            <a:off x="9346274" y="473521"/>
            <a:ext cx="942468" cy="714055"/>
          </a:xfrm>
          <a:prstGeom prst="rightArrow">
            <a:avLst/>
          </a:prstGeom>
          <a:solidFill>
            <a:srgbClr val="00B05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a:extLst>
              <a:ext uri="{FF2B5EF4-FFF2-40B4-BE49-F238E27FC236}">
                <a16:creationId xmlns:a16="http://schemas.microsoft.com/office/drawing/2014/main" id="{843E6760-93AD-488A-A284-A8889A0F5DE0}"/>
              </a:ext>
            </a:extLst>
          </p:cNvPr>
          <p:cNvSpPr>
            <a:spLocks noGrp="1"/>
          </p:cNvSpPr>
          <p:nvPr>
            <p:ph type="sldNum" sz="quarter" idx="12"/>
          </p:nvPr>
        </p:nvSpPr>
        <p:spPr/>
        <p:txBody>
          <a:bodyPr/>
          <a:lstStyle/>
          <a:p>
            <a:fld id="{8FDF5A0B-092E-43F4-8C23-254F89D7A848}" type="slidenum">
              <a:rPr lang="en-US" smtClean="0"/>
              <a:t>64</a:t>
            </a:fld>
            <a:endParaRPr lang="en-US"/>
          </a:p>
        </p:txBody>
      </p:sp>
    </p:spTree>
    <p:extLst>
      <p:ext uri="{BB962C8B-B14F-4D97-AF65-F5344CB8AC3E}">
        <p14:creationId xmlns:p14="http://schemas.microsoft.com/office/powerpoint/2010/main" val="137939081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54F16-0A8F-44D4-A0F0-AF54C1BCCC58}"/>
              </a:ext>
            </a:extLst>
          </p:cNvPr>
          <p:cNvSpPr>
            <a:spLocks noGrp="1"/>
          </p:cNvSpPr>
          <p:nvPr>
            <p:ph type="title"/>
          </p:nvPr>
        </p:nvSpPr>
        <p:spPr/>
        <p:txBody>
          <a:bodyPr/>
          <a:lstStyle/>
          <a:p>
            <a:r>
              <a:rPr lang="en-US" dirty="0"/>
              <a:t>Miners can already:</a:t>
            </a:r>
          </a:p>
        </p:txBody>
      </p:sp>
      <p:sp>
        <p:nvSpPr>
          <p:cNvPr id="3" name="Content Placeholder 2">
            <a:extLst>
              <a:ext uri="{FF2B5EF4-FFF2-40B4-BE49-F238E27FC236}">
                <a16:creationId xmlns:a16="http://schemas.microsoft.com/office/drawing/2014/main" id="{96C6107E-12D5-555F-B5E2-F328A8D853F2}"/>
              </a:ext>
            </a:extLst>
          </p:cNvPr>
          <p:cNvSpPr>
            <a:spLocks noGrp="1"/>
          </p:cNvSpPr>
          <p:nvPr>
            <p:ph idx="1"/>
          </p:nvPr>
        </p:nvSpPr>
        <p:spPr/>
        <p:txBody>
          <a:bodyPr/>
          <a:lstStyle/>
          <a:p>
            <a:r>
              <a:rPr lang="en-US" dirty="0"/>
              <a:t>Steal from LN channels – by censoring the justice txn</a:t>
            </a:r>
          </a:p>
          <a:p>
            <a:r>
              <a:rPr lang="en-US" dirty="0"/>
              <a:t>Reorg mainchain Bitcoin txns out, and hold them hostage</a:t>
            </a:r>
          </a:p>
          <a:p>
            <a:r>
              <a:rPr lang="en-US" dirty="0"/>
              <a:t>Block any message from L1 – including zk-proofs</a:t>
            </a:r>
          </a:p>
          <a:p>
            <a:endParaRPr lang="en-US" dirty="0"/>
          </a:p>
          <a:p>
            <a:r>
              <a:rPr lang="en-US" dirty="0"/>
              <a:t>So, marginally, it is not actually very large an assumption.</a:t>
            </a:r>
          </a:p>
        </p:txBody>
      </p:sp>
      <p:sp>
        <p:nvSpPr>
          <p:cNvPr id="4" name="Slide Number Placeholder 3">
            <a:extLst>
              <a:ext uri="{FF2B5EF4-FFF2-40B4-BE49-F238E27FC236}">
                <a16:creationId xmlns:a16="http://schemas.microsoft.com/office/drawing/2014/main" id="{AEEF5D0E-0F85-CAFA-3FD7-C7C8CFD80858}"/>
              </a:ext>
            </a:extLst>
          </p:cNvPr>
          <p:cNvSpPr>
            <a:spLocks noGrp="1"/>
          </p:cNvSpPr>
          <p:nvPr>
            <p:ph type="sldNum" sz="quarter" idx="12"/>
          </p:nvPr>
        </p:nvSpPr>
        <p:spPr/>
        <p:txBody>
          <a:bodyPr/>
          <a:lstStyle/>
          <a:p>
            <a:fld id="{64A73B7B-B545-4723-8D44-5CC401310D8B}" type="slidenum">
              <a:rPr lang="en-US" smtClean="0"/>
              <a:t>65</a:t>
            </a:fld>
            <a:endParaRPr lang="en-US" dirty="0"/>
          </a:p>
        </p:txBody>
      </p:sp>
      <p:sp>
        <p:nvSpPr>
          <p:cNvPr id="5" name="Footer Placeholder 4">
            <a:extLst>
              <a:ext uri="{FF2B5EF4-FFF2-40B4-BE49-F238E27FC236}">
                <a16:creationId xmlns:a16="http://schemas.microsoft.com/office/drawing/2014/main" id="{330E364A-7FE2-53F3-D0E2-3D344A2B4DF8}"/>
              </a:ext>
            </a:extLst>
          </p:cNvPr>
          <p:cNvSpPr>
            <a:spLocks noGrp="1"/>
          </p:cNvSpPr>
          <p:nvPr>
            <p:ph type="ftr" sz="quarter" idx="11"/>
          </p:nvPr>
        </p:nvSpPr>
        <p:spPr/>
        <p:txBody>
          <a:bodyPr/>
          <a:lstStyle/>
          <a:p>
            <a:r>
              <a:rPr lang="en-US" u="sng">
                <a:solidFill>
                  <a:schemeClr val="bg1">
                    <a:lumMod val="75000"/>
                  </a:schemeClr>
                </a:solidFill>
              </a:rPr>
              <a:t>Telegram:</a:t>
            </a:r>
            <a:r>
              <a:rPr lang="en-US"/>
              <a:t> t.me/DcInsiders     </a:t>
            </a:r>
            <a:r>
              <a:rPr lang="en-US" u="sng">
                <a:solidFill>
                  <a:schemeClr val="bg1">
                    <a:lumMod val="85000"/>
                  </a:schemeClr>
                </a:solidFill>
              </a:rPr>
              <a:t>Website:</a:t>
            </a:r>
            <a:r>
              <a:rPr lang="en-US">
                <a:solidFill>
                  <a:schemeClr val="bg1">
                    <a:lumMod val="85000"/>
                  </a:schemeClr>
                </a:solidFill>
              </a:rPr>
              <a:t> </a:t>
            </a:r>
            <a:r>
              <a:rPr lang="en-US">
                <a:solidFill>
                  <a:schemeClr val="tx1"/>
                </a:solidFill>
                <a:hlinkClick r:id="rId2">
                  <a:extLst>
                    <a:ext uri="{A12FA001-AC4F-418D-AE19-62706E023703}">
                      <ahyp:hlinkClr xmlns:ahyp="http://schemas.microsoft.com/office/drawing/2018/hyperlinkcolor" val="tx"/>
                    </a:ext>
                  </a:extLst>
                </a:hlinkClick>
              </a:rPr>
              <a:t>www.LayerTwoLabs.com</a:t>
            </a:r>
            <a:r>
              <a:rPr lang="en-US"/>
              <a:t>   </a:t>
            </a:r>
            <a:r>
              <a:rPr lang="en-US" u="sng">
                <a:solidFill>
                  <a:schemeClr val="bg1">
                    <a:lumMod val="75000"/>
                  </a:schemeClr>
                </a:solidFill>
              </a:rPr>
              <a:t>Paul’s Twitter:</a:t>
            </a:r>
            <a:r>
              <a:rPr lang="en-US">
                <a:solidFill>
                  <a:schemeClr val="bg1">
                    <a:lumMod val="75000"/>
                  </a:schemeClr>
                </a:solidFill>
              </a:rPr>
              <a:t> </a:t>
            </a:r>
            <a:r>
              <a:rPr lang="en-US"/>
              <a:t>@truthcoin</a:t>
            </a:r>
            <a:endParaRPr lang="en-US" dirty="0"/>
          </a:p>
        </p:txBody>
      </p:sp>
    </p:spTree>
    <p:extLst>
      <p:ext uri="{BB962C8B-B14F-4D97-AF65-F5344CB8AC3E}">
        <p14:creationId xmlns:p14="http://schemas.microsoft.com/office/powerpoint/2010/main" val="44503575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98F6174-8A74-4A29-9441-E1D57F557D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17296"/>
            <a:ext cx="12192000" cy="5017008"/>
          </a:xfrm>
          <a:prstGeom prst="rect">
            <a:avLst/>
          </a:prstGeom>
        </p:spPr>
      </p:pic>
      <p:sp>
        <p:nvSpPr>
          <p:cNvPr id="11" name="Rectangle 10">
            <a:extLst>
              <a:ext uri="{FF2B5EF4-FFF2-40B4-BE49-F238E27FC236}">
                <a16:creationId xmlns:a16="http://schemas.microsoft.com/office/drawing/2014/main" id="{9B7CD9B1-0583-4CBB-85EC-1489571947DB}"/>
              </a:ext>
            </a:extLst>
          </p:cNvPr>
          <p:cNvSpPr/>
          <p:nvPr/>
        </p:nvSpPr>
        <p:spPr>
          <a:xfrm>
            <a:off x="40891" y="114376"/>
            <a:ext cx="12109699" cy="6683299"/>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B8CD80EE-D1E3-4D7B-B383-66ABA9FED26F}"/>
              </a:ext>
            </a:extLst>
          </p:cNvPr>
          <p:cNvSpPr>
            <a:spLocks noGrp="1"/>
          </p:cNvSpPr>
          <p:nvPr>
            <p:ph type="sldNum" sz="quarter" idx="12"/>
          </p:nvPr>
        </p:nvSpPr>
        <p:spPr/>
        <p:txBody>
          <a:bodyPr/>
          <a:lstStyle/>
          <a:p>
            <a:fld id="{64A73B7B-B545-4723-8D44-5CC401310D8B}" type="slidenum">
              <a:rPr lang="en-US" smtClean="0"/>
              <a:t>66</a:t>
            </a:fld>
            <a:endParaRPr lang="en-US" dirty="0"/>
          </a:p>
        </p:txBody>
      </p:sp>
      <p:sp>
        <p:nvSpPr>
          <p:cNvPr id="5" name="Footer Placeholder 4">
            <a:extLst>
              <a:ext uri="{FF2B5EF4-FFF2-40B4-BE49-F238E27FC236}">
                <a16:creationId xmlns:a16="http://schemas.microsoft.com/office/drawing/2014/main" id="{ACC79C32-1B3A-46CF-B8C4-9FB4B4752858}"/>
              </a:ext>
            </a:extLst>
          </p:cNvPr>
          <p:cNvSpPr>
            <a:spLocks noGrp="1"/>
          </p:cNvSpPr>
          <p:nvPr>
            <p:ph type="ftr" sz="quarter" idx="11"/>
          </p:nvPr>
        </p:nvSpPr>
        <p:spPr/>
        <p:txBody>
          <a:bodyPr/>
          <a:lstStyle/>
          <a:p>
            <a:r>
              <a:rPr lang="en-US" u="sng" dirty="0">
                <a:solidFill>
                  <a:schemeClr val="bg1">
                    <a:lumMod val="75000"/>
                  </a:schemeClr>
                </a:solidFill>
              </a:rPr>
              <a:t>Telegram:</a:t>
            </a:r>
            <a:r>
              <a:rPr lang="en-US" dirty="0"/>
              <a:t> t.me/</a:t>
            </a:r>
            <a:r>
              <a:rPr lang="en-US" dirty="0" err="1"/>
              <a:t>DcInsiders</a:t>
            </a:r>
            <a:r>
              <a:rPr lang="en-US" dirty="0"/>
              <a:t>     </a:t>
            </a:r>
            <a:r>
              <a:rPr lang="en-US" u="sng" dirty="0">
                <a:solidFill>
                  <a:schemeClr val="bg1">
                    <a:lumMod val="85000"/>
                  </a:schemeClr>
                </a:solidFill>
              </a:rPr>
              <a:t>Website:</a:t>
            </a:r>
            <a:r>
              <a:rPr lang="en-US" dirty="0">
                <a:solidFill>
                  <a:schemeClr val="bg1">
                    <a:lumMod val="85000"/>
                  </a:schemeClr>
                </a:solidFill>
              </a:rPr>
              <a:t> </a:t>
            </a:r>
            <a:r>
              <a:rPr lang="en-US" dirty="0"/>
              <a:t>www.drivechain.info        </a:t>
            </a:r>
            <a:r>
              <a:rPr lang="en-US" u="sng" dirty="0">
                <a:solidFill>
                  <a:schemeClr val="bg1">
                    <a:lumMod val="75000"/>
                  </a:schemeClr>
                </a:solidFill>
              </a:rPr>
              <a:t>Paul’s Twitter:</a:t>
            </a:r>
            <a:r>
              <a:rPr lang="en-US" dirty="0">
                <a:solidFill>
                  <a:schemeClr val="bg1">
                    <a:lumMod val="75000"/>
                  </a:schemeClr>
                </a:solidFill>
              </a:rPr>
              <a:t> </a:t>
            </a:r>
            <a:r>
              <a:rPr lang="en-US" dirty="0"/>
              <a:t>@truthcoin</a:t>
            </a:r>
          </a:p>
        </p:txBody>
      </p:sp>
      <p:sp>
        <p:nvSpPr>
          <p:cNvPr id="12" name="Title 1">
            <a:extLst>
              <a:ext uri="{FF2B5EF4-FFF2-40B4-BE49-F238E27FC236}">
                <a16:creationId xmlns:a16="http://schemas.microsoft.com/office/drawing/2014/main" id="{6E061690-189D-4BEC-9030-138508C61B81}"/>
              </a:ext>
            </a:extLst>
          </p:cNvPr>
          <p:cNvSpPr>
            <a:spLocks noGrp="1"/>
          </p:cNvSpPr>
          <p:nvPr>
            <p:ph type="title"/>
          </p:nvPr>
        </p:nvSpPr>
        <p:spPr>
          <a:xfrm>
            <a:off x="838200" y="753035"/>
            <a:ext cx="10515600" cy="4851699"/>
          </a:xfrm>
        </p:spPr>
        <p:txBody>
          <a:bodyPr>
            <a:normAutofit fontScale="90000"/>
          </a:bodyPr>
          <a:lstStyle/>
          <a:p>
            <a:pPr algn="ctr"/>
            <a:r>
              <a:rPr lang="en-US" sz="15300" dirty="0"/>
              <a:t>Thank You</a:t>
            </a:r>
            <a:br>
              <a:rPr lang="en-US" sz="15300" dirty="0"/>
            </a:br>
            <a:r>
              <a:rPr lang="en-US" dirty="0"/>
              <a:t> </a:t>
            </a:r>
            <a:br>
              <a:rPr lang="en-US" sz="15300" dirty="0"/>
            </a:br>
            <a:r>
              <a:rPr lang="en-US" sz="4800" dirty="0"/>
              <a:t>for Your Attention!</a:t>
            </a:r>
            <a:br>
              <a:rPr lang="en-US" sz="4800" dirty="0"/>
            </a:br>
            <a:br>
              <a:rPr lang="en-US" sz="4800" dirty="0"/>
            </a:br>
            <a:r>
              <a:rPr lang="en-US" sz="6700" b="1" dirty="0"/>
              <a:t>Questions?</a:t>
            </a:r>
            <a:endParaRPr lang="en-US" b="1" dirty="0"/>
          </a:p>
        </p:txBody>
      </p:sp>
    </p:spTree>
    <p:extLst>
      <p:ext uri="{BB962C8B-B14F-4D97-AF65-F5344CB8AC3E}">
        <p14:creationId xmlns:p14="http://schemas.microsoft.com/office/powerpoint/2010/main" val="196597698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138D7-B48F-4B3F-BD3F-F7FCEDEFAFED}"/>
              </a:ext>
            </a:extLst>
          </p:cNvPr>
          <p:cNvSpPr>
            <a:spLocks noGrp="1"/>
          </p:cNvSpPr>
          <p:nvPr>
            <p:ph type="title"/>
          </p:nvPr>
        </p:nvSpPr>
        <p:spPr>
          <a:xfrm>
            <a:off x="381000" y="235303"/>
            <a:ext cx="10515600" cy="765175"/>
          </a:xfrm>
        </p:spPr>
        <p:txBody>
          <a:bodyPr/>
          <a:lstStyle/>
          <a:p>
            <a:r>
              <a:rPr lang="en-US" dirty="0"/>
              <a:t>Two Supposed Drawbacks</a:t>
            </a:r>
          </a:p>
        </p:txBody>
      </p:sp>
      <p:sp>
        <p:nvSpPr>
          <p:cNvPr id="4" name="Slide Number Placeholder 3">
            <a:extLst>
              <a:ext uri="{FF2B5EF4-FFF2-40B4-BE49-F238E27FC236}">
                <a16:creationId xmlns:a16="http://schemas.microsoft.com/office/drawing/2014/main" id="{B8CD80EE-D1E3-4D7B-B383-66ABA9FED26F}"/>
              </a:ext>
            </a:extLst>
          </p:cNvPr>
          <p:cNvSpPr>
            <a:spLocks noGrp="1"/>
          </p:cNvSpPr>
          <p:nvPr>
            <p:ph type="sldNum" sz="quarter" idx="12"/>
          </p:nvPr>
        </p:nvSpPr>
        <p:spPr/>
        <p:txBody>
          <a:bodyPr/>
          <a:lstStyle/>
          <a:p>
            <a:fld id="{64A73B7B-B545-4723-8D44-5CC401310D8B}" type="slidenum">
              <a:rPr lang="en-US" smtClean="0"/>
              <a:t>67</a:t>
            </a:fld>
            <a:endParaRPr lang="en-US" dirty="0"/>
          </a:p>
        </p:txBody>
      </p:sp>
      <p:sp>
        <p:nvSpPr>
          <p:cNvPr id="5" name="Footer Placeholder 4">
            <a:extLst>
              <a:ext uri="{FF2B5EF4-FFF2-40B4-BE49-F238E27FC236}">
                <a16:creationId xmlns:a16="http://schemas.microsoft.com/office/drawing/2014/main" id="{ACC79C32-1B3A-46CF-B8C4-9FB4B4752858}"/>
              </a:ext>
            </a:extLst>
          </p:cNvPr>
          <p:cNvSpPr>
            <a:spLocks noGrp="1"/>
          </p:cNvSpPr>
          <p:nvPr>
            <p:ph type="ftr" sz="quarter" idx="11"/>
          </p:nvPr>
        </p:nvSpPr>
        <p:spPr/>
        <p:txBody>
          <a:bodyPr/>
          <a:lstStyle/>
          <a:p>
            <a:r>
              <a:rPr lang="en-US" u="sng" dirty="0">
                <a:solidFill>
                  <a:schemeClr val="bg1">
                    <a:lumMod val="75000"/>
                  </a:schemeClr>
                </a:solidFill>
              </a:rPr>
              <a:t>Telegram:</a:t>
            </a:r>
            <a:r>
              <a:rPr lang="en-US" dirty="0"/>
              <a:t> t.me/</a:t>
            </a:r>
            <a:r>
              <a:rPr lang="en-US" dirty="0" err="1"/>
              <a:t>DcInsiders</a:t>
            </a:r>
            <a:r>
              <a:rPr lang="en-US" dirty="0"/>
              <a:t>     </a:t>
            </a:r>
            <a:r>
              <a:rPr lang="en-US" u="sng" dirty="0">
                <a:solidFill>
                  <a:schemeClr val="bg1">
                    <a:lumMod val="85000"/>
                  </a:schemeClr>
                </a:solidFill>
              </a:rPr>
              <a:t>Website:</a:t>
            </a:r>
            <a:r>
              <a:rPr lang="en-US" dirty="0">
                <a:solidFill>
                  <a:schemeClr val="bg1">
                    <a:lumMod val="85000"/>
                  </a:schemeClr>
                </a:solidFill>
              </a:rPr>
              <a:t> </a:t>
            </a:r>
            <a:r>
              <a:rPr lang="en-US" dirty="0"/>
              <a:t>www.drivechain.info        </a:t>
            </a:r>
            <a:r>
              <a:rPr lang="en-US" u="sng" dirty="0">
                <a:solidFill>
                  <a:schemeClr val="bg1">
                    <a:lumMod val="75000"/>
                  </a:schemeClr>
                </a:solidFill>
              </a:rPr>
              <a:t>Paul’s Twitter:</a:t>
            </a:r>
            <a:r>
              <a:rPr lang="en-US" dirty="0">
                <a:solidFill>
                  <a:schemeClr val="bg1">
                    <a:lumMod val="75000"/>
                  </a:schemeClr>
                </a:solidFill>
              </a:rPr>
              <a:t> </a:t>
            </a:r>
            <a:r>
              <a:rPr lang="en-US" dirty="0"/>
              <a:t>@truthcoin</a:t>
            </a:r>
          </a:p>
        </p:txBody>
      </p:sp>
      <p:graphicFrame>
        <p:nvGraphicFramePr>
          <p:cNvPr id="3" name="Table 5">
            <a:extLst>
              <a:ext uri="{FF2B5EF4-FFF2-40B4-BE49-F238E27FC236}">
                <a16:creationId xmlns:a16="http://schemas.microsoft.com/office/drawing/2014/main" id="{61EB5030-AF0F-4132-807D-9FE5F5ADFBE4}"/>
              </a:ext>
            </a:extLst>
          </p:cNvPr>
          <p:cNvGraphicFramePr>
            <a:graphicFrameLocks noGrp="1"/>
          </p:cNvGraphicFramePr>
          <p:nvPr>
            <p:extLst>
              <p:ext uri="{D42A27DB-BD31-4B8C-83A1-F6EECF244321}">
                <p14:modId xmlns:p14="http://schemas.microsoft.com/office/powerpoint/2010/main" val="3207043070"/>
              </p:ext>
            </p:extLst>
          </p:nvPr>
        </p:nvGraphicFramePr>
        <p:xfrm>
          <a:off x="799777" y="1995200"/>
          <a:ext cx="4502080" cy="640080"/>
        </p:xfrm>
        <a:graphic>
          <a:graphicData uri="http://schemas.openxmlformats.org/drawingml/2006/table">
            <a:tbl>
              <a:tblPr firstRow="1" bandRow="1">
                <a:tableStyleId>{073A0DAA-6AF3-43AB-8588-CEC1D06C72B9}</a:tableStyleId>
              </a:tblPr>
              <a:tblGrid>
                <a:gridCol w="4502080">
                  <a:extLst>
                    <a:ext uri="{9D8B030D-6E8A-4147-A177-3AD203B41FA5}">
                      <a16:colId xmlns:a16="http://schemas.microsoft.com/office/drawing/2014/main" val="2109762579"/>
                    </a:ext>
                  </a:extLst>
                </a:gridCol>
              </a:tblGrid>
              <a:tr h="573919">
                <a:tc>
                  <a:txBody>
                    <a:bodyPr/>
                    <a:lstStyle/>
                    <a:p>
                      <a:pPr algn="ctr"/>
                      <a:r>
                        <a:rPr lang="en-US" b="0" dirty="0"/>
                        <a:t>(#1)   </a:t>
                      </a:r>
                      <a:r>
                        <a:rPr lang="en-US" b="1" u="sng" dirty="0"/>
                        <a:t>Miners-Can-Steal</a:t>
                      </a:r>
                      <a:r>
                        <a:rPr lang="en-US" dirty="0"/>
                        <a:t> </a:t>
                      </a:r>
                      <a:r>
                        <a:rPr lang="en-US" b="0" dirty="0"/>
                        <a:t>from Bip300 Scripts </a:t>
                      </a:r>
                      <a:br>
                        <a:rPr lang="en-US" b="0" dirty="0"/>
                      </a:br>
                      <a:r>
                        <a:rPr lang="en-US" b="0" dirty="0"/>
                        <a:t>(and this is bad)</a:t>
                      </a:r>
                    </a:p>
                  </a:txBody>
                  <a:tcPr/>
                </a:tc>
                <a:extLst>
                  <a:ext uri="{0D108BD9-81ED-4DB2-BD59-A6C34878D82A}">
                    <a16:rowId xmlns:a16="http://schemas.microsoft.com/office/drawing/2014/main" val="472120917"/>
                  </a:ext>
                </a:extLst>
              </a:tr>
            </a:tbl>
          </a:graphicData>
        </a:graphic>
      </p:graphicFrame>
      <p:cxnSp>
        <p:nvCxnSpPr>
          <p:cNvPr id="7" name="Straight Connector 6">
            <a:extLst>
              <a:ext uri="{FF2B5EF4-FFF2-40B4-BE49-F238E27FC236}">
                <a16:creationId xmlns:a16="http://schemas.microsoft.com/office/drawing/2014/main" id="{D846F740-75B2-48B4-97EA-C2E3E4710C1D}"/>
              </a:ext>
            </a:extLst>
          </p:cNvPr>
          <p:cNvCxnSpPr>
            <a:cxnSpLocks/>
          </p:cNvCxnSpPr>
          <p:nvPr/>
        </p:nvCxnSpPr>
        <p:spPr>
          <a:xfrm>
            <a:off x="7579265" y="768631"/>
            <a:ext cx="0" cy="203276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380AE36-C3B9-4212-BA8B-42E92E077C7A}"/>
              </a:ext>
            </a:extLst>
          </p:cNvPr>
          <p:cNvCxnSpPr>
            <a:cxnSpLocks/>
          </p:cNvCxnSpPr>
          <p:nvPr/>
        </p:nvCxnSpPr>
        <p:spPr>
          <a:xfrm>
            <a:off x="7608449" y="2723893"/>
            <a:ext cx="739301" cy="0"/>
          </a:xfrm>
          <a:prstGeom prst="line">
            <a:avLst/>
          </a:prstGeom>
          <a:ln w="38100">
            <a:solidFill>
              <a:schemeClr val="accent1">
                <a:lumMod val="75000"/>
              </a:schemeClr>
            </a:solidFill>
          </a:ln>
          <a:effectLst>
            <a:glow rad="1016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EB1ED00-0689-467E-A945-CEC7631B9161}"/>
              </a:ext>
            </a:extLst>
          </p:cNvPr>
          <p:cNvCxnSpPr>
            <a:cxnSpLocks/>
          </p:cNvCxnSpPr>
          <p:nvPr/>
        </p:nvCxnSpPr>
        <p:spPr>
          <a:xfrm flipV="1">
            <a:off x="7718257" y="2092528"/>
            <a:ext cx="1320968" cy="12831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24659395-8FD6-4EA1-8511-4F3E8E22F086}"/>
              </a:ext>
            </a:extLst>
          </p:cNvPr>
          <p:cNvSpPr txBox="1"/>
          <p:nvPr/>
        </p:nvSpPr>
        <p:spPr>
          <a:xfrm>
            <a:off x="9650926" y="2830786"/>
            <a:ext cx="700833" cy="369332"/>
          </a:xfrm>
          <a:prstGeom prst="rect">
            <a:avLst/>
          </a:prstGeom>
          <a:noFill/>
        </p:spPr>
        <p:txBody>
          <a:bodyPr wrap="none" rtlCol="0">
            <a:spAutoFit/>
          </a:bodyPr>
          <a:lstStyle/>
          <a:p>
            <a:r>
              <a:rPr lang="en-US" dirty="0"/>
              <a:t>100%</a:t>
            </a:r>
          </a:p>
        </p:txBody>
      </p:sp>
      <p:sp>
        <p:nvSpPr>
          <p:cNvPr id="15" name="TextBox 14">
            <a:extLst>
              <a:ext uri="{FF2B5EF4-FFF2-40B4-BE49-F238E27FC236}">
                <a16:creationId xmlns:a16="http://schemas.microsoft.com/office/drawing/2014/main" id="{98CF870E-79FD-45FC-AB8C-B878009678B0}"/>
              </a:ext>
            </a:extLst>
          </p:cNvPr>
          <p:cNvSpPr txBox="1"/>
          <p:nvPr/>
        </p:nvSpPr>
        <p:spPr>
          <a:xfrm>
            <a:off x="7440274" y="2766876"/>
            <a:ext cx="466794" cy="369332"/>
          </a:xfrm>
          <a:prstGeom prst="rect">
            <a:avLst/>
          </a:prstGeom>
          <a:noFill/>
        </p:spPr>
        <p:txBody>
          <a:bodyPr wrap="none" rtlCol="0">
            <a:spAutoFit/>
          </a:bodyPr>
          <a:lstStyle/>
          <a:p>
            <a:r>
              <a:rPr lang="en-US" dirty="0"/>
              <a:t>0%</a:t>
            </a:r>
          </a:p>
        </p:txBody>
      </p:sp>
      <p:cxnSp>
        <p:nvCxnSpPr>
          <p:cNvPr id="18" name="Straight Connector 17">
            <a:extLst>
              <a:ext uri="{FF2B5EF4-FFF2-40B4-BE49-F238E27FC236}">
                <a16:creationId xmlns:a16="http://schemas.microsoft.com/office/drawing/2014/main" id="{91A1807C-B68B-4A0A-9393-A23E5DA2A733}"/>
              </a:ext>
            </a:extLst>
          </p:cNvPr>
          <p:cNvCxnSpPr>
            <a:cxnSpLocks/>
          </p:cNvCxnSpPr>
          <p:nvPr/>
        </p:nvCxnSpPr>
        <p:spPr>
          <a:xfrm>
            <a:off x="9981666" y="738340"/>
            <a:ext cx="0" cy="2213202"/>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2D5DE29-ACAE-43BF-870E-99EAF1F30837}"/>
              </a:ext>
            </a:extLst>
          </p:cNvPr>
          <p:cNvCxnSpPr>
            <a:cxnSpLocks/>
          </p:cNvCxnSpPr>
          <p:nvPr/>
        </p:nvCxnSpPr>
        <p:spPr>
          <a:xfrm>
            <a:off x="7579265" y="2801394"/>
            <a:ext cx="2966936" cy="1168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69BD77E-3E90-405D-9C41-46E2230B3BD8}"/>
              </a:ext>
            </a:extLst>
          </p:cNvPr>
          <p:cNvCxnSpPr>
            <a:cxnSpLocks/>
          </p:cNvCxnSpPr>
          <p:nvPr/>
        </p:nvCxnSpPr>
        <p:spPr>
          <a:xfrm flipV="1">
            <a:off x="8338225" y="2026719"/>
            <a:ext cx="724508" cy="697176"/>
          </a:xfrm>
          <a:prstGeom prst="line">
            <a:avLst/>
          </a:prstGeom>
          <a:ln w="38100">
            <a:solidFill>
              <a:schemeClr val="accent1">
                <a:lumMod val="75000"/>
              </a:schemeClr>
            </a:solidFill>
          </a:ln>
          <a:effectLst>
            <a:glow rad="1016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B2371171-CD0E-4B98-BF0B-255CDC31EB56}"/>
              </a:ext>
            </a:extLst>
          </p:cNvPr>
          <p:cNvCxnSpPr>
            <a:cxnSpLocks/>
          </p:cNvCxnSpPr>
          <p:nvPr/>
        </p:nvCxnSpPr>
        <p:spPr>
          <a:xfrm flipV="1">
            <a:off x="7673671" y="640981"/>
            <a:ext cx="2284487" cy="2080419"/>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57C976BB-3803-4E97-AF20-7D328D192B04}"/>
              </a:ext>
            </a:extLst>
          </p:cNvPr>
          <p:cNvSpPr txBox="1"/>
          <p:nvPr/>
        </p:nvSpPr>
        <p:spPr>
          <a:xfrm>
            <a:off x="10546201" y="2582210"/>
            <a:ext cx="1024896" cy="369332"/>
          </a:xfrm>
          <a:prstGeom prst="rect">
            <a:avLst/>
          </a:prstGeom>
          <a:noFill/>
        </p:spPr>
        <p:txBody>
          <a:bodyPr wrap="none" rtlCol="0">
            <a:spAutoFit/>
          </a:bodyPr>
          <a:lstStyle/>
          <a:p>
            <a:r>
              <a:rPr lang="en-US" dirty="0"/>
              <a:t>Hashrate</a:t>
            </a:r>
          </a:p>
        </p:txBody>
      </p:sp>
      <p:sp>
        <p:nvSpPr>
          <p:cNvPr id="36" name="Left Brace 35">
            <a:extLst>
              <a:ext uri="{FF2B5EF4-FFF2-40B4-BE49-F238E27FC236}">
                <a16:creationId xmlns:a16="http://schemas.microsoft.com/office/drawing/2014/main" id="{490775EF-72F3-457A-88B8-B32F85BF6AFF}"/>
              </a:ext>
            </a:extLst>
          </p:cNvPr>
          <p:cNvSpPr/>
          <p:nvPr/>
        </p:nvSpPr>
        <p:spPr>
          <a:xfrm>
            <a:off x="7286198" y="2787176"/>
            <a:ext cx="251437" cy="608767"/>
          </a:xfrm>
          <a:prstGeom prst="leftBrace">
            <a:avLst>
              <a:gd name="adj1" fmla="val 21610"/>
              <a:gd name="adj2" fmla="val 53651"/>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TextBox 36">
            <a:extLst>
              <a:ext uri="{FF2B5EF4-FFF2-40B4-BE49-F238E27FC236}">
                <a16:creationId xmlns:a16="http://schemas.microsoft.com/office/drawing/2014/main" id="{D6BB5706-2101-4D35-B532-9FEF9B88D63D}"/>
              </a:ext>
            </a:extLst>
          </p:cNvPr>
          <p:cNvSpPr txBox="1"/>
          <p:nvPr/>
        </p:nvSpPr>
        <p:spPr>
          <a:xfrm>
            <a:off x="6724600" y="2787176"/>
            <a:ext cx="638636" cy="646331"/>
          </a:xfrm>
          <a:prstGeom prst="rect">
            <a:avLst/>
          </a:prstGeom>
          <a:noFill/>
        </p:spPr>
        <p:txBody>
          <a:bodyPr wrap="none" rtlCol="0">
            <a:spAutoFit/>
          </a:bodyPr>
          <a:lstStyle/>
          <a:p>
            <a:r>
              <a:rPr lang="en-US" dirty="0">
                <a:solidFill>
                  <a:srgbClr val="FF0000"/>
                </a:solidFill>
              </a:rPr>
              <a:t>fixed</a:t>
            </a:r>
          </a:p>
          <a:p>
            <a:r>
              <a:rPr lang="en-US" dirty="0">
                <a:solidFill>
                  <a:srgbClr val="FF0000"/>
                </a:solidFill>
              </a:rPr>
              <a:t>cost</a:t>
            </a:r>
          </a:p>
        </p:txBody>
      </p:sp>
      <p:cxnSp>
        <p:nvCxnSpPr>
          <p:cNvPr id="38" name="Straight Connector 37">
            <a:extLst>
              <a:ext uri="{FF2B5EF4-FFF2-40B4-BE49-F238E27FC236}">
                <a16:creationId xmlns:a16="http://schemas.microsoft.com/office/drawing/2014/main" id="{A389CF7A-6C04-4861-ADF6-2F882FBE4E9C}"/>
              </a:ext>
            </a:extLst>
          </p:cNvPr>
          <p:cNvCxnSpPr>
            <a:cxnSpLocks/>
          </p:cNvCxnSpPr>
          <p:nvPr/>
        </p:nvCxnSpPr>
        <p:spPr>
          <a:xfrm>
            <a:off x="9076026" y="2064234"/>
            <a:ext cx="858987" cy="14197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06FCCCA9-56D2-4712-9A8F-A40C38BC0252}"/>
              </a:ext>
            </a:extLst>
          </p:cNvPr>
          <p:cNvCxnSpPr>
            <a:cxnSpLocks/>
          </p:cNvCxnSpPr>
          <p:nvPr/>
        </p:nvCxnSpPr>
        <p:spPr>
          <a:xfrm>
            <a:off x="9204117" y="1331795"/>
            <a:ext cx="1119232" cy="1951043"/>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93" name="Rectangle 92">
            <a:extLst>
              <a:ext uri="{FF2B5EF4-FFF2-40B4-BE49-F238E27FC236}">
                <a16:creationId xmlns:a16="http://schemas.microsoft.com/office/drawing/2014/main" id="{B356304A-BCDB-4D16-B45F-1C99885B9924}"/>
              </a:ext>
            </a:extLst>
          </p:cNvPr>
          <p:cNvSpPr/>
          <p:nvPr/>
        </p:nvSpPr>
        <p:spPr>
          <a:xfrm>
            <a:off x="1913601" y="4550264"/>
            <a:ext cx="377371"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21E10B3F-9606-4EAE-BB8C-B5847D2B95BF}"/>
              </a:ext>
            </a:extLst>
          </p:cNvPr>
          <p:cNvSpPr/>
          <p:nvPr/>
        </p:nvSpPr>
        <p:spPr>
          <a:xfrm>
            <a:off x="2443372" y="4550264"/>
            <a:ext cx="377371"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a:extLst>
              <a:ext uri="{FF2B5EF4-FFF2-40B4-BE49-F238E27FC236}">
                <a16:creationId xmlns:a16="http://schemas.microsoft.com/office/drawing/2014/main" id="{E1ADF5EF-E51D-406D-AA05-F0B6EF0B363B}"/>
              </a:ext>
            </a:extLst>
          </p:cNvPr>
          <p:cNvSpPr/>
          <p:nvPr/>
        </p:nvSpPr>
        <p:spPr>
          <a:xfrm>
            <a:off x="2973143" y="4550264"/>
            <a:ext cx="377371"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a:extLst>
              <a:ext uri="{FF2B5EF4-FFF2-40B4-BE49-F238E27FC236}">
                <a16:creationId xmlns:a16="http://schemas.microsoft.com/office/drawing/2014/main" id="{DFB42DB6-29F8-4573-A3E8-71EE9AE8E9C6}"/>
              </a:ext>
            </a:extLst>
          </p:cNvPr>
          <p:cNvSpPr/>
          <p:nvPr/>
        </p:nvSpPr>
        <p:spPr>
          <a:xfrm>
            <a:off x="3502914" y="4550264"/>
            <a:ext cx="377371"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B19B2707-FFCA-401A-9B0E-0FA69F607237}"/>
              </a:ext>
            </a:extLst>
          </p:cNvPr>
          <p:cNvSpPr/>
          <p:nvPr/>
        </p:nvSpPr>
        <p:spPr>
          <a:xfrm>
            <a:off x="4032685" y="4550264"/>
            <a:ext cx="377371"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a:extLst>
              <a:ext uri="{FF2B5EF4-FFF2-40B4-BE49-F238E27FC236}">
                <a16:creationId xmlns:a16="http://schemas.microsoft.com/office/drawing/2014/main" id="{2C3F4F75-DA8C-4B89-80CD-344185CED858}"/>
              </a:ext>
            </a:extLst>
          </p:cNvPr>
          <p:cNvSpPr/>
          <p:nvPr/>
        </p:nvSpPr>
        <p:spPr>
          <a:xfrm>
            <a:off x="4562456" y="4550264"/>
            <a:ext cx="377371"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5485CE1F-6857-48EA-924A-243519A5D34E}"/>
              </a:ext>
            </a:extLst>
          </p:cNvPr>
          <p:cNvSpPr/>
          <p:nvPr/>
        </p:nvSpPr>
        <p:spPr>
          <a:xfrm>
            <a:off x="5135287" y="4550264"/>
            <a:ext cx="377371"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22F0D7D9-CFDF-45E1-9007-B446D7B05B8A}"/>
              </a:ext>
            </a:extLst>
          </p:cNvPr>
          <p:cNvSpPr/>
          <p:nvPr/>
        </p:nvSpPr>
        <p:spPr>
          <a:xfrm>
            <a:off x="5665058" y="4550264"/>
            <a:ext cx="377371"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D07BC244-61CE-4B40-A79A-0D9501DF42BF}"/>
              </a:ext>
            </a:extLst>
          </p:cNvPr>
          <p:cNvSpPr/>
          <p:nvPr/>
        </p:nvSpPr>
        <p:spPr>
          <a:xfrm>
            <a:off x="6194829" y="4550264"/>
            <a:ext cx="377371"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a:extLst>
              <a:ext uri="{FF2B5EF4-FFF2-40B4-BE49-F238E27FC236}">
                <a16:creationId xmlns:a16="http://schemas.microsoft.com/office/drawing/2014/main" id="{64A58BC4-2140-48E9-B32A-6CDFDF2B87B6}"/>
              </a:ext>
            </a:extLst>
          </p:cNvPr>
          <p:cNvSpPr/>
          <p:nvPr/>
        </p:nvSpPr>
        <p:spPr>
          <a:xfrm>
            <a:off x="6724600" y="4550264"/>
            <a:ext cx="377371"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225812C9-AFF4-4EF7-83DB-996ED4AE3CF5}"/>
              </a:ext>
            </a:extLst>
          </p:cNvPr>
          <p:cNvSpPr/>
          <p:nvPr/>
        </p:nvSpPr>
        <p:spPr>
          <a:xfrm>
            <a:off x="7254371" y="4550264"/>
            <a:ext cx="377371"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84A339AF-B165-421D-A160-E3E96FC16E52}"/>
              </a:ext>
            </a:extLst>
          </p:cNvPr>
          <p:cNvSpPr/>
          <p:nvPr/>
        </p:nvSpPr>
        <p:spPr>
          <a:xfrm>
            <a:off x="7784142" y="4550264"/>
            <a:ext cx="377371"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a:extLst>
              <a:ext uri="{FF2B5EF4-FFF2-40B4-BE49-F238E27FC236}">
                <a16:creationId xmlns:a16="http://schemas.microsoft.com/office/drawing/2014/main" id="{1D2CA307-1ED7-41EC-A625-2C2565992BE6}"/>
              </a:ext>
            </a:extLst>
          </p:cNvPr>
          <p:cNvSpPr/>
          <p:nvPr/>
        </p:nvSpPr>
        <p:spPr>
          <a:xfrm>
            <a:off x="8313913" y="4550264"/>
            <a:ext cx="377371"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a:extLst>
              <a:ext uri="{FF2B5EF4-FFF2-40B4-BE49-F238E27FC236}">
                <a16:creationId xmlns:a16="http://schemas.microsoft.com/office/drawing/2014/main" id="{9EAFA00B-038A-4604-8DBB-D7D365FC6C31}"/>
              </a:ext>
            </a:extLst>
          </p:cNvPr>
          <p:cNvSpPr/>
          <p:nvPr/>
        </p:nvSpPr>
        <p:spPr>
          <a:xfrm>
            <a:off x="8843684" y="4550264"/>
            <a:ext cx="377371"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a:extLst>
              <a:ext uri="{FF2B5EF4-FFF2-40B4-BE49-F238E27FC236}">
                <a16:creationId xmlns:a16="http://schemas.microsoft.com/office/drawing/2014/main" id="{FCF00C48-9289-49A6-AF9C-7DCA33B63123}"/>
              </a:ext>
            </a:extLst>
          </p:cNvPr>
          <p:cNvSpPr/>
          <p:nvPr/>
        </p:nvSpPr>
        <p:spPr>
          <a:xfrm>
            <a:off x="9373455" y="4550264"/>
            <a:ext cx="377371"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a:extLst>
              <a:ext uri="{FF2B5EF4-FFF2-40B4-BE49-F238E27FC236}">
                <a16:creationId xmlns:a16="http://schemas.microsoft.com/office/drawing/2014/main" id="{12173AEE-8E38-413B-BB84-221634844E92}"/>
              </a:ext>
            </a:extLst>
          </p:cNvPr>
          <p:cNvSpPr/>
          <p:nvPr/>
        </p:nvSpPr>
        <p:spPr>
          <a:xfrm>
            <a:off x="1913601" y="4996317"/>
            <a:ext cx="377371" cy="531933"/>
          </a:xfrm>
          <a:prstGeom prst="rect">
            <a:avLst/>
          </a:prstGeom>
          <a:gradFill flip="none" rotWithShape="1">
            <a:gsLst>
              <a:gs pos="0">
                <a:schemeClr val="accent1">
                  <a:alpha val="0"/>
                </a:schemeClr>
              </a:gs>
              <a:gs pos="100000">
                <a:schemeClr val="accent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35DD2EBA-4990-4D42-9A81-11FB8C9F8E76}"/>
              </a:ext>
            </a:extLst>
          </p:cNvPr>
          <p:cNvSpPr/>
          <p:nvPr/>
        </p:nvSpPr>
        <p:spPr>
          <a:xfrm>
            <a:off x="2443372" y="4996317"/>
            <a:ext cx="377371" cy="168463"/>
          </a:xfrm>
          <a:prstGeom prst="rect">
            <a:avLst/>
          </a:prstGeom>
          <a:gradFill flip="none" rotWithShape="1">
            <a:gsLst>
              <a:gs pos="0">
                <a:schemeClr val="accent1">
                  <a:alpha val="0"/>
                </a:schemeClr>
              </a:gs>
              <a:gs pos="100000">
                <a:schemeClr val="accent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9AA58E00-CC1A-49A3-9F21-CD31BF1DE617}"/>
              </a:ext>
            </a:extLst>
          </p:cNvPr>
          <p:cNvSpPr/>
          <p:nvPr/>
        </p:nvSpPr>
        <p:spPr>
          <a:xfrm>
            <a:off x="2973143" y="4996317"/>
            <a:ext cx="377371" cy="390253"/>
          </a:xfrm>
          <a:prstGeom prst="rect">
            <a:avLst/>
          </a:prstGeom>
          <a:gradFill flip="none" rotWithShape="1">
            <a:gsLst>
              <a:gs pos="0">
                <a:schemeClr val="accent1">
                  <a:alpha val="0"/>
                </a:schemeClr>
              </a:gs>
              <a:gs pos="100000">
                <a:schemeClr val="accent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427EE88A-645B-4A6B-84D9-CE791096E04A}"/>
              </a:ext>
            </a:extLst>
          </p:cNvPr>
          <p:cNvSpPr/>
          <p:nvPr/>
        </p:nvSpPr>
        <p:spPr>
          <a:xfrm>
            <a:off x="3502914" y="4996318"/>
            <a:ext cx="377371" cy="531932"/>
          </a:xfrm>
          <a:prstGeom prst="rect">
            <a:avLst/>
          </a:prstGeom>
          <a:gradFill flip="none" rotWithShape="1">
            <a:gsLst>
              <a:gs pos="0">
                <a:schemeClr val="accent1">
                  <a:alpha val="0"/>
                </a:schemeClr>
              </a:gs>
              <a:gs pos="100000">
                <a:schemeClr val="accent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19B052CF-6320-41F8-BA22-3282467A701D}"/>
              </a:ext>
            </a:extLst>
          </p:cNvPr>
          <p:cNvSpPr/>
          <p:nvPr/>
        </p:nvSpPr>
        <p:spPr>
          <a:xfrm>
            <a:off x="4032685" y="4996318"/>
            <a:ext cx="377371" cy="296300"/>
          </a:xfrm>
          <a:prstGeom prst="rect">
            <a:avLst/>
          </a:prstGeom>
          <a:gradFill flip="none" rotWithShape="1">
            <a:gsLst>
              <a:gs pos="0">
                <a:schemeClr val="accent1">
                  <a:alpha val="0"/>
                </a:schemeClr>
              </a:gs>
              <a:gs pos="100000">
                <a:schemeClr val="accent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5BFD43CF-05F2-4282-BEEE-F41DF88C3F00}"/>
              </a:ext>
            </a:extLst>
          </p:cNvPr>
          <p:cNvSpPr/>
          <p:nvPr/>
        </p:nvSpPr>
        <p:spPr>
          <a:xfrm>
            <a:off x="4562456" y="4996317"/>
            <a:ext cx="377371" cy="701043"/>
          </a:xfrm>
          <a:prstGeom prst="rect">
            <a:avLst/>
          </a:prstGeom>
          <a:gradFill flip="none" rotWithShape="1">
            <a:gsLst>
              <a:gs pos="0">
                <a:schemeClr val="accent1">
                  <a:alpha val="0"/>
                </a:schemeClr>
              </a:gs>
              <a:gs pos="100000">
                <a:schemeClr val="accent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CDB7F4AD-1B47-493A-AF79-E0C7566CFC9E}"/>
              </a:ext>
            </a:extLst>
          </p:cNvPr>
          <p:cNvSpPr/>
          <p:nvPr/>
        </p:nvSpPr>
        <p:spPr>
          <a:xfrm>
            <a:off x="5135287" y="4996318"/>
            <a:ext cx="377371" cy="247886"/>
          </a:xfrm>
          <a:prstGeom prst="rect">
            <a:avLst/>
          </a:prstGeom>
          <a:gradFill flip="none" rotWithShape="1">
            <a:gsLst>
              <a:gs pos="0">
                <a:schemeClr val="accent1">
                  <a:alpha val="0"/>
                </a:schemeClr>
              </a:gs>
              <a:gs pos="100000">
                <a:schemeClr val="accent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1411947A-FA45-41FE-A91A-C5A35EDCA0A5}"/>
              </a:ext>
            </a:extLst>
          </p:cNvPr>
          <p:cNvSpPr/>
          <p:nvPr/>
        </p:nvSpPr>
        <p:spPr>
          <a:xfrm>
            <a:off x="5665058" y="4996317"/>
            <a:ext cx="377371" cy="174753"/>
          </a:xfrm>
          <a:prstGeom prst="rect">
            <a:avLst/>
          </a:prstGeom>
          <a:gradFill flip="none" rotWithShape="1">
            <a:gsLst>
              <a:gs pos="0">
                <a:schemeClr val="accent1">
                  <a:alpha val="0"/>
                </a:schemeClr>
              </a:gs>
              <a:gs pos="100000">
                <a:schemeClr val="accent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9AA6250A-C5AF-4AA0-B696-5FC88219043D}"/>
              </a:ext>
            </a:extLst>
          </p:cNvPr>
          <p:cNvSpPr/>
          <p:nvPr/>
        </p:nvSpPr>
        <p:spPr>
          <a:xfrm>
            <a:off x="6194829" y="4996317"/>
            <a:ext cx="377371" cy="302435"/>
          </a:xfrm>
          <a:prstGeom prst="rect">
            <a:avLst/>
          </a:prstGeom>
          <a:gradFill flip="none" rotWithShape="1">
            <a:gsLst>
              <a:gs pos="0">
                <a:schemeClr val="accent1">
                  <a:alpha val="0"/>
                </a:schemeClr>
              </a:gs>
              <a:gs pos="100000">
                <a:schemeClr val="accent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3AC7D1E1-01F8-444E-9CC5-BFF726DFBA59}"/>
              </a:ext>
            </a:extLst>
          </p:cNvPr>
          <p:cNvSpPr/>
          <p:nvPr/>
        </p:nvSpPr>
        <p:spPr>
          <a:xfrm>
            <a:off x="6724600" y="4996317"/>
            <a:ext cx="377371" cy="758437"/>
          </a:xfrm>
          <a:prstGeom prst="rect">
            <a:avLst/>
          </a:prstGeom>
          <a:gradFill flip="none" rotWithShape="1">
            <a:gsLst>
              <a:gs pos="0">
                <a:schemeClr val="accent1">
                  <a:alpha val="0"/>
                </a:schemeClr>
              </a:gs>
              <a:gs pos="100000">
                <a:schemeClr val="accent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a:extLst>
              <a:ext uri="{FF2B5EF4-FFF2-40B4-BE49-F238E27FC236}">
                <a16:creationId xmlns:a16="http://schemas.microsoft.com/office/drawing/2014/main" id="{BD905CC1-3526-4CC5-9CEA-6AD9D9A2B2F3}"/>
              </a:ext>
            </a:extLst>
          </p:cNvPr>
          <p:cNvSpPr/>
          <p:nvPr/>
        </p:nvSpPr>
        <p:spPr>
          <a:xfrm>
            <a:off x="7254371" y="4996317"/>
            <a:ext cx="377371" cy="229861"/>
          </a:xfrm>
          <a:prstGeom prst="rect">
            <a:avLst/>
          </a:prstGeom>
          <a:gradFill flip="none" rotWithShape="1">
            <a:gsLst>
              <a:gs pos="0">
                <a:schemeClr val="accent1">
                  <a:alpha val="0"/>
                </a:schemeClr>
              </a:gs>
              <a:gs pos="100000">
                <a:schemeClr val="accent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a:extLst>
              <a:ext uri="{FF2B5EF4-FFF2-40B4-BE49-F238E27FC236}">
                <a16:creationId xmlns:a16="http://schemas.microsoft.com/office/drawing/2014/main" id="{58069762-F212-4BD6-83C7-66E7096A24DE}"/>
              </a:ext>
            </a:extLst>
          </p:cNvPr>
          <p:cNvSpPr/>
          <p:nvPr/>
        </p:nvSpPr>
        <p:spPr>
          <a:xfrm>
            <a:off x="7784142" y="4996317"/>
            <a:ext cx="377371" cy="350849"/>
          </a:xfrm>
          <a:prstGeom prst="rect">
            <a:avLst/>
          </a:prstGeom>
          <a:gradFill flip="none" rotWithShape="1">
            <a:gsLst>
              <a:gs pos="0">
                <a:schemeClr val="accent1">
                  <a:alpha val="0"/>
                </a:schemeClr>
              </a:gs>
              <a:gs pos="100000">
                <a:schemeClr val="accent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a:extLst>
              <a:ext uri="{FF2B5EF4-FFF2-40B4-BE49-F238E27FC236}">
                <a16:creationId xmlns:a16="http://schemas.microsoft.com/office/drawing/2014/main" id="{8DA13B09-B602-4695-B3B9-AB8BFBA69339}"/>
              </a:ext>
            </a:extLst>
          </p:cNvPr>
          <p:cNvSpPr/>
          <p:nvPr/>
        </p:nvSpPr>
        <p:spPr>
          <a:xfrm>
            <a:off x="8313913" y="5003807"/>
            <a:ext cx="377371" cy="578233"/>
          </a:xfrm>
          <a:prstGeom prst="rect">
            <a:avLst/>
          </a:prstGeom>
          <a:gradFill flip="none" rotWithShape="1">
            <a:gsLst>
              <a:gs pos="0">
                <a:schemeClr val="accent1">
                  <a:alpha val="0"/>
                </a:schemeClr>
              </a:gs>
              <a:gs pos="100000">
                <a:schemeClr val="accent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a:extLst>
              <a:ext uri="{FF2B5EF4-FFF2-40B4-BE49-F238E27FC236}">
                <a16:creationId xmlns:a16="http://schemas.microsoft.com/office/drawing/2014/main" id="{BD14D9F9-F139-42D8-9461-C91E1DF7B8E7}"/>
              </a:ext>
            </a:extLst>
          </p:cNvPr>
          <p:cNvSpPr/>
          <p:nvPr/>
        </p:nvSpPr>
        <p:spPr>
          <a:xfrm>
            <a:off x="8843684" y="4996318"/>
            <a:ext cx="377371" cy="137430"/>
          </a:xfrm>
          <a:prstGeom prst="rect">
            <a:avLst/>
          </a:prstGeom>
          <a:gradFill flip="none" rotWithShape="1">
            <a:gsLst>
              <a:gs pos="0">
                <a:schemeClr val="accent1">
                  <a:alpha val="0"/>
                </a:schemeClr>
              </a:gs>
              <a:gs pos="100000">
                <a:schemeClr val="accent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a:extLst>
              <a:ext uri="{FF2B5EF4-FFF2-40B4-BE49-F238E27FC236}">
                <a16:creationId xmlns:a16="http://schemas.microsoft.com/office/drawing/2014/main" id="{851779FB-24C6-47E0-85AF-8E9C0F166E48}"/>
              </a:ext>
            </a:extLst>
          </p:cNvPr>
          <p:cNvSpPr/>
          <p:nvPr/>
        </p:nvSpPr>
        <p:spPr>
          <a:xfrm>
            <a:off x="9373455" y="4996317"/>
            <a:ext cx="377371" cy="571337"/>
          </a:xfrm>
          <a:prstGeom prst="rect">
            <a:avLst/>
          </a:prstGeom>
          <a:gradFill flip="none" rotWithShape="1">
            <a:gsLst>
              <a:gs pos="0">
                <a:schemeClr val="accent1">
                  <a:alpha val="0"/>
                </a:schemeClr>
              </a:gs>
              <a:gs pos="100000">
                <a:schemeClr val="accent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
            <a:extLst>
              <a:ext uri="{FF2B5EF4-FFF2-40B4-BE49-F238E27FC236}">
                <a16:creationId xmlns:a16="http://schemas.microsoft.com/office/drawing/2014/main" id="{90BF0EEC-D255-4CA2-9F95-30235DCDA7AF}"/>
              </a:ext>
            </a:extLst>
          </p:cNvPr>
          <p:cNvSpPr>
            <a:spLocks noChangeArrowheads="1"/>
          </p:cNvSpPr>
          <p:nvPr/>
        </p:nvSpPr>
        <p:spPr bwMode="auto">
          <a:xfrm>
            <a:off x="8078797" y="5919305"/>
            <a:ext cx="1712213" cy="261610"/>
          </a:xfrm>
          <a:prstGeom prst="rect">
            <a:avLst/>
          </a:prstGeom>
          <a:solidFill>
            <a:srgbClr val="FF0000">
              <a:alpha val="52941"/>
            </a:srgbClr>
          </a:solidFill>
          <a:ln w="9525">
            <a:solidFill>
              <a:srgbClr val="FF0000"/>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100" b="1" u="sng" dirty="0">
                <a:latin typeface="Courier New" panose="02070309020205020404" pitchFamily="49" charset="0"/>
                <a:cs typeface="Courier New" panose="02070309020205020404" pitchFamily="49" charset="0"/>
              </a:rPr>
              <a:t>e</a:t>
            </a:r>
            <a:r>
              <a:rPr kumimoji="0" lang="en-US" altLang="en-US" sz="1100" b="1" i="0" u="sng" strike="noStrike" cap="none" normalizeH="0" baseline="0" dirty="0">
                <a:ln>
                  <a:noFill/>
                </a:ln>
                <a:solidFill>
                  <a:schemeClr val="tx1"/>
                </a:solidFill>
                <a:effectLst/>
                <a:latin typeface="Courier New" panose="02070309020205020404" pitchFamily="49" charset="0"/>
                <a:cs typeface="Courier New" panose="02070309020205020404" pitchFamily="49" charset="0"/>
              </a:rPr>
              <a:t>b94</a:t>
            </a:r>
            <a:r>
              <a:rPr lang="en-US" altLang="en-US" sz="1100" b="1" dirty="0">
                <a:latin typeface="Courier New" panose="02070309020205020404" pitchFamily="49" charset="0"/>
                <a:cs typeface="Courier New" panose="02070309020205020404" pitchFamily="49" charset="0"/>
              </a:rPr>
              <a:t> ... Pays Out</a:t>
            </a:r>
            <a:r>
              <a:rPr kumimoji="0" lang="en-US" altLang="en-US" sz="110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p>
        </p:txBody>
      </p:sp>
      <p:cxnSp>
        <p:nvCxnSpPr>
          <p:cNvPr id="124" name="Straight Arrow Connector 123">
            <a:extLst>
              <a:ext uri="{FF2B5EF4-FFF2-40B4-BE49-F238E27FC236}">
                <a16:creationId xmlns:a16="http://schemas.microsoft.com/office/drawing/2014/main" id="{95CA50A5-97F3-410B-B926-5BA7DB0550C6}"/>
              </a:ext>
            </a:extLst>
          </p:cNvPr>
          <p:cNvCxnSpPr>
            <a:cxnSpLocks/>
          </p:cNvCxnSpPr>
          <p:nvPr/>
        </p:nvCxnSpPr>
        <p:spPr>
          <a:xfrm flipH="1">
            <a:off x="9211124" y="5130876"/>
            <a:ext cx="425340" cy="834552"/>
          </a:xfrm>
          <a:prstGeom prst="straightConnector1">
            <a:avLst/>
          </a:prstGeom>
          <a:ln w="762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5" name="Rectangle 1">
            <a:extLst>
              <a:ext uri="{FF2B5EF4-FFF2-40B4-BE49-F238E27FC236}">
                <a16:creationId xmlns:a16="http://schemas.microsoft.com/office/drawing/2014/main" id="{AB624A81-BBFB-40E0-9629-440EC396D803}"/>
              </a:ext>
            </a:extLst>
          </p:cNvPr>
          <p:cNvSpPr>
            <a:spLocks noChangeArrowheads="1"/>
          </p:cNvSpPr>
          <p:nvPr/>
        </p:nvSpPr>
        <p:spPr bwMode="auto">
          <a:xfrm>
            <a:off x="668758" y="5952548"/>
            <a:ext cx="5668312" cy="261610"/>
          </a:xfrm>
          <a:prstGeom prst="rect">
            <a:avLst/>
          </a:prstGeom>
          <a:solidFill>
            <a:schemeClr val="accent6">
              <a:lumMod val="60000"/>
              <a:lumOff val="40000"/>
              <a:alpha val="52941"/>
            </a:schemeClr>
          </a:solidFill>
          <a:ln w="9525">
            <a:solidFill>
              <a:schemeClr val="accent6">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sng" strike="noStrike" cap="none" normalizeH="0" baseline="0" dirty="0">
                <a:ln>
                  <a:noFill/>
                </a:ln>
                <a:solidFill>
                  <a:schemeClr val="tx1"/>
                </a:solidFill>
                <a:effectLst/>
                <a:latin typeface="Courier New" panose="02070309020205020404" pitchFamily="49" charset="0"/>
                <a:cs typeface="Courier New" panose="02070309020205020404" pitchFamily="49" charset="0"/>
              </a:rPr>
              <a:t>e320</a:t>
            </a:r>
            <a:r>
              <a:rPr kumimoji="0" lang="en-US" altLang="en-US" sz="110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b6c2fffc8d750423db8b1eb942ae710e951ed797f7affc8892b0f1fc122b </a:t>
            </a:r>
          </a:p>
        </p:txBody>
      </p:sp>
      <p:sp>
        <p:nvSpPr>
          <p:cNvPr id="126" name="Rectangle 1">
            <a:extLst>
              <a:ext uri="{FF2B5EF4-FFF2-40B4-BE49-F238E27FC236}">
                <a16:creationId xmlns:a16="http://schemas.microsoft.com/office/drawing/2014/main" id="{F8990CCD-EBE0-4ECA-9929-2190FD4E9C99}"/>
              </a:ext>
            </a:extLst>
          </p:cNvPr>
          <p:cNvSpPr>
            <a:spLocks noChangeArrowheads="1"/>
          </p:cNvSpPr>
          <p:nvPr/>
        </p:nvSpPr>
        <p:spPr bwMode="auto">
          <a:xfrm>
            <a:off x="3544706" y="5041686"/>
            <a:ext cx="297491" cy="113038"/>
          </a:xfrm>
          <a:prstGeom prst="rect">
            <a:avLst/>
          </a:prstGeom>
          <a:solidFill>
            <a:schemeClr val="accent6">
              <a:lumMod val="60000"/>
              <a:lumOff val="40000"/>
              <a:alpha val="52941"/>
            </a:schemeClr>
          </a:solidFill>
          <a:ln w="9525">
            <a:solidFill>
              <a:schemeClr val="accent6">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10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endParaRPr>
          </a:p>
        </p:txBody>
      </p:sp>
      <p:cxnSp>
        <p:nvCxnSpPr>
          <p:cNvPr id="127" name="Straight Arrow Connector 126">
            <a:extLst>
              <a:ext uri="{FF2B5EF4-FFF2-40B4-BE49-F238E27FC236}">
                <a16:creationId xmlns:a16="http://schemas.microsoft.com/office/drawing/2014/main" id="{9C97076D-4CB5-40CE-92B1-A72609736B25}"/>
              </a:ext>
            </a:extLst>
          </p:cNvPr>
          <p:cNvCxnSpPr>
            <a:cxnSpLocks/>
          </p:cNvCxnSpPr>
          <p:nvPr/>
        </p:nvCxnSpPr>
        <p:spPr>
          <a:xfrm flipV="1">
            <a:off x="3579128" y="5208717"/>
            <a:ext cx="72002" cy="654351"/>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9" name="Cloud 148">
            <a:extLst>
              <a:ext uri="{FF2B5EF4-FFF2-40B4-BE49-F238E27FC236}">
                <a16:creationId xmlns:a16="http://schemas.microsoft.com/office/drawing/2014/main" id="{E500D63F-FCAB-4DC1-91EA-888BF5555545}"/>
              </a:ext>
            </a:extLst>
          </p:cNvPr>
          <p:cNvSpPr/>
          <p:nvPr/>
        </p:nvSpPr>
        <p:spPr>
          <a:xfrm>
            <a:off x="1130969" y="5739451"/>
            <a:ext cx="782632" cy="654351"/>
          </a:xfrm>
          <a:prstGeom prst="cloud">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1">
            <a:extLst>
              <a:ext uri="{FF2B5EF4-FFF2-40B4-BE49-F238E27FC236}">
                <a16:creationId xmlns:a16="http://schemas.microsoft.com/office/drawing/2014/main" id="{A2F3DB8E-8F36-496B-BAAB-3FC77E86D2DC}"/>
              </a:ext>
            </a:extLst>
          </p:cNvPr>
          <p:cNvSpPr>
            <a:spLocks noChangeArrowheads="1"/>
          </p:cNvSpPr>
          <p:nvPr/>
        </p:nvSpPr>
        <p:spPr bwMode="auto">
          <a:xfrm>
            <a:off x="9415600" y="5049049"/>
            <a:ext cx="297491" cy="113038"/>
          </a:xfrm>
          <a:prstGeom prst="rect">
            <a:avLst/>
          </a:prstGeom>
          <a:solidFill>
            <a:schemeClr val="accent6">
              <a:lumMod val="60000"/>
              <a:lumOff val="40000"/>
              <a:alpha val="52941"/>
            </a:schemeClr>
          </a:solidFill>
          <a:ln w="9525">
            <a:solidFill>
              <a:schemeClr val="accent6">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10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endParaRPr>
          </a:p>
        </p:txBody>
      </p:sp>
      <p:sp>
        <p:nvSpPr>
          <p:cNvPr id="129" name="Rectangle 1">
            <a:extLst>
              <a:ext uri="{FF2B5EF4-FFF2-40B4-BE49-F238E27FC236}">
                <a16:creationId xmlns:a16="http://schemas.microsoft.com/office/drawing/2014/main" id="{5E997C7B-409A-456C-B0EE-12708E5A1B1B}"/>
              </a:ext>
            </a:extLst>
          </p:cNvPr>
          <p:cNvSpPr>
            <a:spLocks noChangeArrowheads="1"/>
          </p:cNvSpPr>
          <p:nvPr/>
        </p:nvSpPr>
        <p:spPr bwMode="auto">
          <a:xfrm>
            <a:off x="1913601" y="5791329"/>
            <a:ext cx="5668312" cy="261610"/>
          </a:xfrm>
          <a:prstGeom prst="rect">
            <a:avLst/>
          </a:prstGeom>
          <a:solidFill>
            <a:srgbClr val="FF0000">
              <a:alpha val="86000"/>
            </a:srgbClr>
          </a:solidFill>
          <a:ln w="9525">
            <a:solidFill>
              <a:schemeClr val="accent6">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sng" strike="noStrike" cap="none" normalizeH="0" baseline="0" dirty="0">
                <a:ln>
                  <a:noFill/>
                </a:ln>
                <a:solidFill>
                  <a:schemeClr val="tx1"/>
                </a:solidFill>
                <a:effectLst/>
                <a:latin typeface="Courier New" panose="02070309020205020404" pitchFamily="49" charset="0"/>
                <a:cs typeface="Courier New" panose="02070309020205020404" pitchFamily="49" charset="0"/>
              </a:rPr>
              <a:t>eb94</a:t>
            </a:r>
            <a:r>
              <a:rPr kumimoji="0" lang="en-US" altLang="en-US" sz="110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2ae710e951ed797</a:t>
            </a:r>
            <a:r>
              <a:rPr kumimoji="0" lang="en-US" altLang="en-US" sz="1100" i="0" strike="noStrike" cap="none" normalizeH="0" baseline="0" dirty="0">
                <a:ln>
                  <a:noFill/>
                </a:ln>
                <a:solidFill>
                  <a:schemeClr val="tx1"/>
                </a:solidFill>
                <a:effectLst/>
                <a:latin typeface="Courier New" panose="02070309020205020404" pitchFamily="49" charset="0"/>
                <a:cs typeface="Courier New" panose="02070309020205020404" pitchFamily="49" charset="0"/>
              </a:rPr>
              <a:t>e320b</a:t>
            </a:r>
            <a:r>
              <a:rPr kumimoji="0" lang="en-US" altLang="en-US" sz="110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6c2fffc8d750423db8b1f2b0f1fc122b7affc889</a:t>
            </a:r>
          </a:p>
        </p:txBody>
      </p:sp>
      <p:pic>
        <p:nvPicPr>
          <p:cNvPr id="131" name="Picture 130">
            <a:extLst>
              <a:ext uri="{FF2B5EF4-FFF2-40B4-BE49-F238E27FC236}">
                <a16:creationId xmlns:a16="http://schemas.microsoft.com/office/drawing/2014/main" id="{B767880F-1987-4E20-94AA-F29A8F6D0435}"/>
              </a:ext>
            </a:extLst>
          </p:cNvPr>
          <p:cNvPicPr>
            <a:picLocks noChangeAspect="1"/>
          </p:cNvPicPr>
          <p:nvPr/>
        </p:nvPicPr>
        <p:blipFill rotWithShape="1">
          <a:blip r:embed="rId3">
            <a:extLst>
              <a:ext uri="{28A0092B-C50C-407E-A947-70E740481C1C}">
                <a14:useLocalDpi xmlns:a14="http://schemas.microsoft.com/office/drawing/2010/main" val="0"/>
              </a:ext>
            </a:extLst>
          </a:blip>
          <a:srcRect l="16567" t="33694" r="16693" b="12992"/>
          <a:stretch/>
        </p:blipFill>
        <p:spPr>
          <a:xfrm>
            <a:off x="170819" y="2982162"/>
            <a:ext cx="2000127" cy="1692800"/>
          </a:xfrm>
          <a:prstGeom prst="rect">
            <a:avLst/>
          </a:prstGeom>
        </p:spPr>
      </p:pic>
      <p:sp>
        <p:nvSpPr>
          <p:cNvPr id="132" name="Smiley Face 131">
            <a:extLst>
              <a:ext uri="{FF2B5EF4-FFF2-40B4-BE49-F238E27FC236}">
                <a16:creationId xmlns:a16="http://schemas.microsoft.com/office/drawing/2014/main" id="{5B530ECD-A1D2-4C2A-BF86-5F465B99D85D}"/>
              </a:ext>
            </a:extLst>
          </p:cNvPr>
          <p:cNvSpPr/>
          <p:nvPr/>
        </p:nvSpPr>
        <p:spPr>
          <a:xfrm>
            <a:off x="278232" y="3787601"/>
            <a:ext cx="1244843" cy="932556"/>
          </a:xfrm>
          <a:prstGeom prst="smileyFace">
            <a:avLst>
              <a:gd name="adj" fmla="val -4653"/>
            </a:avLst>
          </a:prstGeom>
          <a:solidFill>
            <a:schemeClr val="bg2"/>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33" name="Table 5">
            <a:extLst>
              <a:ext uri="{FF2B5EF4-FFF2-40B4-BE49-F238E27FC236}">
                <a16:creationId xmlns:a16="http://schemas.microsoft.com/office/drawing/2014/main" id="{E05BA444-23A9-40A6-9370-F5EB328E2C8C}"/>
              </a:ext>
            </a:extLst>
          </p:cNvPr>
          <p:cNvGraphicFramePr>
            <a:graphicFrameLocks noGrp="1"/>
          </p:cNvGraphicFramePr>
          <p:nvPr>
            <p:extLst>
              <p:ext uri="{D42A27DB-BD31-4B8C-83A1-F6EECF244321}">
                <p14:modId xmlns:p14="http://schemas.microsoft.com/office/powerpoint/2010/main" val="2039201105"/>
              </p:ext>
            </p:extLst>
          </p:nvPr>
        </p:nvGraphicFramePr>
        <p:xfrm>
          <a:off x="6634058" y="3577730"/>
          <a:ext cx="4262542" cy="640080"/>
        </p:xfrm>
        <a:graphic>
          <a:graphicData uri="http://schemas.openxmlformats.org/drawingml/2006/table">
            <a:tbl>
              <a:tblPr firstRow="1" bandRow="1">
                <a:tableStyleId>{073A0DAA-6AF3-43AB-8588-CEC1D06C72B9}</a:tableStyleId>
              </a:tblPr>
              <a:tblGrid>
                <a:gridCol w="4262542">
                  <a:extLst>
                    <a:ext uri="{9D8B030D-6E8A-4147-A177-3AD203B41FA5}">
                      <a16:colId xmlns:a16="http://schemas.microsoft.com/office/drawing/2014/main" val="1542508702"/>
                    </a:ext>
                  </a:extLst>
                </a:gridCol>
              </a:tblGrid>
              <a:tr h="573919">
                <a:tc>
                  <a:txBody>
                    <a:bodyPr/>
                    <a:lstStyle/>
                    <a:p>
                      <a:pPr algn="ctr"/>
                      <a:r>
                        <a:rPr lang="en-US" b="0" dirty="0"/>
                        <a:t>(#2)  </a:t>
                      </a:r>
                      <a:r>
                        <a:rPr lang="en-US" dirty="0"/>
                        <a:t>Merged-Mining is a Side-Hustle</a:t>
                      </a:r>
                      <a:br>
                        <a:rPr lang="en-US" dirty="0"/>
                      </a:br>
                      <a:r>
                        <a:rPr lang="en-US" b="0" dirty="0"/>
                        <a:t>(and those are bad)</a:t>
                      </a:r>
                    </a:p>
                  </a:txBody>
                  <a:tcPr/>
                </a:tc>
                <a:extLst>
                  <a:ext uri="{0D108BD9-81ED-4DB2-BD59-A6C34878D82A}">
                    <a16:rowId xmlns:a16="http://schemas.microsoft.com/office/drawing/2014/main" val="472120917"/>
                  </a:ext>
                </a:extLst>
              </a:tr>
            </a:tbl>
          </a:graphicData>
        </a:graphic>
      </p:graphicFrame>
      <p:cxnSp>
        <p:nvCxnSpPr>
          <p:cNvPr id="135" name="Straight Connector 134">
            <a:extLst>
              <a:ext uri="{FF2B5EF4-FFF2-40B4-BE49-F238E27FC236}">
                <a16:creationId xmlns:a16="http://schemas.microsoft.com/office/drawing/2014/main" id="{F9518015-A837-4CD7-93BE-FB4BFE83DB11}"/>
              </a:ext>
            </a:extLst>
          </p:cNvPr>
          <p:cNvCxnSpPr/>
          <p:nvPr/>
        </p:nvCxnSpPr>
        <p:spPr>
          <a:xfrm>
            <a:off x="466725" y="3897770"/>
            <a:ext cx="333052" cy="226555"/>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A68897C0-6FCE-4093-9459-BD41AB1F1583}"/>
              </a:ext>
            </a:extLst>
          </p:cNvPr>
          <p:cNvCxnSpPr>
            <a:cxnSpLocks/>
          </p:cNvCxnSpPr>
          <p:nvPr/>
        </p:nvCxnSpPr>
        <p:spPr>
          <a:xfrm flipV="1">
            <a:off x="988270" y="3867671"/>
            <a:ext cx="307130" cy="315739"/>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47" name="Lightning Bolt 146">
            <a:extLst>
              <a:ext uri="{FF2B5EF4-FFF2-40B4-BE49-F238E27FC236}">
                <a16:creationId xmlns:a16="http://schemas.microsoft.com/office/drawing/2014/main" id="{07166B62-90E8-495A-B73E-5DEA824A1C26}"/>
              </a:ext>
            </a:extLst>
          </p:cNvPr>
          <p:cNvSpPr/>
          <p:nvPr/>
        </p:nvSpPr>
        <p:spPr>
          <a:xfrm rot="20579829">
            <a:off x="895544" y="4194554"/>
            <a:ext cx="308522" cy="1766097"/>
          </a:xfrm>
          <a:prstGeom prst="lightningBolt">
            <a:avLst/>
          </a:prstGeom>
          <a:solidFill>
            <a:srgbClr val="FFC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Lightning Bolt 147">
            <a:extLst>
              <a:ext uri="{FF2B5EF4-FFF2-40B4-BE49-F238E27FC236}">
                <a16:creationId xmlns:a16="http://schemas.microsoft.com/office/drawing/2014/main" id="{CB5C6B0C-CA74-4519-BC2A-9898C8DD80C0}"/>
              </a:ext>
            </a:extLst>
          </p:cNvPr>
          <p:cNvSpPr/>
          <p:nvPr/>
        </p:nvSpPr>
        <p:spPr>
          <a:xfrm rot="20177288" flipH="1">
            <a:off x="1282684" y="4196771"/>
            <a:ext cx="348438" cy="1766097"/>
          </a:xfrm>
          <a:prstGeom prst="lightningBolt">
            <a:avLst/>
          </a:prstGeom>
          <a:solidFill>
            <a:srgbClr val="FFC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1" name="Straight Connector 150">
            <a:extLst>
              <a:ext uri="{FF2B5EF4-FFF2-40B4-BE49-F238E27FC236}">
                <a16:creationId xmlns:a16="http://schemas.microsoft.com/office/drawing/2014/main" id="{384C5282-0A0E-4610-BAD2-C965AB8334F5}"/>
              </a:ext>
            </a:extLst>
          </p:cNvPr>
          <p:cNvCxnSpPr>
            <a:cxnSpLocks/>
          </p:cNvCxnSpPr>
          <p:nvPr/>
        </p:nvCxnSpPr>
        <p:spPr>
          <a:xfrm>
            <a:off x="6096000" y="1104900"/>
            <a:ext cx="0" cy="32621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9488BAD1-BD9A-437C-8BE5-B09E04DA0F39}"/>
              </a:ext>
            </a:extLst>
          </p:cNvPr>
          <p:cNvCxnSpPr>
            <a:cxnSpLocks/>
          </p:cNvCxnSpPr>
          <p:nvPr/>
        </p:nvCxnSpPr>
        <p:spPr>
          <a:xfrm>
            <a:off x="6096000" y="4381500"/>
            <a:ext cx="5153716" cy="166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6C135EC8-B892-4112-8C64-7EFFF93FE341}"/>
              </a:ext>
            </a:extLst>
          </p:cNvPr>
          <p:cNvCxnSpPr>
            <a:cxnSpLocks/>
          </p:cNvCxnSpPr>
          <p:nvPr/>
        </p:nvCxnSpPr>
        <p:spPr>
          <a:xfrm>
            <a:off x="318190" y="1220691"/>
            <a:ext cx="5638819" cy="103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87445F66-3809-4BB4-843D-AE70095E8DE4}"/>
              </a:ext>
            </a:extLst>
          </p:cNvPr>
          <p:cNvCxnSpPr>
            <a:cxnSpLocks/>
          </p:cNvCxnSpPr>
          <p:nvPr/>
        </p:nvCxnSpPr>
        <p:spPr>
          <a:xfrm>
            <a:off x="9090009" y="2004394"/>
            <a:ext cx="441755" cy="734341"/>
          </a:xfrm>
          <a:prstGeom prst="line">
            <a:avLst/>
          </a:prstGeom>
          <a:ln w="38100">
            <a:solidFill>
              <a:schemeClr val="accent1">
                <a:lumMod val="75000"/>
              </a:schemeClr>
            </a:solidFill>
          </a:ln>
          <a:effectLst>
            <a:glow rad="1016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9602629A-7A66-4BD5-9848-25193B14FFA5}"/>
              </a:ext>
            </a:extLst>
          </p:cNvPr>
          <p:cNvCxnSpPr>
            <a:cxnSpLocks/>
          </p:cNvCxnSpPr>
          <p:nvPr/>
        </p:nvCxnSpPr>
        <p:spPr>
          <a:xfrm flipH="1">
            <a:off x="9538231" y="2741913"/>
            <a:ext cx="419927" cy="5654"/>
          </a:xfrm>
          <a:prstGeom prst="line">
            <a:avLst/>
          </a:prstGeom>
          <a:ln w="38100">
            <a:solidFill>
              <a:schemeClr val="accent1">
                <a:lumMod val="75000"/>
              </a:schemeClr>
            </a:solidFill>
          </a:ln>
          <a:effectLst>
            <a:glow rad="1016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761454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138D7-B48F-4B3F-BD3F-F7FCEDEFAFED}"/>
              </a:ext>
            </a:extLst>
          </p:cNvPr>
          <p:cNvSpPr>
            <a:spLocks noGrp="1"/>
          </p:cNvSpPr>
          <p:nvPr>
            <p:ph type="title"/>
          </p:nvPr>
        </p:nvSpPr>
        <p:spPr/>
        <p:txBody>
          <a:bodyPr/>
          <a:lstStyle/>
          <a:p>
            <a:endParaRPr lang="en-US" dirty="0"/>
          </a:p>
        </p:txBody>
      </p:sp>
      <p:sp>
        <p:nvSpPr>
          <p:cNvPr id="4" name="Slide Number Placeholder 3">
            <a:extLst>
              <a:ext uri="{FF2B5EF4-FFF2-40B4-BE49-F238E27FC236}">
                <a16:creationId xmlns:a16="http://schemas.microsoft.com/office/drawing/2014/main" id="{B8CD80EE-D1E3-4D7B-B383-66ABA9FED26F}"/>
              </a:ext>
            </a:extLst>
          </p:cNvPr>
          <p:cNvSpPr>
            <a:spLocks noGrp="1"/>
          </p:cNvSpPr>
          <p:nvPr>
            <p:ph type="sldNum" sz="quarter" idx="12"/>
          </p:nvPr>
        </p:nvSpPr>
        <p:spPr/>
        <p:txBody>
          <a:bodyPr/>
          <a:lstStyle/>
          <a:p>
            <a:fld id="{64A73B7B-B545-4723-8D44-5CC401310D8B}" type="slidenum">
              <a:rPr lang="en-US" smtClean="0"/>
              <a:t>68</a:t>
            </a:fld>
            <a:endParaRPr lang="en-US" dirty="0"/>
          </a:p>
        </p:txBody>
      </p:sp>
      <p:sp>
        <p:nvSpPr>
          <p:cNvPr id="5" name="Footer Placeholder 4">
            <a:extLst>
              <a:ext uri="{FF2B5EF4-FFF2-40B4-BE49-F238E27FC236}">
                <a16:creationId xmlns:a16="http://schemas.microsoft.com/office/drawing/2014/main" id="{ACC79C32-1B3A-46CF-B8C4-9FB4B4752858}"/>
              </a:ext>
            </a:extLst>
          </p:cNvPr>
          <p:cNvSpPr>
            <a:spLocks noGrp="1"/>
          </p:cNvSpPr>
          <p:nvPr>
            <p:ph type="ftr" sz="quarter" idx="11"/>
          </p:nvPr>
        </p:nvSpPr>
        <p:spPr/>
        <p:txBody>
          <a:bodyPr/>
          <a:lstStyle/>
          <a:p>
            <a:r>
              <a:rPr lang="en-US" u="sng" dirty="0">
                <a:solidFill>
                  <a:schemeClr val="bg1">
                    <a:lumMod val="75000"/>
                  </a:schemeClr>
                </a:solidFill>
              </a:rPr>
              <a:t>Telegram:</a:t>
            </a:r>
            <a:r>
              <a:rPr lang="en-US" dirty="0"/>
              <a:t> t.me/</a:t>
            </a:r>
            <a:r>
              <a:rPr lang="en-US" dirty="0" err="1"/>
              <a:t>DcInsiders</a:t>
            </a:r>
            <a:r>
              <a:rPr lang="en-US" dirty="0"/>
              <a:t>     </a:t>
            </a:r>
            <a:r>
              <a:rPr lang="en-US" u="sng" dirty="0">
                <a:solidFill>
                  <a:schemeClr val="bg1">
                    <a:lumMod val="85000"/>
                  </a:schemeClr>
                </a:solidFill>
              </a:rPr>
              <a:t>Website:</a:t>
            </a:r>
            <a:r>
              <a:rPr lang="en-US" dirty="0">
                <a:solidFill>
                  <a:schemeClr val="bg1">
                    <a:lumMod val="85000"/>
                  </a:schemeClr>
                </a:solidFill>
              </a:rPr>
              <a:t> </a:t>
            </a:r>
            <a:r>
              <a:rPr lang="en-US" dirty="0"/>
              <a:t>www.drivechain.info        </a:t>
            </a:r>
            <a:r>
              <a:rPr lang="en-US" u="sng" dirty="0">
                <a:solidFill>
                  <a:schemeClr val="bg1">
                    <a:lumMod val="75000"/>
                  </a:schemeClr>
                </a:solidFill>
              </a:rPr>
              <a:t>Paul’s Twitter:</a:t>
            </a:r>
            <a:r>
              <a:rPr lang="en-US" dirty="0">
                <a:solidFill>
                  <a:schemeClr val="bg1">
                    <a:lumMod val="75000"/>
                  </a:schemeClr>
                </a:solidFill>
              </a:rPr>
              <a:t> </a:t>
            </a:r>
            <a:r>
              <a:rPr lang="en-US" dirty="0"/>
              <a:t>@truthcoin</a:t>
            </a:r>
          </a:p>
        </p:txBody>
      </p:sp>
      <p:graphicFrame>
        <p:nvGraphicFramePr>
          <p:cNvPr id="3" name="Table 5">
            <a:extLst>
              <a:ext uri="{FF2B5EF4-FFF2-40B4-BE49-F238E27FC236}">
                <a16:creationId xmlns:a16="http://schemas.microsoft.com/office/drawing/2014/main" id="{61EB5030-AF0F-4132-807D-9FE5F5ADFBE4}"/>
              </a:ext>
            </a:extLst>
          </p:cNvPr>
          <p:cNvGraphicFramePr>
            <a:graphicFrameLocks noGrp="1"/>
          </p:cNvGraphicFramePr>
          <p:nvPr>
            <p:extLst>
              <p:ext uri="{D42A27DB-BD31-4B8C-83A1-F6EECF244321}">
                <p14:modId xmlns:p14="http://schemas.microsoft.com/office/powerpoint/2010/main" val="2637077510"/>
              </p:ext>
            </p:extLst>
          </p:nvPr>
        </p:nvGraphicFramePr>
        <p:xfrm>
          <a:off x="78992" y="0"/>
          <a:ext cx="12034016" cy="6888480"/>
        </p:xfrm>
        <a:graphic>
          <a:graphicData uri="http://schemas.openxmlformats.org/drawingml/2006/table">
            <a:tbl>
              <a:tblPr firstRow="1" bandRow="1">
                <a:tableStyleId>{073A0DAA-6AF3-43AB-8588-CEC1D06C72B9}</a:tableStyleId>
              </a:tblPr>
              <a:tblGrid>
                <a:gridCol w="6181454">
                  <a:extLst>
                    <a:ext uri="{9D8B030D-6E8A-4147-A177-3AD203B41FA5}">
                      <a16:colId xmlns:a16="http://schemas.microsoft.com/office/drawing/2014/main" val="2109762579"/>
                    </a:ext>
                  </a:extLst>
                </a:gridCol>
                <a:gridCol w="5852562">
                  <a:extLst>
                    <a:ext uri="{9D8B030D-6E8A-4147-A177-3AD203B41FA5}">
                      <a16:colId xmlns:a16="http://schemas.microsoft.com/office/drawing/2014/main" val="1542508702"/>
                    </a:ext>
                  </a:extLst>
                </a:gridCol>
              </a:tblGrid>
              <a:tr h="573919">
                <a:tc>
                  <a:txBody>
                    <a:bodyPr/>
                    <a:lstStyle/>
                    <a:p>
                      <a:pPr algn="ctr"/>
                      <a:r>
                        <a:rPr lang="en-US" b="0" dirty="0"/>
                        <a:t>(#1)   </a:t>
                      </a:r>
                      <a:r>
                        <a:rPr lang="en-US" b="1" u="sng" dirty="0"/>
                        <a:t>Miners-Can-Steal</a:t>
                      </a:r>
                      <a:r>
                        <a:rPr lang="en-US" dirty="0"/>
                        <a:t> </a:t>
                      </a:r>
                      <a:r>
                        <a:rPr lang="en-US" b="0" dirty="0"/>
                        <a:t>from Bip300 Scripts </a:t>
                      </a:r>
                      <a:br>
                        <a:rPr lang="en-US" b="0" dirty="0"/>
                      </a:br>
                      <a:r>
                        <a:rPr lang="en-US" b="0" dirty="0"/>
                        <a:t>(and this is bad)</a:t>
                      </a:r>
                    </a:p>
                  </a:txBody>
                  <a:tcPr/>
                </a:tc>
                <a:tc>
                  <a:txBody>
                    <a:bodyPr/>
                    <a:lstStyle/>
                    <a:p>
                      <a:pPr algn="ctr"/>
                      <a:r>
                        <a:rPr lang="en-US" b="0" dirty="0"/>
                        <a:t>(#2)  </a:t>
                      </a:r>
                      <a:r>
                        <a:rPr lang="en-US" dirty="0"/>
                        <a:t>Merged-Mining is a Side-Hustle</a:t>
                      </a:r>
                      <a:br>
                        <a:rPr lang="en-US" dirty="0"/>
                      </a:br>
                      <a:r>
                        <a:rPr lang="en-US" b="0" dirty="0"/>
                        <a:t>(and those are always bad)</a:t>
                      </a:r>
                    </a:p>
                  </a:txBody>
                  <a:tcPr/>
                </a:tc>
                <a:extLst>
                  <a:ext uri="{0D108BD9-81ED-4DB2-BD59-A6C34878D82A}">
                    <a16:rowId xmlns:a16="http://schemas.microsoft.com/office/drawing/2014/main" val="472120917"/>
                  </a:ext>
                </a:extLst>
              </a:tr>
              <a:tr h="57391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700" dirty="0"/>
                        <a:t>The free market allows entrepreneurs to go bankrupt – this is </a:t>
                      </a:r>
                      <a:r>
                        <a:rPr lang="en-US" sz="1700" b="1" u="sng" dirty="0"/>
                        <a:t>an essential part of creativity</a:t>
                      </a:r>
                      <a:r>
                        <a:rPr lang="en-US" sz="1700" dirty="0"/>
                        <a:t>. True: not every SC will succeed. But those few that do, will pay fees to miners and boost BTC’s appeal (since BTC can now easily do everything). The failures will serve as a warning to lazy or incompetent developers.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700" dirty="0"/>
                        <a:t>The fixed cost in question…</a:t>
                      </a:r>
                      <a:br>
                        <a:rPr lang="en-US" sz="1700" dirty="0"/>
                      </a:br>
                      <a:r>
                        <a:rPr lang="en-US" sz="1700" dirty="0"/>
                        <a:t>…is </a:t>
                      </a:r>
                      <a:r>
                        <a:rPr lang="en-US" sz="1700" b="1" u="sng" dirty="0"/>
                        <a:t>zero</a:t>
                      </a:r>
                      <a:r>
                        <a:rPr lang="en-US" sz="1700" dirty="0"/>
                        <a:t> under BMM.</a:t>
                      </a:r>
                      <a:br>
                        <a:rPr lang="en-US" sz="1700" dirty="0"/>
                      </a:br>
                      <a:r>
                        <a:rPr lang="en-US" sz="1700" dirty="0"/>
                        <a:t>…was already </a:t>
                      </a:r>
                      <a:r>
                        <a:rPr lang="en-US" sz="1700" b="1" u="sng" dirty="0"/>
                        <a:t>microscopic</a:t>
                      </a:r>
                      <a:r>
                        <a:rPr lang="en-US" sz="1700" dirty="0"/>
                        <a:t>, vs other miner fixed costs.</a:t>
                      </a:r>
                      <a:br>
                        <a:rPr lang="en-US" sz="1700" dirty="0"/>
                      </a:br>
                      <a:r>
                        <a:rPr lang="en-US" sz="1700" dirty="0"/>
                        <a:t>…</a:t>
                      </a:r>
                      <a:r>
                        <a:rPr lang="en-US" sz="1700" b="1" u="sng" dirty="0"/>
                        <a:t>must always be small</a:t>
                      </a:r>
                      <a:r>
                        <a:rPr lang="en-US" sz="1700" dirty="0"/>
                        <a:t> enough for non-mining nodes to exist (since their revenue is the smallest of all, $0.)</a:t>
                      </a:r>
                    </a:p>
                  </a:txBody>
                  <a:tcPr/>
                </a:tc>
                <a:extLst>
                  <a:ext uri="{0D108BD9-81ED-4DB2-BD59-A6C34878D82A}">
                    <a16:rowId xmlns:a16="http://schemas.microsoft.com/office/drawing/2014/main" val="1540252428"/>
                  </a:ext>
                </a:extLst>
              </a:tr>
              <a:tr h="573919">
                <a:tc>
                  <a:txBody>
                    <a:bodyPr/>
                    <a:lstStyle/>
                    <a:p>
                      <a:pPr algn="ctr"/>
                      <a:r>
                        <a:rPr lang="en-US" sz="1700" dirty="0"/>
                        <a:t>Bip300 has multiple safeguards in place to make “stealing” difficult. Stealing requires </a:t>
                      </a:r>
                      <a:r>
                        <a:rPr lang="en-US" sz="1700" b="1" u="sng" dirty="0"/>
                        <a:t>3-6 months</a:t>
                      </a:r>
                      <a:r>
                        <a:rPr lang="en-US" sz="1700" dirty="0"/>
                        <a:t> of openly dishonest mining activity. Humans can audit theft, by checking just 32 bytes.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700" dirty="0"/>
                        <a:t>Mining is a complex task involving many “sub-tasks” (getting cheap power / sourcing good ASICs / </a:t>
                      </a:r>
                      <a:r>
                        <a:rPr lang="en-US" sz="1700" dirty="0" err="1"/>
                        <a:t>etc</a:t>
                      </a:r>
                      <a:r>
                        <a:rPr lang="en-US" sz="1700" dirty="0"/>
                        <a:t>). Each has its own incentives, innovation, and fixed costs. </a:t>
                      </a:r>
                      <a:r>
                        <a:rPr lang="en-US" sz="1700" b="1" u="sng" dirty="0"/>
                        <a:t>No stopping those.</a:t>
                      </a:r>
                      <a:endParaRPr lang="en-US" sz="1700" b="1" i="1" u="sng" dirty="0"/>
                    </a:p>
                  </a:txBody>
                  <a:tcPr/>
                </a:tc>
                <a:extLst>
                  <a:ext uri="{0D108BD9-81ED-4DB2-BD59-A6C34878D82A}">
                    <a16:rowId xmlns:a16="http://schemas.microsoft.com/office/drawing/2014/main" val="8416718"/>
                  </a:ext>
                </a:extLst>
              </a:tr>
              <a:tr h="57391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700" dirty="0"/>
                        <a:t>Miners “can” </a:t>
                      </a:r>
                      <a:r>
                        <a:rPr lang="en-US" sz="1700" b="1" u="sng" dirty="0"/>
                        <a:t>steal from Lightning Network</a:t>
                      </a:r>
                      <a:r>
                        <a:rPr lang="en-US" sz="1700" b="1" u="none" dirty="0"/>
                        <a:t> </a:t>
                      </a:r>
                      <a:r>
                        <a:rPr lang="en-US" sz="1700" dirty="0"/>
                        <a:t>(by broadcasting old state + censoring Justice Txns), but this criterion is never held against LN.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700" dirty="0"/>
                        <a:t>Bizarre implications: if </a:t>
                      </a:r>
                      <a:r>
                        <a:rPr lang="en-US" sz="1700" dirty="0" err="1"/>
                        <a:t>BitFury</a:t>
                      </a:r>
                      <a:r>
                        <a:rPr lang="en-US" sz="1700" dirty="0"/>
                        <a:t> sold t-shirts on the side, for profit, then </a:t>
                      </a:r>
                      <a:r>
                        <a:rPr lang="en-US" sz="1700" b="1" u="sng" dirty="0"/>
                        <a:t>t-shirts = bad for BTC</a:t>
                      </a:r>
                      <a:r>
                        <a:rPr lang="en-US" sz="1700" dirty="0"/>
                        <a:t>. If Saylor altruistically paid miners $0.10 per year, then MS = bad for Bitcoin.</a:t>
                      </a:r>
                    </a:p>
                  </a:txBody>
                  <a:tcPr/>
                </a:tc>
                <a:extLst>
                  <a:ext uri="{0D108BD9-81ED-4DB2-BD59-A6C34878D82A}">
                    <a16:rowId xmlns:a16="http://schemas.microsoft.com/office/drawing/2014/main" val="3048277986"/>
                  </a:ext>
                </a:extLst>
              </a:tr>
              <a:tr h="566057">
                <a:tc>
                  <a:txBody>
                    <a:bodyPr/>
                    <a:lstStyle/>
                    <a:p>
                      <a:pPr algn="ctr"/>
                      <a:r>
                        <a:rPr lang="en-US" sz="1700" dirty="0"/>
                        <a:t>The user is </a:t>
                      </a:r>
                      <a:r>
                        <a:rPr lang="en-US" sz="1700" b="1" u="sng" dirty="0"/>
                        <a:t>sovereign</a:t>
                      </a:r>
                      <a:r>
                        <a:rPr lang="en-US" sz="1700" dirty="0"/>
                        <a:t>. Users are </a:t>
                      </a:r>
                      <a:r>
                        <a:rPr lang="en-US" sz="1700" b="1" u="sng" dirty="0"/>
                        <a:t>allowed</a:t>
                      </a:r>
                      <a:r>
                        <a:rPr lang="en-US" sz="1700" dirty="0"/>
                        <a:t> to sell their BTC for USD; or use BTC to buy “bad” products (ie “drugs”). Or invest in Alts / scams. Bip300 allows users to spend BTC to a script.</a:t>
                      </a:r>
                    </a:p>
                  </a:txBody>
                  <a:tcPr/>
                </a:tc>
                <a:tc>
                  <a:txBody>
                    <a:bodyPr/>
                    <a:lstStyle/>
                    <a:p>
                      <a:pPr algn="ctr"/>
                      <a:r>
                        <a:rPr lang="en-US" sz="1700" dirty="0"/>
                        <a:t>MM is the opposite of bad – it is good and necessary. MM alone can </a:t>
                      </a:r>
                      <a:r>
                        <a:rPr lang="en-US" sz="1700" b="1" u="sng" dirty="0"/>
                        <a:t>boost BTC’s fee revenues by 10,000x </a:t>
                      </a:r>
                      <a:r>
                        <a:rPr lang="en-US" sz="1700" dirty="0"/>
                        <a:t>or more. Without MM, long run hashrate may be too low.</a:t>
                      </a:r>
                    </a:p>
                  </a:txBody>
                  <a:tcPr/>
                </a:tc>
                <a:extLst>
                  <a:ext uri="{0D108BD9-81ED-4DB2-BD59-A6C34878D82A}">
                    <a16:rowId xmlns:a16="http://schemas.microsoft.com/office/drawing/2014/main" val="3551327728"/>
                  </a:ext>
                </a:extLst>
              </a:tr>
              <a:tr h="56605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700" dirty="0"/>
                        <a:t>This supposed “flaw” is actually a pro, as it gives miners motive and opportunity to </a:t>
                      </a:r>
                      <a:r>
                        <a:rPr lang="en-US" sz="1700" b="1" u="sng" dirty="0"/>
                        <a:t>destroy “parasite sidechains” </a:t>
                      </a:r>
                      <a:r>
                        <a:rPr lang="en-US" sz="1700" dirty="0"/>
                        <a:t>(SC which antagonize other SCs). I am not aware of any other way of efficiently accomplishing this. And I believe it is prerequisite for high-quality smart contracts.</a:t>
                      </a:r>
                    </a:p>
                  </a:txBody>
                  <a:tcPr/>
                </a:tc>
                <a:tc>
                  <a:txBody>
                    <a:bodyPr/>
                    <a:lstStyle/>
                    <a:p>
                      <a:pPr algn="ctr"/>
                      <a:r>
                        <a:rPr lang="en-US" sz="1700" dirty="0"/>
                        <a:t>What is probably happening is that people are </a:t>
                      </a:r>
                      <a:r>
                        <a:rPr lang="en-US" sz="1700" b="1" u="sng" dirty="0"/>
                        <a:t>confusing node costs</a:t>
                      </a:r>
                      <a:r>
                        <a:rPr lang="en-US" sz="1700" b="0" u="none" dirty="0"/>
                        <a:t> with </a:t>
                      </a:r>
                      <a:r>
                        <a:rPr lang="en-US" sz="1700" b="1" u="sng" dirty="0"/>
                        <a:t>mining costs</a:t>
                      </a:r>
                      <a:r>
                        <a:rPr lang="en-US" sz="1700" b="0" u="none" dirty="0"/>
                        <a:t>. Node costs *must* be low, for decentralization. But mining costs have no such requirement. In fact, if we wanted mining costs to be low we could remove the upward difficulty adjustments.</a:t>
                      </a:r>
                      <a:endParaRPr lang="en-US" sz="1700" dirty="0"/>
                    </a:p>
                  </a:txBody>
                  <a:tcPr/>
                </a:tc>
                <a:extLst>
                  <a:ext uri="{0D108BD9-81ED-4DB2-BD59-A6C34878D82A}">
                    <a16:rowId xmlns:a16="http://schemas.microsoft.com/office/drawing/2014/main" val="3865906815"/>
                  </a:ext>
                </a:extLst>
              </a:tr>
              <a:tr h="56605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700" dirty="0"/>
                        <a:t>The </a:t>
                      </a:r>
                      <a:r>
                        <a:rPr lang="en-US" sz="1700" b="1" u="sng" dirty="0"/>
                        <a:t>whole point</a:t>
                      </a:r>
                      <a:r>
                        <a:rPr lang="en-US" sz="1700" dirty="0"/>
                        <a:t> of SCs is that Layer1 nodes ignore them. With federations, you trust a fixed committee of law-abiding people. With BIp300 you trust a decentralized P2P process. </a:t>
                      </a:r>
                      <a:endParaRPr lang="en-US" sz="1700" b="0" i="0" u="none" dirty="0"/>
                    </a:p>
                  </a:txBody>
                  <a:tcPr/>
                </a:tc>
                <a:tc>
                  <a:txBody>
                    <a:bodyPr/>
                    <a:lstStyle/>
                    <a:p>
                      <a:pPr algn="ctr"/>
                      <a:r>
                        <a:rPr lang="en-US" sz="1700" dirty="0"/>
                        <a:t>MM is </a:t>
                      </a:r>
                      <a:r>
                        <a:rPr lang="en-US" sz="1700" b="1" u="sng" dirty="0"/>
                        <a:t>already </a:t>
                      </a:r>
                      <a:r>
                        <a:rPr lang="en-US" sz="1700" b="1" u="sng" dirty="0" err="1"/>
                        <a:t>unblockable</a:t>
                      </a:r>
                      <a:r>
                        <a:rPr lang="en-US" sz="1700" dirty="0"/>
                        <a:t>. Satoshi invented MM in 2010,  and envisioned many independent MM chains. We have been MM since 2011, with no end in sight.</a:t>
                      </a:r>
                    </a:p>
                  </a:txBody>
                  <a:tcPr/>
                </a:tc>
                <a:extLst>
                  <a:ext uri="{0D108BD9-81ED-4DB2-BD59-A6C34878D82A}">
                    <a16:rowId xmlns:a16="http://schemas.microsoft.com/office/drawing/2014/main" val="1881240285"/>
                  </a:ext>
                </a:extLst>
              </a:tr>
            </a:tbl>
          </a:graphicData>
        </a:graphic>
      </p:graphicFrame>
    </p:spTree>
    <p:extLst>
      <p:ext uri="{BB962C8B-B14F-4D97-AF65-F5344CB8AC3E}">
        <p14:creationId xmlns:p14="http://schemas.microsoft.com/office/powerpoint/2010/main" val="234911408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138D7-B48F-4B3F-BD3F-F7FCEDEFAFED}"/>
              </a:ext>
            </a:extLst>
          </p:cNvPr>
          <p:cNvSpPr>
            <a:spLocks noGrp="1"/>
          </p:cNvSpPr>
          <p:nvPr>
            <p:ph type="title"/>
          </p:nvPr>
        </p:nvSpPr>
        <p:spPr/>
        <p:txBody>
          <a:bodyPr/>
          <a:lstStyle/>
          <a:p>
            <a:endParaRPr lang="en-US" dirty="0"/>
          </a:p>
        </p:txBody>
      </p:sp>
      <p:sp>
        <p:nvSpPr>
          <p:cNvPr id="4" name="Slide Number Placeholder 3">
            <a:extLst>
              <a:ext uri="{FF2B5EF4-FFF2-40B4-BE49-F238E27FC236}">
                <a16:creationId xmlns:a16="http://schemas.microsoft.com/office/drawing/2014/main" id="{B8CD80EE-D1E3-4D7B-B383-66ABA9FED26F}"/>
              </a:ext>
            </a:extLst>
          </p:cNvPr>
          <p:cNvSpPr>
            <a:spLocks noGrp="1"/>
          </p:cNvSpPr>
          <p:nvPr>
            <p:ph type="sldNum" sz="quarter" idx="12"/>
          </p:nvPr>
        </p:nvSpPr>
        <p:spPr/>
        <p:txBody>
          <a:bodyPr/>
          <a:lstStyle/>
          <a:p>
            <a:fld id="{64A73B7B-B545-4723-8D44-5CC401310D8B}" type="slidenum">
              <a:rPr lang="en-US" smtClean="0"/>
              <a:t>69</a:t>
            </a:fld>
            <a:endParaRPr lang="en-US" dirty="0"/>
          </a:p>
        </p:txBody>
      </p:sp>
      <p:sp>
        <p:nvSpPr>
          <p:cNvPr id="5" name="Footer Placeholder 4">
            <a:extLst>
              <a:ext uri="{FF2B5EF4-FFF2-40B4-BE49-F238E27FC236}">
                <a16:creationId xmlns:a16="http://schemas.microsoft.com/office/drawing/2014/main" id="{ACC79C32-1B3A-46CF-B8C4-9FB4B4752858}"/>
              </a:ext>
            </a:extLst>
          </p:cNvPr>
          <p:cNvSpPr>
            <a:spLocks noGrp="1"/>
          </p:cNvSpPr>
          <p:nvPr>
            <p:ph type="ftr" sz="quarter" idx="11"/>
          </p:nvPr>
        </p:nvSpPr>
        <p:spPr/>
        <p:txBody>
          <a:bodyPr/>
          <a:lstStyle/>
          <a:p>
            <a:r>
              <a:rPr lang="en-US" u="sng" dirty="0">
                <a:solidFill>
                  <a:schemeClr val="bg1">
                    <a:lumMod val="75000"/>
                  </a:schemeClr>
                </a:solidFill>
              </a:rPr>
              <a:t>Telegram:</a:t>
            </a:r>
            <a:r>
              <a:rPr lang="en-US" dirty="0"/>
              <a:t> t.me/</a:t>
            </a:r>
            <a:r>
              <a:rPr lang="en-US" dirty="0" err="1"/>
              <a:t>DcInsiders</a:t>
            </a:r>
            <a:r>
              <a:rPr lang="en-US" dirty="0"/>
              <a:t>     </a:t>
            </a:r>
            <a:r>
              <a:rPr lang="en-US" u="sng" dirty="0">
                <a:solidFill>
                  <a:schemeClr val="bg1">
                    <a:lumMod val="85000"/>
                  </a:schemeClr>
                </a:solidFill>
              </a:rPr>
              <a:t>Website:</a:t>
            </a:r>
            <a:r>
              <a:rPr lang="en-US" dirty="0">
                <a:solidFill>
                  <a:schemeClr val="bg1">
                    <a:lumMod val="85000"/>
                  </a:schemeClr>
                </a:solidFill>
              </a:rPr>
              <a:t> </a:t>
            </a:r>
            <a:r>
              <a:rPr lang="en-US" dirty="0"/>
              <a:t>www.drivechain.info        </a:t>
            </a:r>
            <a:r>
              <a:rPr lang="en-US" u="sng" dirty="0">
                <a:solidFill>
                  <a:schemeClr val="bg1">
                    <a:lumMod val="75000"/>
                  </a:schemeClr>
                </a:solidFill>
              </a:rPr>
              <a:t>Paul’s Twitter:</a:t>
            </a:r>
            <a:r>
              <a:rPr lang="en-US" dirty="0">
                <a:solidFill>
                  <a:schemeClr val="bg1">
                    <a:lumMod val="75000"/>
                  </a:schemeClr>
                </a:solidFill>
              </a:rPr>
              <a:t> </a:t>
            </a:r>
            <a:r>
              <a:rPr lang="en-US" dirty="0"/>
              <a:t>@truthcoin</a:t>
            </a:r>
          </a:p>
        </p:txBody>
      </p:sp>
      <p:graphicFrame>
        <p:nvGraphicFramePr>
          <p:cNvPr id="3" name="Table 5">
            <a:extLst>
              <a:ext uri="{FF2B5EF4-FFF2-40B4-BE49-F238E27FC236}">
                <a16:creationId xmlns:a16="http://schemas.microsoft.com/office/drawing/2014/main" id="{61EB5030-AF0F-4132-807D-9FE5F5ADFBE4}"/>
              </a:ext>
            </a:extLst>
          </p:cNvPr>
          <p:cNvGraphicFramePr>
            <a:graphicFrameLocks noGrp="1"/>
          </p:cNvGraphicFramePr>
          <p:nvPr/>
        </p:nvGraphicFramePr>
        <p:xfrm>
          <a:off x="78992" y="0"/>
          <a:ext cx="12034016" cy="6888480"/>
        </p:xfrm>
        <a:graphic>
          <a:graphicData uri="http://schemas.openxmlformats.org/drawingml/2006/table">
            <a:tbl>
              <a:tblPr firstRow="1" bandRow="1">
                <a:tableStyleId>{073A0DAA-6AF3-43AB-8588-CEC1D06C72B9}</a:tableStyleId>
              </a:tblPr>
              <a:tblGrid>
                <a:gridCol w="6181454">
                  <a:extLst>
                    <a:ext uri="{9D8B030D-6E8A-4147-A177-3AD203B41FA5}">
                      <a16:colId xmlns:a16="http://schemas.microsoft.com/office/drawing/2014/main" val="2109762579"/>
                    </a:ext>
                  </a:extLst>
                </a:gridCol>
                <a:gridCol w="5852562">
                  <a:extLst>
                    <a:ext uri="{9D8B030D-6E8A-4147-A177-3AD203B41FA5}">
                      <a16:colId xmlns:a16="http://schemas.microsoft.com/office/drawing/2014/main" val="1542508702"/>
                    </a:ext>
                  </a:extLst>
                </a:gridCol>
              </a:tblGrid>
              <a:tr h="573919">
                <a:tc>
                  <a:txBody>
                    <a:bodyPr/>
                    <a:lstStyle/>
                    <a:p>
                      <a:pPr algn="ctr"/>
                      <a:r>
                        <a:rPr lang="en-US" b="0" dirty="0"/>
                        <a:t>(#1)   </a:t>
                      </a:r>
                      <a:r>
                        <a:rPr lang="en-US" b="1" u="sng" dirty="0"/>
                        <a:t>Miners-Can-Steal</a:t>
                      </a:r>
                      <a:r>
                        <a:rPr lang="en-US" dirty="0"/>
                        <a:t> </a:t>
                      </a:r>
                      <a:r>
                        <a:rPr lang="en-US" b="0" dirty="0"/>
                        <a:t>from Bip300 Scripts </a:t>
                      </a:r>
                      <a:br>
                        <a:rPr lang="en-US" b="0" dirty="0"/>
                      </a:br>
                      <a:r>
                        <a:rPr lang="en-US" b="0" dirty="0"/>
                        <a:t>(and this is bad)</a:t>
                      </a:r>
                    </a:p>
                  </a:txBody>
                  <a:tcPr/>
                </a:tc>
                <a:tc>
                  <a:txBody>
                    <a:bodyPr/>
                    <a:lstStyle/>
                    <a:p>
                      <a:pPr algn="ctr"/>
                      <a:r>
                        <a:rPr lang="en-US" b="0" dirty="0"/>
                        <a:t>(#2)  </a:t>
                      </a:r>
                      <a:r>
                        <a:rPr lang="en-US" dirty="0"/>
                        <a:t>Merged-Mining is a Side-Hustle</a:t>
                      </a:r>
                      <a:br>
                        <a:rPr lang="en-US" dirty="0"/>
                      </a:br>
                      <a:r>
                        <a:rPr lang="en-US" b="0" dirty="0"/>
                        <a:t>(and those are always bad)</a:t>
                      </a:r>
                    </a:p>
                  </a:txBody>
                  <a:tcPr/>
                </a:tc>
                <a:extLst>
                  <a:ext uri="{0D108BD9-81ED-4DB2-BD59-A6C34878D82A}">
                    <a16:rowId xmlns:a16="http://schemas.microsoft.com/office/drawing/2014/main" val="472120917"/>
                  </a:ext>
                </a:extLst>
              </a:tr>
              <a:tr h="57391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700" dirty="0"/>
                        <a:t>The free market allows entrepreneurs to go bankrupt – this is </a:t>
                      </a:r>
                      <a:r>
                        <a:rPr lang="en-US" sz="1700" b="1" u="sng" dirty="0"/>
                        <a:t>an essential part of creativity</a:t>
                      </a:r>
                      <a:r>
                        <a:rPr lang="en-US" sz="1700" dirty="0"/>
                        <a:t>. True: not every SC will succeed. But those few that do, will pay fees to miners and boost BTC’s appeal (since BTC can now easily do everything). The failures will serve as a warning to lazy or incompetent developers.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700" dirty="0"/>
                        <a:t>The fixed cost in question…</a:t>
                      </a:r>
                      <a:br>
                        <a:rPr lang="en-US" sz="1700" dirty="0"/>
                      </a:br>
                      <a:r>
                        <a:rPr lang="en-US" sz="1700" dirty="0"/>
                        <a:t>…is </a:t>
                      </a:r>
                      <a:r>
                        <a:rPr lang="en-US" sz="1700" b="1" u="sng" dirty="0"/>
                        <a:t>zero</a:t>
                      </a:r>
                      <a:r>
                        <a:rPr lang="en-US" sz="1700" dirty="0"/>
                        <a:t> under BMM.</a:t>
                      </a:r>
                      <a:br>
                        <a:rPr lang="en-US" sz="1700" dirty="0"/>
                      </a:br>
                      <a:r>
                        <a:rPr lang="en-US" sz="1700" dirty="0"/>
                        <a:t>…was already </a:t>
                      </a:r>
                      <a:r>
                        <a:rPr lang="en-US" sz="1700" b="1" u="sng" dirty="0"/>
                        <a:t>microscopic</a:t>
                      </a:r>
                      <a:r>
                        <a:rPr lang="en-US" sz="1700" dirty="0"/>
                        <a:t>, vs other miner fixed costs.</a:t>
                      </a:r>
                      <a:br>
                        <a:rPr lang="en-US" sz="1700" dirty="0"/>
                      </a:br>
                      <a:r>
                        <a:rPr lang="en-US" sz="1700" dirty="0"/>
                        <a:t>…</a:t>
                      </a:r>
                      <a:r>
                        <a:rPr lang="en-US" sz="1700" b="1" u="sng" dirty="0"/>
                        <a:t>must always be small</a:t>
                      </a:r>
                      <a:r>
                        <a:rPr lang="en-US" sz="1700" dirty="0"/>
                        <a:t> enough for non-mining nodes to exist (since their revenue is the smallest of all, $0.)</a:t>
                      </a:r>
                    </a:p>
                  </a:txBody>
                  <a:tcPr/>
                </a:tc>
                <a:extLst>
                  <a:ext uri="{0D108BD9-81ED-4DB2-BD59-A6C34878D82A}">
                    <a16:rowId xmlns:a16="http://schemas.microsoft.com/office/drawing/2014/main" val="1540252428"/>
                  </a:ext>
                </a:extLst>
              </a:tr>
              <a:tr h="573919">
                <a:tc>
                  <a:txBody>
                    <a:bodyPr/>
                    <a:lstStyle/>
                    <a:p>
                      <a:pPr algn="ctr"/>
                      <a:r>
                        <a:rPr lang="en-US" sz="1700" dirty="0"/>
                        <a:t>Bip300 has multiple safeguards in place to make “stealing” difficult. Stealing requires </a:t>
                      </a:r>
                      <a:r>
                        <a:rPr lang="en-US" sz="1700" b="1" u="sng" dirty="0"/>
                        <a:t>3-6 months</a:t>
                      </a:r>
                      <a:r>
                        <a:rPr lang="en-US" sz="1700" dirty="0"/>
                        <a:t> of openly dishonest mining activity. Humans can audit theft, by checking just 32 bytes.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700" dirty="0"/>
                        <a:t>Mining is a complex task involving many “sub-tasks” (getting cheap power / sourcing good ASICs / </a:t>
                      </a:r>
                      <a:r>
                        <a:rPr lang="en-US" sz="1700" dirty="0" err="1"/>
                        <a:t>etc</a:t>
                      </a:r>
                      <a:r>
                        <a:rPr lang="en-US" sz="1700" dirty="0"/>
                        <a:t>). Each has its own incentives, innovation, and fixed costs. </a:t>
                      </a:r>
                      <a:r>
                        <a:rPr lang="en-US" sz="1700" b="1" u="sng" dirty="0"/>
                        <a:t>No stopping those.</a:t>
                      </a:r>
                      <a:endParaRPr lang="en-US" sz="1700" b="1" i="1" u="sng" dirty="0"/>
                    </a:p>
                  </a:txBody>
                  <a:tcPr/>
                </a:tc>
                <a:extLst>
                  <a:ext uri="{0D108BD9-81ED-4DB2-BD59-A6C34878D82A}">
                    <a16:rowId xmlns:a16="http://schemas.microsoft.com/office/drawing/2014/main" val="8416718"/>
                  </a:ext>
                </a:extLst>
              </a:tr>
              <a:tr h="57391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700" dirty="0"/>
                        <a:t>Miners “can” </a:t>
                      </a:r>
                      <a:r>
                        <a:rPr lang="en-US" sz="1700" b="1" u="sng" dirty="0"/>
                        <a:t>steal from Lightning Network</a:t>
                      </a:r>
                      <a:r>
                        <a:rPr lang="en-US" sz="1700" b="1" u="none" dirty="0"/>
                        <a:t> </a:t>
                      </a:r>
                      <a:r>
                        <a:rPr lang="en-US" sz="1700" dirty="0"/>
                        <a:t>(by broadcasting old state + censoring Justice Txns), but this criterion is never held against LN.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700" dirty="0"/>
                        <a:t>Bizarre implications: if </a:t>
                      </a:r>
                      <a:r>
                        <a:rPr lang="en-US" sz="1700" dirty="0" err="1"/>
                        <a:t>BitFury</a:t>
                      </a:r>
                      <a:r>
                        <a:rPr lang="en-US" sz="1700" dirty="0"/>
                        <a:t> sold t-shirts on the side, for profit, then </a:t>
                      </a:r>
                      <a:r>
                        <a:rPr lang="en-US" sz="1700" b="1" u="sng" dirty="0"/>
                        <a:t>t-shirts = bad for BTC</a:t>
                      </a:r>
                      <a:r>
                        <a:rPr lang="en-US" sz="1700" dirty="0"/>
                        <a:t>. If Saylor altruistically paid miners $0.10 per year, then MS = bad for Bitcoin.</a:t>
                      </a:r>
                    </a:p>
                  </a:txBody>
                  <a:tcPr/>
                </a:tc>
                <a:extLst>
                  <a:ext uri="{0D108BD9-81ED-4DB2-BD59-A6C34878D82A}">
                    <a16:rowId xmlns:a16="http://schemas.microsoft.com/office/drawing/2014/main" val="3048277986"/>
                  </a:ext>
                </a:extLst>
              </a:tr>
              <a:tr h="566057">
                <a:tc>
                  <a:txBody>
                    <a:bodyPr/>
                    <a:lstStyle/>
                    <a:p>
                      <a:pPr algn="ctr"/>
                      <a:r>
                        <a:rPr lang="en-US" sz="1700" dirty="0"/>
                        <a:t>The user is </a:t>
                      </a:r>
                      <a:r>
                        <a:rPr lang="en-US" sz="1700" b="1" u="sng" dirty="0"/>
                        <a:t>sovereign</a:t>
                      </a:r>
                      <a:r>
                        <a:rPr lang="en-US" sz="1700" dirty="0"/>
                        <a:t>. Users are </a:t>
                      </a:r>
                      <a:r>
                        <a:rPr lang="en-US" sz="1700" b="1" u="sng" dirty="0"/>
                        <a:t>allowed</a:t>
                      </a:r>
                      <a:r>
                        <a:rPr lang="en-US" sz="1700" dirty="0"/>
                        <a:t> to sell their BTC for USD; or use BTC to buy “bad” products (ie “drugs”). Or invest in Alts / scams. Bip300 allows users to spend BTC to a script.</a:t>
                      </a:r>
                    </a:p>
                  </a:txBody>
                  <a:tcPr/>
                </a:tc>
                <a:tc>
                  <a:txBody>
                    <a:bodyPr/>
                    <a:lstStyle/>
                    <a:p>
                      <a:pPr algn="ctr"/>
                      <a:r>
                        <a:rPr lang="en-US" sz="1700" dirty="0"/>
                        <a:t>MM is the opposite of bad – it is good and necessary. MM alone can </a:t>
                      </a:r>
                      <a:r>
                        <a:rPr lang="en-US" sz="1700" b="1" u="sng" dirty="0"/>
                        <a:t>boost BTC’s fee revenues by 10,000x </a:t>
                      </a:r>
                      <a:r>
                        <a:rPr lang="en-US" sz="1700" dirty="0"/>
                        <a:t>or more. Without MM, long run hashrate may be too low.</a:t>
                      </a:r>
                    </a:p>
                  </a:txBody>
                  <a:tcPr/>
                </a:tc>
                <a:extLst>
                  <a:ext uri="{0D108BD9-81ED-4DB2-BD59-A6C34878D82A}">
                    <a16:rowId xmlns:a16="http://schemas.microsoft.com/office/drawing/2014/main" val="3551327728"/>
                  </a:ext>
                </a:extLst>
              </a:tr>
              <a:tr h="56605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700" dirty="0"/>
                        <a:t>This supposed “flaw” is actually a pro, as it gives miners motive and opportunity to </a:t>
                      </a:r>
                      <a:r>
                        <a:rPr lang="en-US" sz="1700" b="1" u="sng" dirty="0"/>
                        <a:t>destroy “parasite sidechains” </a:t>
                      </a:r>
                      <a:r>
                        <a:rPr lang="en-US" sz="1700" dirty="0"/>
                        <a:t>(SC which antagonize other SCs). I am not aware of any other way of efficiently accomplishing this. And I believe it is prerequisite for high-quality smart contracts.</a:t>
                      </a:r>
                    </a:p>
                  </a:txBody>
                  <a:tcPr/>
                </a:tc>
                <a:tc>
                  <a:txBody>
                    <a:bodyPr/>
                    <a:lstStyle/>
                    <a:p>
                      <a:pPr algn="ctr"/>
                      <a:r>
                        <a:rPr lang="en-US" sz="1700" dirty="0"/>
                        <a:t>What is probably happening is that people are </a:t>
                      </a:r>
                      <a:r>
                        <a:rPr lang="en-US" sz="1700" b="1" u="sng" dirty="0"/>
                        <a:t>confusing node costs</a:t>
                      </a:r>
                      <a:r>
                        <a:rPr lang="en-US" sz="1700" b="0" u="none" dirty="0"/>
                        <a:t> with </a:t>
                      </a:r>
                      <a:r>
                        <a:rPr lang="en-US" sz="1700" b="1" u="sng" dirty="0"/>
                        <a:t>mining costs</a:t>
                      </a:r>
                      <a:r>
                        <a:rPr lang="en-US" sz="1700" b="0" u="none" dirty="0"/>
                        <a:t>. Node costs *must* be low, for decentralization. But mining costs have no such requirement. In fact, if we wanted mining costs to be low we could remove the upward difficulty adjustments.</a:t>
                      </a:r>
                      <a:endParaRPr lang="en-US" sz="1700" dirty="0"/>
                    </a:p>
                  </a:txBody>
                  <a:tcPr/>
                </a:tc>
                <a:extLst>
                  <a:ext uri="{0D108BD9-81ED-4DB2-BD59-A6C34878D82A}">
                    <a16:rowId xmlns:a16="http://schemas.microsoft.com/office/drawing/2014/main" val="3865906815"/>
                  </a:ext>
                </a:extLst>
              </a:tr>
              <a:tr h="56605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700" dirty="0"/>
                        <a:t>The </a:t>
                      </a:r>
                      <a:r>
                        <a:rPr lang="en-US" sz="1700" b="1" u="sng" dirty="0"/>
                        <a:t>whole point</a:t>
                      </a:r>
                      <a:r>
                        <a:rPr lang="en-US" sz="1700" dirty="0"/>
                        <a:t> of SCs is that Layer1 nodes ignore them. With federations, you trust a fixed committee of law-abiding people. With BIp300 you trust a decentralized P2P process. </a:t>
                      </a:r>
                      <a:endParaRPr lang="en-US" sz="1700" b="0" i="0" u="none" dirty="0"/>
                    </a:p>
                  </a:txBody>
                  <a:tcPr/>
                </a:tc>
                <a:tc>
                  <a:txBody>
                    <a:bodyPr/>
                    <a:lstStyle/>
                    <a:p>
                      <a:pPr algn="ctr"/>
                      <a:r>
                        <a:rPr lang="en-US" sz="1700" dirty="0"/>
                        <a:t>MM is </a:t>
                      </a:r>
                      <a:r>
                        <a:rPr lang="en-US" sz="1700" b="1" u="sng" dirty="0"/>
                        <a:t>already </a:t>
                      </a:r>
                      <a:r>
                        <a:rPr lang="en-US" sz="1700" b="1" u="sng" dirty="0" err="1"/>
                        <a:t>unblockable</a:t>
                      </a:r>
                      <a:r>
                        <a:rPr lang="en-US" sz="1700" dirty="0"/>
                        <a:t>. Satoshi invented MM in 2010,  and envisioned many independent MM chains. We have been MM since 2011, with no end in sight.</a:t>
                      </a:r>
                    </a:p>
                  </a:txBody>
                  <a:tcPr/>
                </a:tc>
                <a:extLst>
                  <a:ext uri="{0D108BD9-81ED-4DB2-BD59-A6C34878D82A}">
                    <a16:rowId xmlns:a16="http://schemas.microsoft.com/office/drawing/2014/main" val="1881240285"/>
                  </a:ext>
                </a:extLst>
              </a:tr>
            </a:tbl>
          </a:graphicData>
        </a:graphic>
      </p:graphicFrame>
      <p:sp>
        <p:nvSpPr>
          <p:cNvPr id="6" name="Rectangle 5">
            <a:extLst>
              <a:ext uri="{FF2B5EF4-FFF2-40B4-BE49-F238E27FC236}">
                <a16:creationId xmlns:a16="http://schemas.microsoft.com/office/drawing/2014/main" id="{F8E4D4E2-6F06-464F-AC78-DEE36233E542}"/>
              </a:ext>
            </a:extLst>
          </p:cNvPr>
          <p:cNvSpPr/>
          <p:nvPr/>
        </p:nvSpPr>
        <p:spPr>
          <a:xfrm>
            <a:off x="-165100" y="1879600"/>
            <a:ext cx="6362700" cy="19812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Tree>
    <p:extLst>
      <p:ext uri="{BB962C8B-B14F-4D97-AF65-F5344CB8AC3E}">
        <p14:creationId xmlns:p14="http://schemas.microsoft.com/office/powerpoint/2010/main" val="40801755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64C9F-5DF4-3500-CA9F-1D62B2ED960F}"/>
              </a:ext>
            </a:extLst>
          </p:cNvPr>
          <p:cNvSpPr>
            <a:spLocks noGrp="1"/>
          </p:cNvSpPr>
          <p:nvPr>
            <p:ph type="title"/>
          </p:nvPr>
        </p:nvSpPr>
        <p:spPr/>
        <p:txBody>
          <a:bodyPr/>
          <a:lstStyle/>
          <a:p>
            <a:r>
              <a:rPr lang="en-US" dirty="0"/>
              <a:t>Part 2 – Why Bip300</a:t>
            </a:r>
          </a:p>
        </p:txBody>
      </p:sp>
      <p:sp>
        <p:nvSpPr>
          <p:cNvPr id="3" name="Content Placeholder 2">
            <a:extLst>
              <a:ext uri="{FF2B5EF4-FFF2-40B4-BE49-F238E27FC236}">
                <a16:creationId xmlns:a16="http://schemas.microsoft.com/office/drawing/2014/main" id="{0C05186A-052E-AB50-CEAA-A1ACFF1AAEC0}"/>
              </a:ext>
            </a:extLst>
          </p:cNvPr>
          <p:cNvSpPr>
            <a:spLocks noGrp="1"/>
          </p:cNvSpPr>
          <p:nvPr>
            <p:ph idx="1"/>
          </p:nvPr>
        </p:nvSpPr>
        <p:spPr>
          <a:xfrm>
            <a:off x="777446" y="1904833"/>
            <a:ext cx="10637108" cy="3682315"/>
          </a:xfrm>
          <a:ln>
            <a:solidFill>
              <a:schemeClr val="tx1"/>
            </a:solidFill>
          </a:ln>
        </p:spPr>
        <p:txBody>
          <a:bodyPr>
            <a:normAutofit/>
          </a:bodyPr>
          <a:lstStyle/>
          <a:p>
            <a:r>
              <a:rPr lang="en-US" dirty="0"/>
              <a:t>"Drivechains…are pretty cool…and arguably could have been more important or useful than let’s say Taproot.“</a:t>
            </a:r>
            <a:br>
              <a:rPr lang="en-US" dirty="0"/>
            </a:br>
            <a:r>
              <a:rPr lang="en-US" sz="2400" dirty="0"/>
              <a:t>- </a:t>
            </a:r>
            <a:r>
              <a:rPr lang="en-US" sz="2400" b="1" dirty="0">
                <a:solidFill>
                  <a:srgbClr val="00B0F0"/>
                </a:solidFill>
              </a:rPr>
              <a:t>Adam Back</a:t>
            </a:r>
            <a:r>
              <a:rPr lang="en-US" sz="2400" dirty="0">
                <a:solidFill>
                  <a:srgbClr val="00B0F0"/>
                </a:solidFill>
              </a:rPr>
              <a:t>, </a:t>
            </a:r>
            <a:r>
              <a:rPr lang="en-US" sz="2400" dirty="0">
                <a:solidFill>
                  <a:schemeClr val="tx1">
                    <a:lumMod val="50000"/>
                    <a:lumOff val="50000"/>
                  </a:schemeClr>
                </a:solidFill>
              </a:rPr>
              <a:t>Baltic Honeybadger 2022, Live on stage in front of everyone</a:t>
            </a:r>
          </a:p>
          <a:p>
            <a:r>
              <a:rPr lang="en-US" dirty="0"/>
              <a:t>“We need Drivechain or all the work of thousands in the last 13 years will be in vain.” ... “Drivechain is our only hope”.</a:t>
            </a:r>
            <a:br>
              <a:rPr lang="en-US" dirty="0"/>
            </a:br>
            <a:r>
              <a:rPr lang="en-US" sz="2400" dirty="0"/>
              <a:t>- </a:t>
            </a:r>
            <a:r>
              <a:rPr lang="en-US" sz="2400" b="1" dirty="0" err="1">
                <a:solidFill>
                  <a:srgbClr val="00B0F0"/>
                </a:solidFill>
              </a:rPr>
              <a:t>fiatjaf</a:t>
            </a:r>
            <a:r>
              <a:rPr lang="en-US" sz="2400" dirty="0">
                <a:solidFill>
                  <a:srgbClr val="00B0F0"/>
                </a:solidFill>
              </a:rPr>
              <a:t>, </a:t>
            </a:r>
            <a:r>
              <a:rPr lang="en-US" sz="2400" dirty="0">
                <a:solidFill>
                  <a:schemeClr val="tx1">
                    <a:lumMod val="50000"/>
                    <a:lumOff val="50000"/>
                  </a:schemeClr>
                </a:solidFill>
              </a:rPr>
              <a:t>(creator of </a:t>
            </a:r>
            <a:r>
              <a:rPr lang="en-US" sz="2400" dirty="0" err="1">
                <a:solidFill>
                  <a:schemeClr val="tx1">
                    <a:lumMod val="50000"/>
                    <a:lumOff val="50000"/>
                  </a:schemeClr>
                </a:solidFill>
              </a:rPr>
              <a:t>nostr</a:t>
            </a:r>
            <a:r>
              <a:rPr lang="en-US" sz="2400" dirty="0">
                <a:solidFill>
                  <a:schemeClr val="tx1">
                    <a:lumMod val="50000"/>
                    <a:lumOff val="50000"/>
                  </a:schemeClr>
                </a:solidFill>
              </a:rPr>
              <a:t>), on twitter</a:t>
            </a:r>
            <a:endParaRPr lang="en-US" dirty="0">
              <a:solidFill>
                <a:schemeClr val="tx1">
                  <a:lumMod val="50000"/>
                  <a:lumOff val="50000"/>
                </a:schemeClr>
              </a:solidFill>
            </a:endParaRPr>
          </a:p>
          <a:p>
            <a:r>
              <a:rPr lang="en-US" dirty="0"/>
              <a:t>“We need your project, of course, for the obvious reasons...”</a:t>
            </a:r>
            <a:br>
              <a:rPr lang="en-US" dirty="0"/>
            </a:br>
            <a:r>
              <a:rPr lang="en-US" sz="2800" dirty="0"/>
              <a:t>- </a:t>
            </a:r>
            <a:r>
              <a:rPr lang="en-US" sz="2400" b="1" dirty="0">
                <a:solidFill>
                  <a:srgbClr val="00B0F0"/>
                </a:solidFill>
              </a:rPr>
              <a:t>Rene </a:t>
            </a:r>
            <a:r>
              <a:rPr lang="en-US" sz="2400" b="1" dirty="0" err="1">
                <a:solidFill>
                  <a:srgbClr val="00B0F0"/>
                </a:solidFill>
              </a:rPr>
              <a:t>Pickhardt</a:t>
            </a:r>
            <a:r>
              <a:rPr lang="en-US" sz="2400" dirty="0">
                <a:solidFill>
                  <a:srgbClr val="00B0F0"/>
                </a:solidFill>
              </a:rPr>
              <a:t> </a:t>
            </a:r>
            <a:r>
              <a:rPr lang="en-US" sz="2400" dirty="0">
                <a:solidFill>
                  <a:schemeClr val="tx1">
                    <a:lumMod val="50000"/>
                    <a:lumOff val="50000"/>
                  </a:schemeClr>
                </a:solidFill>
              </a:rPr>
              <a:t>( Author of </a:t>
            </a:r>
            <a:r>
              <a:rPr lang="en-US" sz="2400" i="1" u="sng" dirty="0">
                <a:solidFill>
                  <a:schemeClr val="tx1">
                    <a:lumMod val="50000"/>
                    <a:lumOff val="50000"/>
                  </a:schemeClr>
                </a:solidFill>
              </a:rPr>
              <a:t>Mastering Lightning</a:t>
            </a:r>
            <a:r>
              <a:rPr lang="en-US" sz="2400" dirty="0">
                <a:solidFill>
                  <a:schemeClr val="tx1">
                    <a:lumMod val="50000"/>
                    <a:lumOff val="50000"/>
                  </a:schemeClr>
                </a:solidFill>
              </a:rPr>
              <a:t> , #1 </a:t>
            </a:r>
            <a:r>
              <a:rPr lang="en-US" sz="2400" dirty="0" err="1">
                <a:solidFill>
                  <a:schemeClr val="tx1">
                    <a:lumMod val="50000"/>
                    <a:lumOff val="50000"/>
                  </a:schemeClr>
                </a:solidFill>
              </a:rPr>
              <a:t>stackoverflow</a:t>
            </a:r>
            <a:r>
              <a:rPr lang="en-US" sz="2400" dirty="0">
                <a:solidFill>
                  <a:schemeClr val="tx1">
                    <a:lumMod val="50000"/>
                    <a:lumOff val="50000"/>
                  </a:schemeClr>
                </a:solidFill>
              </a:rPr>
              <a:t> (?) contributor for LN questions ), MIT Bitcoin Expo, 2023</a:t>
            </a:r>
            <a:endParaRPr lang="en-US" dirty="0"/>
          </a:p>
        </p:txBody>
      </p:sp>
      <p:sp>
        <p:nvSpPr>
          <p:cNvPr id="4" name="Slide Number Placeholder 3">
            <a:extLst>
              <a:ext uri="{FF2B5EF4-FFF2-40B4-BE49-F238E27FC236}">
                <a16:creationId xmlns:a16="http://schemas.microsoft.com/office/drawing/2014/main" id="{750EB8E7-99AB-2EB1-907C-EB9F17CABE3B}"/>
              </a:ext>
            </a:extLst>
          </p:cNvPr>
          <p:cNvSpPr>
            <a:spLocks noGrp="1"/>
          </p:cNvSpPr>
          <p:nvPr>
            <p:ph type="sldNum" sz="quarter" idx="12"/>
          </p:nvPr>
        </p:nvSpPr>
        <p:spPr/>
        <p:txBody>
          <a:bodyPr/>
          <a:lstStyle/>
          <a:p>
            <a:fld id="{64A73B7B-B545-4723-8D44-5CC401310D8B}" type="slidenum">
              <a:rPr lang="en-US" smtClean="0"/>
              <a:t>7</a:t>
            </a:fld>
            <a:endParaRPr lang="en-US" dirty="0"/>
          </a:p>
        </p:txBody>
      </p:sp>
      <p:sp>
        <p:nvSpPr>
          <p:cNvPr id="5" name="Footer Placeholder 4">
            <a:extLst>
              <a:ext uri="{FF2B5EF4-FFF2-40B4-BE49-F238E27FC236}">
                <a16:creationId xmlns:a16="http://schemas.microsoft.com/office/drawing/2014/main" id="{C2254D42-0E16-A165-1569-0253E7896837}"/>
              </a:ext>
            </a:extLst>
          </p:cNvPr>
          <p:cNvSpPr>
            <a:spLocks noGrp="1"/>
          </p:cNvSpPr>
          <p:nvPr>
            <p:ph type="ftr" sz="quarter" idx="11"/>
          </p:nvPr>
        </p:nvSpPr>
        <p:spPr/>
        <p:txBody>
          <a:bodyPr/>
          <a:lstStyle/>
          <a:p>
            <a:r>
              <a:rPr lang="en-US" u="sng">
                <a:solidFill>
                  <a:schemeClr val="bg1">
                    <a:lumMod val="75000"/>
                  </a:schemeClr>
                </a:solidFill>
              </a:rPr>
              <a:t>Telegram:</a:t>
            </a:r>
            <a:r>
              <a:rPr lang="en-US"/>
              <a:t> t.me/DcInsiders     </a:t>
            </a:r>
            <a:r>
              <a:rPr lang="en-US" u="sng">
                <a:solidFill>
                  <a:schemeClr val="bg1">
                    <a:lumMod val="85000"/>
                  </a:schemeClr>
                </a:solidFill>
              </a:rPr>
              <a:t>Website:</a:t>
            </a:r>
            <a:r>
              <a:rPr lang="en-US">
                <a:solidFill>
                  <a:schemeClr val="bg1">
                    <a:lumMod val="85000"/>
                  </a:schemeClr>
                </a:solidFill>
              </a:rPr>
              <a:t> </a:t>
            </a:r>
            <a:r>
              <a:rPr lang="en-US">
                <a:solidFill>
                  <a:schemeClr val="tx1"/>
                </a:solidFill>
                <a:hlinkClick r:id="rId3">
                  <a:extLst>
                    <a:ext uri="{A12FA001-AC4F-418D-AE19-62706E023703}">
                      <ahyp:hlinkClr xmlns:ahyp="http://schemas.microsoft.com/office/drawing/2018/hyperlinkcolor" val="tx"/>
                    </a:ext>
                  </a:extLst>
                </a:hlinkClick>
              </a:rPr>
              <a:t>www.LayerTwoLabs.com</a:t>
            </a:r>
            <a:r>
              <a:rPr lang="en-US"/>
              <a:t>   </a:t>
            </a:r>
            <a:r>
              <a:rPr lang="en-US" u="sng">
                <a:solidFill>
                  <a:schemeClr val="bg1">
                    <a:lumMod val="75000"/>
                  </a:schemeClr>
                </a:solidFill>
              </a:rPr>
              <a:t>Paul’s Twitter:</a:t>
            </a:r>
            <a:r>
              <a:rPr lang="en-US">
                <a:solidFill>
                  <a:schemeClr val="bg1">
                    <a:lumMod val="75000"/>
                  </a:schemeClr>
                </a:solidFill>
              </a:rPr>
              <a:t> </a:t>
            </a:r>
            <a:r>
              <a:rPr lang="en-US"/>
              <a:t>@truthcoin</a:t>
            </a:r>
            <a:endParaRPr lang="en-US" dirty="0"/>
          </a:p>
        </p:txBody>
      </p:sp>
      <p:sp>
        <p:nvSpPr>
          <p:cNvPr id="6" name="Content Placeholder 2">
            <a:extLst>
              <a:ext uri="{FF2B5EF4-FFF2-40B4-BE49-F238E27FC236}">
                <a16:creationId xmlns:a16="http://schemas.microsoft.com/office/drawing/2014/main" id="{C74B06BC-A6D8-F3BC-958B-FCE3C74BFBB4}"/>
              </a:ext>
            </a:extLst>
          </p:cNvPr>
          <p:cNvSpPr txBox="1">
            <a:spLocks/>
          </p:cNvSpPr>
          <p:nvPr/>
        </p:nvSpPr>
        <p:spPr>
          <a:xfrm>
            <a:off x="3538151" y="1313600"/>
            <a:ext cx="5115698" cy="442951"/>
          </a:xfrm>
          <a:prstGeom prst="rect">
            <a:avLst/>
          </a:prstGeom>
          <a:solidFill>
            <a:schemeClr val="bg1">
              <a:lumMod val="85000"/>
            </a:schemeClr>
          </a:solidFill>
          <a:ln>
            <a:solidFill>
              <a:schemeClr val="tx1"/>
            </a:solidFill>
          </a:ln>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t>My Three Favorite Endorsements</a:t>
            </a:r>
          </a:p>
        </p:txBody>
      </p:sp>
      <p:sp>
        <p:nvSpPr>
          <p:cNvPr id="7" name="Content Placeholder 2">
            <a:extLst>
              <a:ext uri="{FF2B5EF4-FFF2-40B4-BE49-F238E27FC236}">
                <a16:creationId xmlns:a16="http://schemas.microsoft.com/office/drawing/2014/main" id="{705ABB2D-37FE-28F5-3E07-3A58A3F72F71}"/>
              </a:ext>
            </a:extLst>
          </p:cNvPr>
          <p:cNvSpPr txBox="1">
            <a:spLocks/>
          </p:cNvSpPr>
          <p:nvPr/>
        </p:nvSpPr>
        <p:spPr>
          <a:xfrm>
            <a:off x="2817340" y="5735430"/>
            <a:ext cx="6557320" cy="442951"/>
          </a:xfrm>
          <a:prstGeom prst="rect">
            <a:avLst/>
          </a:prstGeom>
          <a:solidFill>
            <a:schemeClr val="bg1">
              <a:lumMod val="85000"/>
            </a:schemeClr>
          </a:solidFill>
          <a:ln>
            <a:solidFill>
              <a:schemeClr val="tx1"/>
            </a:solidFill>
          </a:ln>
        </p:spPr>
        <p:txBody>
          <a:bodyPr vert="horz" lIns="91440" tIns="45720" rIns="91440" bIns="45720" rtlCol="0" anchor="ctr">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t>Visit </a:t>
            </a:r>
            <a:r>
              <a:rPr lang="en-US" dirty="0">
                <a:hlinkClick r:id="rId4"/>
              </a:rPr>
              <a:t>www.LayerTwoLabs.com/friends</a:t>
            </a:r>
            <a:r>
              <a:rPr lang="en-US" dirty="0"/>
              <a:t> for 47 more!</a:t>
            </a:r>
          </a:p>
        </p:txBody>
      </p:sp>
    </p:spTree>
    <p:extLst>
      <p:ext uri="{BB962C8B-B14F-4D97-AF65-F5344CB8AC3E}">
        <p14:creationId xmlns:p14="http://schemas.microsoft.com/office/powerpoint/2010/main" val="16812704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138D7-B48F-4B3F-BD3F-F7FCEDEFAFED}"/>
              </a:ext>
            </a:extLst>
          </p:cNvPr>
          <p:cNvSpPr>
            <a:spLocks noGrp="1"/>
          </p:cNvSpPr>
          <p:nvPr>
            <p:ph type="title"/>
          </p:nvPr>
        </p:nvSpPr>
        <p:spPr/>
        <p:txBody>
          <a:bodyPr/>
          <a:lstStyle/>
          <a:p>
            <a:endParaRPr lang="en-US" dirty="0"/>
          </a:p>
        </p:txBody>
      </p:sp>
      <p:sp>
        <p:nvSpPr>
          <p:cNvPr id="4" name="Slide Number Placeholder 3">
            <a:extLst>
              <a:ext uri="{FF2B5EF4-FFF2-40B4-BE49-F238E27FC236}">
                <a16:creationId xmlns:a16="http://schemas.microsoft.com/office/drawing/2014/main" id="{B8CD80EE-D1E3-4D7B-B383-66ABA9FED26F}"/>
              </a:ext>
            </a:extLst>
          </p:cNvPr>
          <p:cNvSpPr>
            <a:spLocks noGrp="1"/>
          </p:cNvSpPr>
          <p:nvPr>
            <p:ph type="sldNum" sz="quarter" idx="12"/>
          </p:nvPr>
        </p:nvSpPr>
        <p:spPr/>
        <p:txBody>
          <a:bodyPr/>
          <a:lstStyle/>
          <a:p>
            <a:fld id="{64A73B7B-B545-4723-8D44-5CC401310D8B}" type="slidenum">
              <a:rPr lang="en-US" smtClean="0"/>
              <a:t>70</a:t>
            </a:fld>
            <a:endParaRPr lang="en-US" dirty="0"/>
          </a:p>
        </p:txBody>
      </p:sp>
      <p:sp>
        <p:nvSpPr>
          <p:cNvPr id="5" name="Footer Placeholder 4">
            <a:extLst>
              <a:ext uri="{FF2B5EF4-FFF2-40B4-BE49-F238E27FC236}">
                <a16:creationId xmlns:a16="http://schemas.microsoft.com/office/drawing/2014/main" id="{ACC79C32-1B3A-46CF-B8C4-9FB4B4752858}"/>
              </a:ext>
            </a:extLst>
          </p:cNvPr>
          <p:cNvSpPr>
            <a:spLocks noGrp="1"/>
          </p:cNvSpPr>
          <p:nvPr>
            <p:ph type="ftr" sz="quarter" idx="11"/>
          </p:nvPr>
        </p:nvSpPr>
        <p:spPr/>
        <p:txBody>
          <a:bodyPr/>
          <a:lstStyle/>
          <a:p>
            <a:r>
              <a:rPr lang="en-US" u="sng" dirty="0">
                <a:solidFill>
                  <a:schemeClr val="bg1">
                    <a:lumMod val="75000"/>
                  </a:schemeClr>
                </a:solidFill>
              </a:rPr>
              <a:t>Telegram:</a:t>
            </a:r>
            <a:r>
              <a:rPr lang="en-US" dirty="0"/>
              <a:t> t.me/</a:t>
            </a:r>
            <a:r>
              <a:rPr lang="en-US" dirty="0" err="1"/>
              <a:t>DcInsiders</a:t>
            </a:r>
            <a:r>
              <a:rPr lang="en-US" dirty="0"/>
              <a:t>     </a:t>
            </a:r>
            <a:r>
              <a:rPr lang="en-US" u="sng" dirty="0">
                <a:solidFill>
                  <a:schemeClr val="bg1">
                    <a:lumMod val="85000"/>
                  </a:schemeClr>
                </a:solidFill>
              </a:rPr>
              <a:t>Website:</a:t>
            </a:r>
            <a:r>
              <a:rPr lang="en-US" dirty="0">
                <a:solidFill>
                  <a:schemeClr val="bg1">
                    <a:lumMod val="85000"/>
                  </a:schemeClr>
                </a:solidFill>
              </a:rPr>
              <a:t> </a:t>
            </a:r>
            <a:r>
              <a:rPr lang="en-US" dirty="0"/>
              <a:t>www.drivechain.info        </a:t>
            </a:r>
            <a:r>
              <a:rPr lang="en-US" u="sng" dirty="0">
                <a:solidFill>
                  <a:schemeClr val="bg1">
                    <a:lumMod val="75000"/>
                  </a:schemeClr>
                </a:solidFill>
              </a:rPr>
              <a:t>Paul’s Twitter:</a:t>
            </a:r>
            <a:r>
              <a:rPr lang="en-US" dirty="0">
                <a:solidFill>
                  <a:schemeClr val="bg1">
                    <a:lumMod val="75000"/>
                  </a:schemeClr>
                </a:solidFill>
              </a:rPr>
              <a:t> </a:t>
            </a:r>
            <a:r>
              <a:rPr lang="en-US" dirty="0"/>
              <a:t>@truthcoin</a:t>
            </a:r>
          </a:p>
        </p:txBody>
      </p:sp>
      <p:graphicFrame>
        <p:nvGraphicFramePr>
          <p:cNvPr id="3" name="Table 5">
            <a:extLst>
              <a:ext uri="{FF2B5EF4-FFF2-40B4-BE49-F238E27FC236}">
                <a16:creationId xmlns:a16="http://schemas.microsoft.com/office/drawing/2014/main" id="{61EB5030-AF0F-4132-807D-9FE5F5ADFBE4}"/>
              </a:ext>
            </a:extLst>
          </p:cNvPr>
          <p:cNvGraphicFramePr>
            <a:graphicFrameLocks noGrp="1"/>
          </p:cNvGraphicFramePr>
          <p:nvPr/>
        </p:nvGraphicFramePr>
        <p:xfrm>
          <a:off x="78992" y="0"/>
          <a:ext cx="12034016" cy="6888480"/>
        </p:xfrm>
        <a:graphic>
          <a:graphicData uri="http://schemas.openxmlformats.org/drawingml/2006/table">
            <a:tbl>
              <a:tblPr firstRow="1" bandRow="1">
                <a:tableStyleId>{073A0DAA-6AF3-43AB-8588-CEC1D06C72B9}</a:tableStyleId>
              </a:tblPr>
              <a:tblGrid>
                <a:gridCol w="6181454">
                  <a:extLst>
                    <a:ext uri="{9D8B030D-6E8A-4147-A177-3AD203B41FA5}">
                      <a16:colId xmlns:a16="http://schemas.microsoft.com/office/drawing/2014/main" val="2109762579"/>
                    </a:ext>
                  </a:extLst>
                </a:gridCol>
                <a:gridCol w="5852562">
                  <a:extLst>
                    <a:ext uri="{9D8B030D-6E8A-4147-A177-3AD203B41FA5}">
                      <a16:colId xmlns:a16="http://schemas.microsoft.com/office/drawing/2014/main" val="1542508702"/>
                    </a:ext>
                  </a:extLst>
                </a:gridCol>
              </a:tblGrid>
              <a:tr h="573919">
                <a:tc>
                  <a:txBody>
                    <a:bodyPr/>
                    <a:lstStyle/>
                    <a:p>
                      <a:pPr algn="ctr"/>
                      <a:r>
                        <a:rPr lang="en-US" b="0" dirty="0"/>
                        <a:t>(#1)   </a:t>
                      </a:r>
                      <a:r>
                        <a:rPr lang="en-US" b="1" u="sng" dirty="0"/>
                        <a:t>Miners-Can-Steal</a:t>
                      </a:r>
                      <a:r>
                        <a:rPr lang="en-US" dirty="0"/>
                        <a:t> </a:t>
                      </a:r>
                      <a:r>
                        <a:rPr lang="en-US" b="0" dirty="0"/>
                        <a:t>from Bip300 Scripts </a:t>
                      </a:r>
                      <a:br>
                        <a:rPr lang="en-US" b="0" dirty="0"/>
                      </a:br>
                      <a:r>
                        <a:rPr lang="en-US" b="0" dirty="0"/>
                        <a:t>(and this is bad)</a:t>
                      </a:r>
                    </a:p>
                  </a:txBody>
                  <a:tcPr/>
                </a:tc>
                <a:tc>
                  <a:txBody>
                    <a:bodyPr/>
                    <a:lstStyle/>
                    <a:p>
                      <a:pPr algn="ctr"/>
                      <a:r>
                        <a:rPr lang="en-US" b="0" dirty="0"/>
                        <a:t>(#2)  </a:t>
                      </a:r>
                      <a:r>
                        <a:rPr lang="en-US" dirty="0"/>
                        <a:t>Merged-Mining is a Side-Hustle</a:t>
                      </a:r>
                      <a:br>
                        <a:rPr lang="en-US" dirty="0"/>
                      </a:br>
                      <a:r>
                        <a:rPr lang="en-US" b="0" dirty="0"/>
                        <a:t>(and those are always bad)</a:t>
                      </a:r>
                    </a:p>
                  </a:txBody>
                  <a:tcPr/>
                </a:tc>
                <a:extLst>
                  <a:ext uri="{0D108BD9-81ED-4DB2-BD59-A6C34878D82A}">
                    <a16:rowId xmlns:a16="http://schemas.microsoft.com/office/drawing/2014/main" val="472120917"/>
                  </a:ext>
                </a:extLst>
              </a:tr>
              <a:tr h="57391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700" dirty="0"/>
                        <a:t>The free market allows entrepreneurs to go bankrupt – this is </a:t>
                      </a:r>
                      <a:r>
                        <a:rPr lang="en-US" sz="1700" b="1" u="sng" dirty="0"/>
                        <a:t>an essential part of creativity</a:t>
                      </a:r>
                      <a:r>
                        <a:rPr lang="en-US" sz="1700" dirty="0"/>
                        <a:t>. True: not every SC will succeed. But those few that do, will pay fees to miners and boost BTC’s appeal (since BTC can now easily do everything). The failures will serve as a warning to lazy or incompetent developers.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700" dirty="0"/>
                        <a:t>The fixed cost in question…</a:t>
                      </a:r>
                      <a:br>
                        <a:rPr lang="en-US" sz="1700" dirty="0"/>
                      </a:br>
                      <a:r>
                        <a:rPr lang="en-US" sz="1700" dirty="0"/>
                        <a:t>…is </a:t>
                      </a:r>
                      <a:r>
                        <a:rPr lang="en-US" sz="1700" b="1" u="sng" dirty="0"/>
                        <a:t>zero</a:t>
                      </a:r>
                      <a:r>
                        <a:rPr lang="en-US" sz="1700" dirty="0"/>
                        <a:t> under BMM.</a:t>
                      </a:r>
                      <a:br>
                        <a:rPr lang="en-US" sz="1700" dirty="0"/>
                      </a:br>
                      <a:r>
                        <a:rPr lang="en-US" sz="1700" dirty="0"/>
                        <a:t>…was already </a:t>
                      </a:r>
                      <a:r>
                        <a:rPr lang="en-US" sz="1700" b="1" u="sng" dirty="0"/>
                        <a:t>microscopic</a:t>
                      </a:r>
                      <a:r>
                        <a:rPr lang="en-US" sz="1700" dirty="0"/>
                        <a:t>, vs other miner fixed costs.</a:t>
                      </a:r>
                      <a:br>
                        <a:rPr lang="en-US" sz="1700" dirty="0"/>
                      </a:br>
                      <a:r>
                        <a:rPr lang="en-US" sz="1700" dirty="0"/>
                        <a:t>…</a:t>
                      </a:r>
                      <a:r>
                        <a:rPr lang="en-US" sz="1700" b="1" u="sng" dirty="0"/>
                        <a:t>must always be small</a:t>
                      </a:r>
                      <a:r>
                        <a:rPr lang="en-US" sz="1700" dirty="0"/>
                        <a:t> enough for non-mining nodes to exist (since their revenue is the smallest of all, $0.)</a:t>
                      </a:r>
                    </a:p>
                  </a:txBody>
                  <a:tcPr/>
                </a:tc>
                <a:extLst>
                  <a:ext uri="{0D108BD9-81ED-4DB2-BD59-A6C34878D82A}">
                    <a16:rowId xmlns:a16="http://schemas.microsoft.com/office/drawing/2014/main" val="1540252428"/>
                  </a:ext>
                </a:extLst>
              </a:tr>
              <a:tr h="573919">
                <a:tc>
                  <a:txBody>
                    <a:bodyPr/>
                    <a:lstStyle/>
                    <a:p>
                      <a:pPr algn="ctr"/>
                      <a:r>
                        <a:rPr lang="en-US" sz="1700" dirty="0"/>
                        <a:t>Bip300 has multiple safeguards in place to make “stealing” difficult. Stealing requires </a:t>
                      </a:r>
                      <a:r>
                        <a:rPr lang="en-US" sz="1700" b="1" u="sng" dirty="0"/>
                        <a:t>3-6 months</a:t>
                      </a:r>
                      <a:r>
                        <a:rPr lang="en-US" sz="1700" dirty="0"/>
                        <a:t> of openly dishonest mining activity. Humans can audit theft, by checking just 32 bytes.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700" dirty="0"/>
                        <a:t>Mining is a complex task involving many “sub-tasks” (getting cheap power / sourcing good ASICs / </a:t>
                      </a:r>
                      <a:r>
                        <a:rPr lang="en-US" sz="1700" dirty="0" err="1"/>
                        <a:t>etc</a:t>
                      </a:r>
                      <a:r>
                        <a:rPr lang="en-US" sz="1700" dirty="0"/>
                        <a:t>). Each has its own incentives, innovation, and fixed costs. </a:t>
                      </a:r>
                      <a:r>
                        <a:rPr lang="en-US" sz="1700" b="1" u="sng" dirty="0"/>
                        <a:t>No stopping those.</a:t>
                      </a:r>
                      <a:endParaRPr lang="en-US" sz="1700" b="1" i="1" u="sng" dirty="0"/>
                    </a:p>
                  </a:txBody>
                  <a:tcPr/>
                </a:tc>
                <a:extLst>
                  <a:ext uri="{0D108BD9-81ED-4DB2-BD59-A6C34878D82A}">
                    <a16:rowId xmlns:a16="http://schemas.microsoft.com/office/drawing/2014/main" val="8416718"/>
                  </a:ext>
                </a:extLst>
              </a:tr>
              <a:tr h="57391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700" dirty="0"/>
                        <a:t>Miners “can” </a:t>
                      </a:r>
                      <a:r>
                        <a:rPr lang="en-US" sz="1700" b="1" u="sng" dirty="0"/>
                        <a:t>steal from Lightning Network</a:t>
                      </a:r>
                      <a:r>
                        <a:rPr lang="en-US" sz="1700" b="1" u="none" dirty="0"/>
                        <a:t> </a:t>
                      </a:r>
                      <a:r>
                        <a:rPr lang="en-US" sz="1700" dirty="0"/>
                        <a:t>(by broadcasting old state + censoring Justice Txns), but this criterion is never held against LN.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700" dirty="0"/>
                        <a:t>Bizarre implications: if </a:t>
                      </a:r>
                      <a:r>
                        <a:rPr lang="en-US" sz="1700" dirty="0" err="1"/>
                        <a:t>BitFury</a:t>
                      </a:r>
                      <a:r>
                        <a:rPr lang="en-US" sz="1700" dirty="0"/>
                        <a:t> sold t-shirts on the side, for profit, then </a:t>
                      </a:r>
                      <a:r>
                        <a:rPr lang="en-US" sz="1700" b="1" u="sng" dirty="0"/>
                        <a:t>t-shirts = bad for BTC</a:t>
                      </a:r>
                      <a:r>
                        <a:rPr lang="en-US" sz="1700" dirty="0"/>
                        <a:t>. If Saylor altruistically paid miners $0.10 per year, then MS = bad for Bitcoin.</a:t>
                      </a:r>
                    </a:p>
                  </a:txBody>
                  <a:tcPr/>
                </a:tc>
                <a:extLst>
                  <a:ext uri="{0D108BD9-81ED-4DB2-BD59-A6C34878D82A}">
                    <a16:rowId xmlns:a16="http://schemas.microsoft.com/office/drawing/2014/main" val="3048277986"/>
                  </a:ext>
                </a:extLst>
              </a:tr>
              <a:tr h="566057">
                <a:tc>
                  <a:txBody>
                    <a:bodyPr/>
                    <a:lstStyle/>
                    <a:p>
                      <a:pPr algn="ctr"/>
                      <a:r>
                        <a:rPr lang="en-US" sz="1700" dirty="0"/>
                        <a:t>The user is </a:t>
                      </a:r>
                      <a:r>
                        <a:rPr lang="en-US" sz="1700" b="1" u="sng" dirty="0"/>
                        <a:t>sovereign</a:t>
                      </a:r>
                      <a:r>
                        <a:rPr lang="en-US" sz="1700" dirty="0"/>
                        <a:t>. Users are </a:t>
                      </a:r>
                      <a:r>
                        <a:rPr lang="en-US" sz="1700" b="1" u="sng" dirty="0"/>
                        <a:t>allowed</a:t>
                      </a:r>
                      <a:r>
                        <a:rPr lang="en-US" sz="1700" dirty="0"/>
                        <a:t> to sell their BTC for USD; or use BTC to buy “bad” products (ie “drugs”). Or invest in Alts / scams. Bip300 allows users to spend BTC to a script.</a:t>
                      </a:r>
                    </a:p>
                  </a:txBody>
                  <a:tcPr/>
                </a:tc>
                <a:tc>
                  <a:txBody>
                    <a:bodyPr/>
                    <a:lstStyle/>
                    <a:p>
                      <a:pPr algn="ctr"/>
                      <a:r>
                        <a:rPr lang="en-US" sz="1700" dirty="0"/>
                        <a:t>MM is the opposite of bad – it is good and necessary. MM alone can </a:t>
                      </a:r>
                      <a:r>
                        <a:rPr lang="en-US" sz="1700" b="1" u="sng" dirty="0"/>
                        <a:t>boost BTC’s fee revenues by 10,000x </a:t>
                      </a:r>
                      <a:r>
                        <a:rPr lang="en-US" sz="1700" dirty="0"/>
                        <a:t>or more. Without MM, long run hashrate may be too low.</a:t>
                      </a:r>
                    </a:p>
                  </a:txBody>
                  <a:tcPr/>
                </a:tc>
                <a:extLst>
                  <a:ext uri="{0D108BD9-81ED-4DB2-BD59-A6C34878D82A}">
                    <a16:rowId xmlns:a16="http://schemas.microsoft.com/office/drawing/2014/main" val="3551327728"/>
                  </a:ext>
                </a:extLst>
              </a:tr>
              <a:tr h="56605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700" dirty="0"/>
                        <a:t>This supposed “flaw” is actually a pro, as it gives miners motive and opportunity to </a:t>
                      </a:r>
                      <a:r>
                        <a:rPr lang="en-US" sz="1700" b="1" u="sng" dirty="0"/>
                        <a:t>destroy “parasite sidechains” </a:t>
                      </a:r>
                      <a:r>
                        <a:rPr lang="en-US" sz="1700" dirty="0"/>
                        <a:t>(SC which antagonize other SCs). I am not aware of any other way of efficiently accomplishing this. And I believe it is prerequisite for high-quality smart contracts.</a:t>
                      </a:r>
                    </a:p>
                  </a:txBody>
                  <a:tcPr/>
                </a:tc>
                <a:tc>
                  <a:txBody>
                    <a:bodyPr/>
                    <a:lstStyle/>
                    <a:p>
                      <a:pPr algn="ctr"/>
                      <a:r>
                        <a:rPr lang="en-US" sz="1700" dirty="0"/>
                        <a:t>What is probably happening is that people are </a:t>
                      </a:r>
                      <a:r>
                        <a:rPr lang="en-US" sz="1700" b="1" u="sng" dirty="0"/>
                        <a:t>confusing node costs</a:t>
                      </a:r>
                      <a:r>
                        <a:rPr lang="en-US" sz="1700" b="0" u="none" dirty="0"/>
                        <a:t> with </a:t>
                      </a:r>
                      <a:r>
                        <a:rPr lang="en-US" sz="1700" b="1" u="sng" dirty="0"/>
                        <a:t>mining costs</a:t>
                      </a:r>
                      <a:r>
                        <a:rPr lang="en-US" sz="1700" b="0" u="none" dirty="0"/>
                        <a:t>. Node costs *must* be low, for decentralization. But mining costs have no such requirement. In fact, if we wanted mining costs to be low we could remove the upward difficulty adjustments.</a:t>
                      </a:r>
                      <a:endParaRPr lang="en-US" sz="1700" dirty="0"/>
                    </a:p>
                  </a:txBody>
                  <a:tcPr/>
                </a:tc>
                <a:extLst>
                  <a:ext uri="{0D108BD9-81ED-4DB2-BD59-A6C34878D82A}">
                    <a16:rowId xmlns:a16="http://schemas.microsoft.com/office/drawing/2014/main" val="3865906815"/>
                  </a:ext>
                </a:extLst>
              </a:tr>
              <a:tr h="56605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700" dirty="0"/>
                        <a:t>The </a:t>
                      </a:r>
                      <a:r>
                        <a:rPr lang="en-US" sz="1700" b="1" u="sng" dirty="0"/>
                        <a:t>whole point</a:t>
                      </a:r>
                      <a:r>
                        <a:rPr lang="en-US" sz="1700" dirty="0"/>
                        <a:t> of SCs is that Layer1 nodes ignore them. With federations, you trust a fixed committee of law-abiding people. With BIp300 you trust a decentralized P2P process. </a:t>
                      </a:r>
                      <a:endParaRPr lang="en-US" sz="1700" b="0" i="0" u="none" dirty="0"/>
                    </a:p>
                  </a:txBody>
                  <a:tcPr/>
                </a:tc>
                <a:tc>
                  <a:txBody>
                    <a:bodyPr/>
                    <a:lstStyle/>
                    <a:p>
                      <a:pPr algn="ctr"/>
                      <a:r>
                        <a:rPr lang="en-US" sz="1700" dirty="0"/>
                        <a:t>MM is </a:t>
                      </a:r>
                      <a:r>
                        <a:rPr lang="en-US" sz="1700" b="1" u="sng" dirty="0"/>
                        <a:t>already </a:t>
                      </a:r>
                      <a:r>
                        <a:rPr lang="en-US" sz="1700" b="1" u="sng" dirty="0" err="1"/>
                        <a:t>unblockable</a:t>
                      </a:r>
                      <a:r>
                        <a:rPr lang="en-US" sz="1700" dirty="0"/>
                        <a:t>. Satoshi invented MM in 2010,  and envisioned many independent MM chains. We have been MM since 2011, with no end in sight.</a:t>
                      </a:r>
                    </a:p>
                  </a:txBody>
                  <a:tcPr/>
                </a:tc>
                <a:extLst>
                  <a:ext uri="{0D108BD9-81ED-4DB2-BD59-A6C34878D82A}">
                    <a16:rowId xmlns:a16="http://schemas.microsoft.com/office/drawing/2014/main" val="1881240285"/>
                  </a:ext>
                </a:extLst>
              </a:tr>
            </a:tbl>
          </a:graphicData>
        </a:graphic>
      </p:graphicFrame>
      <p:sp>
        <p:nvSpPr>
          <p:cNvPr id="8" name="Rectangle 7">
            <a:extLst>
              <a:ext uri="{FF2B5EF4-FFF2-40B4-BE49-F238E27FC236}">
                <a16:creationId xmlns:a16="http://schemas.microsoft.com/office/drawing/2014/main" id="{7B235B95-CBED-41E5-A998-2AEFB9FEFEC9}"/>
              </a:ext>
            </a:extLst>
          </p:cNvPr>
          <p:cNvSpPr/>
          <p:nvPr/>
        </p:nvSpPr>
        <p:spPr>
          <a:xfrm>
            <a:off x="6286500" y="2897848"/>
            <a:ext cx="5915408" cy="887451"/>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C9055EF-2A43-4112-B48D-B560C665BBB4}"/>
              </a:ext>
            </a:extLst>
          </p:cNvPr>
          <p:cNvSpPr/>
          <p:nvPr/>
        </p:nvSpPr>
        <p:spPr>
          <a:xfrm>
            <a:off x="6197600" y="4611148"/>
            <a:ext cx="5915408" cy="1357852"/>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033421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138D7-B48F-4B3F-BD3F-F7FCEDEFAFED}"/>
              </a:ext>
            </a:extLst>
          </p:cNvPr>
          <p:cNvSpPr>
            <a:spLocks noGrp="1"/>
          </p:cNvSpPr>
          <p:nvPr>
            <p:ph type="title"/>
          </p:nvPr>
        </p:nvSpPr>
        <p:spPr/>
        <p:txBody>
          <a:bodyPr/>
          <a:lstStyle/>
          <a:p>
            <a:endParaRPr lang="en-US" dirty="0"/>
          </a:p>
        </p:txBody>
      </p:sp>
      <p:sp>
        <p:nvSpPr>
          <p:cNvPr id="4" name="Slide Number Placeholder 3">
            <a:extLst>
              <a:ext uri="{FF2B5EF4-FFF2-40B4-BE49-F238E27FC236}">
                <a16:creationId xmlns:a16="http://schemas.microsoft.com/office/drawing/2014/main" id="{B8CD80EE-D1E3-4D7B-B383-66ABA9FED26F}"/>
              </a:ext>
            </a:extLst>
          </p:cNvPr>
          <p:cNvSpPr>
            <a:spLocks noGrp="1"/>
          </p:cNvSpPr>
          <p:nvPr>
            <p:ph type="sldNum" sz="quarter" idx="12"/>
          </p:nvPr>
        </p:nvSpPr>
        <p:spPr/>
        <p:txBody>
          <a:bodyPr/>
          <a:lstStyle/>
          <a:p>
            <a:fld id="{64A73B7B-B545-4723-8D44-5CC401310D8B}" type="slidenum">
              <a:rPr lang="en-US" smtClean="0"/>
              <a:t>71</a:t>
            </a:fld>
            <a:endParaRPr lang="en-US" dirty="0"/>
          </a:p>
        </p:txBody>
      </p:sp>
      <p:sp>
        <p:nvSpPr>
          <p:cNvPr id="5" name="Footer Placeholder 4">
            <a:extLst>
              <a:ext uri="{FF2B5EF4-FFF2-40B4-BE49-F238E27FC236}">
                <a16:creationId xmlns:a16="http://schemas.microsoft.com/office/drawing/2014/main" id="{ACC79C32-1B3A-46CF-B8C4-9FB4B4752858}"/>
              </a:ext>
            </a:extLst>
          </p:cNvPr>
          <p:cNvSpPr>
            <a:spLocks noGrp="1"/>
          </p:cNvSpPr>
          <p:nvPr>
            <p:ph type="ftr" sz="quarter" idx="11"/>
          </p:nvPr>
        </p:nvSpPr>
        <p:spPr/>
        <p:txBody>
          <a:bodyPr/>
          <a:lstStyle/>
          <a:p>
            <a:r>
              <a:rPr lang="en-US" u="sng" dirty="0">
                <a:solidFill>
                  <a:schemeClr val="bg1">
                    <a:lumMod val="75000"/>
                  </a:schemeClr>
                </a:solidFill>
              </a:rPr>
              <a:t>Telegram:</a:t>
            </a:r>
            <a:r>
              <a:rPr lang="en-US" dirty="0"/>
              <a:t> t.me/</a:t>
            </a:r>
            <a:r>
              <a:rPr lang="en-US" dirty="0" err="1"/>
              <a:t>DcInsiders</a:t>
            </a:r>
            <a:r>
              <a:rPr lang="en-US" dirty="0"/>
              <a:t>     </a:t>
            </a:r>
            <a:r>
              <a:rPr lang="en-US" u="sng" dirty="0">
                <a:solidFill>
                  <a:schemeClr val="bg1">
                    <a:lumMod val="85000"/>
                  </a:schemeClr>
                </a:solidFill>
              </a:rPr>
              <a:t>Website:</a:t>
            </a:r>
            <a:r>
              <a:rPr lang="en-US" dirty="0">
                <a:solidFill>
                  <a:schemeClr val="bg1">
                    <a:lumMod val="85000"/>
                  </a:schemeClr>
                </a:solidFill>
              </a:rPr>
              <a:t> </a:t>
            </a:r>
            <a:r>
              <a:rPr lang="en-US" dirty="0"/>
              <a:t>www.drivechain.info        </a:t>
            </a:r>
            <a:r>
              <a:rPr lang="en-US" u="sng" dirty="0">
                <a:solidFill>
                  <a:schemeClr val="bg1">
                    <a:lumMod val="75000"/>
                  </a:schemeClr>
                </a:solidFill>
              </a:rPr>
              <a:t>Paul’s Twitter:</a:t>
            </a:r>
            <a:r>
              <a:rPr lang="en-US" dirty="0">
                <a:solidFill>
                  <a:schemeClr val="bg1">
                    <a:lumMod val="75000"/>
                  </a:schemeClr>
                </a:solidFill>
              </a:rPr>
              <a:t> </a:t>
            </a:r>
            <a:r>
              <a:rPr lang="en-US" dirty="0"/>
              <a:t>@truthcoin</a:t>
            </a:r>
          </a:p>
        </p:txBody>
      </p:sp>
      <p:graphicFrame>
        <p:nvGraphicFramePr>
          <p:cNvPr id="3" name="Table 5">
            <a:extLst>
              <a:ext uri="{FF2B5EF4-FFF2-40B4-BE49-F238E27FC236}">
                <a16:creationId xmlns:a16="http://schemas.microsoft.com/office/drawing/2014/main" id="{61EB5030-AF0F-4132-807D-9FE5F5ADFBE4}"/>
              </a:ext>
            </a:extLst>
          </p:cNvPr>
          <p:cNvGraphicFramePr>
            <a:graphicFrameLocks noGrp="1"/>
          </p:cNvGraphicFramePr>
          <p:nvPr/>
        </p:nvGraphicFramePr>
        <p:xfrm>
          <a:off x="78992" y="0"/>
          <a:ext cx="12034016" cy="6888480"/>
        </p:xfrm>
        <a:graphic>
          <a:graphicData uri="http://schemas.openxmlformats.org/drawingml/2006/table">
            <a:tbl>
              <a:tblPr firstRow="1" bandRow="1">
                <a:tableStyleId>{073A0DAA-6AF3-43AB-8588-CEC1D06C72B9}</a:tableStyleId>
              </a:tblPr>
              <a:tblGrid>
                <a:gridCol w="6181454">
                  <a:extLst>
                    <a:ext uri="{9D8B030D-6E8A-4147-A177-3AD203B41FA5}">
                      <a16:colId xmlns:a16="http://schemas.microsoft.com/office/drawing/2014/main" val="2109762579"/>
                    </a:ext>
                  </a:extLst>
                </a:gridCol>
                <a:gridCol w="5852562">
                  <a:extLst>
                    <a:ext uri="{9D8B030D-6E8A-4147-A177-3AD203B41FA5}">
                      <a16:colId xmlns:a16="http://schemas.microsoft.com/office/drawing/2014/main" val="1542508702"/>
                    </a:ext>
                  </a:extLst>
                </a:gridCol>
              </a:tblGrid>
              <a:tr h="573919">
                <a:tc>
                  <a:txBody>
                    <a:bodyPr/>
                    <a:lstStyle/>
                    <a:p>
                      <a:pPr algn="ctr"/>
                      <a:r>
                        <a:rPr lang="en-US" b="0" dirty="0"/>
                        <a:t>(#1)   </a:t>
                      </a:r>
                      <a:r>
                        <a:rPr lang="en-US" b="1" u="sng" dirty="0"/>
                        <a:t>Miners-Can-Steal</a:t>
                      </a:r>
                      <a:r>
                        <a:rPr lang="en-US" dirty="0"/>
                        <a:t> </a:t>
                      </a:r>
                      <a:r>
                        <a:rPr lang="en-US" b="0" dirty="0"/>
                        <a:t>from Bip300 Scripts </a:t>
                      </a:r>
                      <a:br>
                        <a:rPr lang="en-US" b="0" dirty="0"/>
                      </a:br>
                      <a:r>
                        <a:rPr lang="en-US" b="0" dirty="0"/>
                        <a:t>(and this is bad)</a:t>
                      </a:r>
                    </a:p>
                  </a:txBody>
                  <a:tcPr/>
                </a:tc>
                <a:tc>
                  <a:txBody>
                    <a:bodyPr/>
                    <a:lstStyle/>
                    <a:p>
                      <a:pPr algn="ctr"/>
                      <a:r>
                        <a:rPr lang="en-US" b="0" dirty="0"/>
                        <a:t>(#2)  </a:t>
                      </a:r>
                      <a:r>
                        <a:rPr lang="en-US" dirty="0"/>
                        <a:t>Merged-Mining is a Side-Hustle</a:t>
                      </a:r>
                      <a:br>
                        <a:rPr lang="en-US" dirty="0"/>
                      </a:br>
                      <a:r>
                        <a:rPr lang="en-US" b="0" dirty="0"/>
                        <a:t>(and those are always bad)</a:t>
                      </a:r>
                    </a:p>
                  </a:txBody>
                  <a:tcPr/>
                </a:tc>
                <a:extLst>
                  <a:ext uri="{0D108BD9-81ED-4DB2-BD59-A6C34878D82A}">
                    <a16:rowId xmlns:a16="http://schemas.microsoft.com/office/drawing/2014/main" val="472120917"/>
                  </a:ext>
                </a:extLst>
              </a:tr>
              <a:tr h="57391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700" dirty="0"/>
                        <a:t>The free market allows entrepreneurs to go bankrupt – this is </a:t>
                      </a:r>
                      <a:r>
                        <a:rPr lang="en-US" sz="1700" b="1" u="sng" dirty="0"/>
                        <a:t>an essential part of creativity</a:t>
                      </a:r>
                      <a:r>
                        <a:rPr lang="en-US" sz="1700" dirty="0"/>
                        <a:t>. True: not every SC will succeed. But those few that do, will pay fees to miners and boost BTC’s appeal (since BTC can now easily do everything). The failures will serve as a warning to lazy or incompetent developers.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700" dirty="0"/>
                        <a:t>The fixed cost in question…</a:t>
                      </a:r>
                      <a:br>
                        <a:rPr lang="en-US" sz="1700" dirty="0"/>
                      </a:br>
                      <a:r>
                        <a:rPr lang="en-US" sz="1700" dirty="0"/>
                        <a:t>…is </a:t>
                      </a:r>
                      <a:r>
                        <a:rPr lang="en-US" sz="1700" b="1" u="sng" dirty="0"/>
                        <a:t>zero</a:t>
                      </a:r>
                      <a:r>
                        <a:rPr lang="en-US" sz="1700" dirty="0"/>
                        <a:t> under BMM.</a:t>
                      </a:r>
                      <a:br>
                        <a:rPr lang="en-US" sz="1700" dirty="0"/>
                      </a:br>
                      <a:r>
                        <a:rPr lang="en-US" sz="1700" dirty="0"/>
                        <a:t>…was already </a:t>
                      </a:r>
                      <a:r>
                        <a:rPr lang="en-US" sz="1700" b="1" u="sng" dirty="0"/>
                        <a:t>microscopic</a:t>
                      </a:r>
                      <a:r>
                        <a:rPr lang="en-US" sz="1700" dirty="0"/>
                        <a:t>, vs other miner fixed costs.</a:t>
                      </a:r>
                      <a:br>
                        <a:rPr lang="en-US" sz="1700" dirty="0"/>
                      </a:br>
                      <a:r>
                        <a:rPr lang="en-US" sz="1700" dirty="0"/>
                        <a:t>…</a:t>
                      </a:r>
                      <a:r>
                        <a:rPr lang="en-US" sz="1700" b="1" u="sng" dirty="0"/>
                        <a:t>must always be small</a:t>
                      </a:r>
                      <a:r>
                        <a:rPr lang="en-US" sz="1700" dirty="0"/>
                        <a:t> enough for non-mining nodes to exist (since their revenue is the smallest of all, $0.)</a:t>
                      </a:r>
                    </a:p>
                  </a:txBody>
                  <a:tcPr/>
                </a:tc>
                <a:extLst>
                  <a:ext uri="{0D108BD9-81ED-4DB2-BD59-A6C34878D82A}">
                    <a16:rowId xmlns:a16="http://schemas.microsoft.com/office/drawing/2014/main" val="1540252428"/>
                  </a:ext>
                </a:extLst>
              </a:tr>
              <a:tr h="573919">
                <a:tc>
                  <a:txBody>
                    <a:bodyPr/>
                    <a:lstStyle/>
                    <a:p>
                      <a:pPr algn="ctr"/>
                      <a:r>
                        <a:rPr lang="en-US" sz="1700" dirty="0"/>
                        <a:t>Bip300 has multiple safeguards in place to make “stealing” difficult. Stealing requires </a:t>
                      </a:r>
                      <a:r>
                        <a:rPr lang="en-US" sz="1700" b="1" u="sng" dirty="0"/>
                        <a:t>3-6 months</a:t>
                      </a:r>
                      <a:r>
                        <a:rPr lang="en-US" sz="1700" dirty="0"/>
                        <a:t> of openly dishonest mining activity. Humans can audit theft, by checking just 32 bytes.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700" dirty="0"/>
                        <a:t>Mining is a complex task involving many “sub-tasks” (getting cheap power / sourcing good ASICs / </a:t>
                      </a:r>
                      <a:r>
                        <a:rPr lang="en-US" sz="1700" dirty="0" err="1"/>
                        <a:t>etc</a:t>
                      </a:r>
                      <a:r>
                        <a:rPr lang="en-US" sz="1700" dirty="0"/>
                        <a:t>). Each has its own incentives, innovation, and fixed costs. </a:t>
                      </a:r>
                      <a:r>
                        <a:rPr lang="en-US" sz="1700" b="1" u="sng" dirty="0"/>
                        <a:t>No stopping those.</a:t>
                      </a:r>
                      <a:endParaRPr lang="en-US" sz="1700" b="1" i="1" u="sng" dirty="0"/>
                    </a:p>
                  </a:txBody>
                  <a:tcPr/>
                </a:tc>
                <a:extLst>
                  <a:ext uri="{0D108BD9-81ED-4DB2-BD59-A6C34878D82A}">
                    <a16:rowId xmlns:a16="http://schemas.microsoft.com/office/drawing/2014/main" val="8416718"/>
                  </a:ext>
                </a:extLst>
              </a:tr>
              <a:tr h="57391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700" dirty="0"/>
                        <a:t>Miners “can” </a:t>
                      </a:r>
                      <a:r>
                        <a:rPr lang="en-US" sz="1700" b="1" u="sng" dirty="0"/>
                        <a:t>steal from Lightning Network</a:t>
                      </a:r>
                      <a:r>
                        <a:rPr lang="en-US" sz="1700" b="1" u="none" dirty="0"/>
                        <a:t> </a:t>
                      </a:r>
                      <a:r>
                        <a:rPr lang="en-US" sz="1700" dirty="0"/>
                        <a:t>(by broadcasting old state + censoring Justice Txns), but this criterion is never held against LN.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700" dirty="0"/>
                        <a:t>Bizarre implications: if </a:t>
                      </a:r>
                      <a:r>
                        <a:rPr lang="en-US" sz="1700" dirty="0" err="1"/>
                        <a:t>BitFury</a:t>
                      </a:r>
                      <a:r>
                        <a:rPr lang="en-US" sz="1700" dirty="0"/>
                        <a:t> sold t-shirts on the side, for profit, then </a:t>
                      </a:r>
                      <a:r>
                        <a:rPr lang="en-US" sz="1700" b="1" u="sng" dirty="0"/>
                        <a:t>t-shirts = bad for BTC</a:t>
                      </a:r>
                      <a:r>
                        <a:rPr lang="en-US" sz="1700" dirty="0"/>
                        <a:t>. If Saylor altruistically paid miners $0.10 per year, then MS = bad for Bitcoin.</a:t>
                      </a:r>
                    </a:p>
                  </a:txBody>
                  <a:tcPr/>
                </a:tc>
                <a:extLst>
                  <a:ext uri="{0D108BD9-81ED-4DB2-BD59-A6C34878D82A}">
                    <a16:rowId xmlns:a16="http://schemas.microsoft.com/office/drawing/2014/main" val="3048277986"/>
                  </a:ext>
                </a:extLst>
              </a:tr>
              <a:tr h="566057">
                <a:tc>
                  <a:txBody>
                    <a:bodyPr/>
                    <a:lstStyle/>
                    <a:p>
                      <a:pPr algn="ctr"/>
                      <a:r>
                        <a:rPr lang="en-US" sz="1700" dirty="0"/>
                        <a:t>The user is </a:t>
                      </a:r>
                      <a:r>
                        <a:rPr lang="en-US" sz="1700" b="1" u="sng" dirty="0"/>
                        <a:t>sovereign</a:t>
                      </a:r>
                      <a:r>
                        <a:rPr lang="en-US" sz="1700" dirty="0"/>
                        <a:t>. Users are </a:t>
                      </a:r>
                      <a:r>
                        <a:rPr lang="en-US" sz="1700" b="1" u="sng" dirty="0"/>
                        <a:t>allowed</a:t>
                      </a:r>
                      <a:r>
                        <a:rPr lang="en-US" sz="1700" dirty="0"/>
                        <a:t> to sell their BTC for USD; or use BTC to buy “bad” products (ie “drugs”). Or invest in Alts / scams. Bip300 allows users to spend BTC to a script.</a:t>
                      </a:r>
                    </a:p>
                  </a:txBody>
                  <a:tcPr/>
                </a:tc>
                <a:tc>
                  <a:txBody>
                    <a:bodyPr/>
                    <a:lstStyle/>
                    <a:p>
                      <a:pPr algn="ctr"/>
                      <a:r>
                        <a:rPr lang="en-US" sz="1700" dirty="0"/>
                        <a:t>MM is the opposite of bad – it is good and necessary. MM alone can </a:t>
                      </a:r>
                      <a:r>
                        <a:rPr lang="en-US" sz="1700" b="1" u="sng" dirty="0"/>
                        <a:t>boost BTC’s fee revenues by 10,000x </a:t>
                      </a:r>
                      <a:r>
                        <a:rPr lang="en-US" sz="1700" dirty="0"/>
                        <a:t>or more. Without MM, long run hashrate may be too low.</a:t>
                      </a:r>
                    </a:p>
                  </a:txBody>
                  <a:tcPr/>
                </a:tc>
                <a:extLst>
                  <a:ext uri="{0D108BD9-81ED-4DB2-BD59-A6C34878D82A}">
                    <a16:rowId xmlns:a16="http://schemas.microsoft.com/office/drawing/2014/main" val="3551327728"/>
                  </a:ext>
                </a:extLst>
              </a:tr>
              <a:tr h="56605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700" dirty="0"/>
                        <a:t>This supposed “flaw” is actually a pro, as it gives miners motive and opportunity to </a:t>
                      </a:r>
                      <a:r>
                        <a:rPr lang="en-US" sz="1700" b="1" u="sng" dirty="0"/>
                        <a:t>destroy “parasite sidechains” </a:t>
                      </a:r>
                      <a:r>
                        <a:rPr lang="en-US" sz="1700" dirty="0"/>
                        <a:t>(SC which antagonize other SCs). I am not aware of any other way of efficiently accomplishing this. And I believe it is prerequisite for high-quality smart contracts.</a:t>
                      </a:r>
                    </a:p>
                  </a:txBody>
                  <a:tcPr/>
                </a:tc>
                <a:tc>
                  <a:txBody>
                    <a:bodyPr/>
                    <a:lstStyle/>
                    <a:p>
                      <a:pPr algn="ctr"/>
                      <a:r>
                        <a:rPr lang="en-US" sz="1700" dirty="0"/>
                        <a:t>What is probably happening is that people are </a:t>
                      </a:r>
                      <a:r>
                        <a:rPr lang="en-US" sz="1700" b="1" u="sng" dirty="0"/>
                        <a:t>confusing node costs</a:t>
                      </a:r>
                      <a:r>
                        <a:rPr lang="en-US" sz="1700" b="0" u="none" dirty="0"/>
                        <a:t> with </a:t>
                      </a:r>
                      <a:r>
                        <a:rPr lang="en-US" sz="1700" b="1" u="sng" dirty="0"/>
                        <a:t>mining costs</a:t>
                      </a:r>
                      <a:r>
                        <a:rPr lang="en-US" sz="1700" b="0" u="none" dirty="0"/>
                        <a:t>. Node costs *must* be low, for decentralization. But mining costs have no such requirement. In fact, if we wanted mining costs to be low we could remove the upward difficulty adjustments.</a:t>
                      </a:r>
                      <a:endParaRPr lang="en-US" sz="1700" dirty="0"/>
                    </a:p>
                  </a:txBody>
                  <a:tcPr/>
                </a:tc>
                <a:extLst>
                  <a:ext uri="{0D108BD9-81ED-4DB2-BD59-A6C34878D82A}">
                    <a16:rowId xmlns:a16="http://schemas.microsoft.com/office/drawing/2014/main" val="3865906815"/>
                  </a:ext>
                </a:extLst>
              </a:tr>
              <a:tr h="56605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700" dirty="0"/>
                        <a:t>The </a:t>
                      </a:r>
                      <a:r>
                        <a:rPr lang="en-US" sz="1700" b="1" u="sng" dirty="0"/>
                        <a:t>whole point</a:t>
                      </a:r>
                      <a:r>
                        <a:rPr lang="en-US" sz="1700" dirty="0"/>
                        <a:t> of SCs is that Layer1 nodes ignore them. With federations, you trust a fixed committee of law-abiding people. With BIp300 you trust a decentralized P2P process. </a:t>
                      </a:r>
                      <a:endParaRPr lang="en-US" sz="1700" b="0" i="0" u="none" dirty="0"/>
                    </a:p>
                  </a:txBody>
                  <a:tcPr/>
                </a:tc>
                <a:tc>
                  <a:txBody>
                    <a:bodyPr/>
                    <a:lstStyle/>
                    <a:p>
                      <a:pPr algn="ctr"/>
                      <a:r>
                        <a:rPr lang="en-US" sz="1700" dirty="0"/>
                        <a:t>MM is </a:t>
                      </a:r>
                      <a:r>
                        <a:rPr lang="en-US" sz="1700" b="1" u="sng" dirty="0"/>
                        <a:t>already </a:t>
                      </a:r>
                      <a:r>
                        <a:rPr lang="en-US" sz="1700" b="1" u="sng" dirty="0" err="1"/>
                        <a:t>unblockable</a:t>
                      </a:r>
                      <a:r>
                        <a:rPr lang="en-US" sz="1700" dirty="0"/>
                        <a:t>. Satoshi invented MM in 2010,  and envisioned many independent MM chains. We have been MM since 2011, with no end in sight.</a:t>
                      </a:r>
                    </a:p>
                  </a:txBody>
                  <a:tcPr/>
                </a:tc>
                <a:extLst>
                  <a:ext uri="{0D108BD9-81ED-4DB2-BD59-A6C34878D82A}">
                    <a16:rowId xmlns:a16="http://schemas.microsoft.com/office/drawing/2014/main" val="1881240285"/>
                  </a:ext>
                </a:extLst>
              </a:tr>
            </a:tbl>
          </a:graphicData>
        </a:graphic>
      </p:graphicFrame>
      <p:sp>
        <p:nvSpPr>
          <p:cNvPr id="8" name="Rectangle 7">
            <a:extLst>
              <a:ext uri="{FF2B5EF4-FFF2-40B4-BE49-F238E27FC236}">
                <a16:creationId xmlns:a16="http://schemas.microsoft.com/office/drawing/2014/main" id="{7B235B95-CBED-41E5-A998-2AEFB9FEFEC9}"/>
              </a:ext>
            </a:extLst>
          </p:cNvPr>
          <p:cNvSpPr/>
          <p:nvPr/>
        </p:nvSpPr>
        <p:spPr>
          <a:xfrm>
            <a:off x="6225380" y="3589640"/>
            <a:ext cx="5915408" cy="1135077"/>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C9055EF-2A43-4112-B48D-B560C665BBB4}"/>
              </a:ext>
            </a:extLst>
          </p:cNvPr>
          <p:cNvSpPr/>
          <p:nvPr/>
        </p:nvSpPr>
        <p:spPr>
          <a:xfrm>
            <a:off x="14636" y="4402973"/>
            <a:ext cx="6271864" cy="1830670"/>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9265638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C2034-1EC0-4572-A2DD-637D6F7BD83C}"/>
              </a:ext>
            </a:extLst>
          </p:cNvPr>
          <p:cNvSpPr>
            <a:spLocks noGrp="1"/>
          </p:cNvSpPr>
          <p:nvPr>
            <p:ph type="title"/>
          </p:nvPr>
        </p:nvSpPr>
        <p:spPr>
          <a:xfrm>
            <a:off x="342900" y="155575"/>
            <a:ext cx="10515600" cy="1325563"/>
          </a:xfrm>
        </p:spPr>
        <p:txBody>
          <a:bodyPr/>
          <a:lstStyle/>
          <a:p>
            <a:r>
              <a:rPr lang="en-US" dirty="0"/>
              <a:t>What </a:t>
            </a:r>
            <a:r>
              <a:rPr lang="en-US" b="1" u="sng" dirty="0"/>
              <a:t>does</a:t>
            </a:r>
            <a:r>
              <a:rPr lang="en-US" dirty="0"/>
              <a:t> affect mainchain miners: Altcoins</a:t>
            </a:r>
            <a:endParaRPr lang="en-US" b="1" u="sng" dirty="0"/>
          </a:p>
        </p:txBody>
      </p:sp>
      <p:sp>
        <p:nvSpPr>
          <p:cNvPr id="4" name="Slide Number Placeholder 3">
            <a:extLst>
              <a:ext uri="{FF2B5EF4-FFF2-40B4-BE49-F238E27FC236}">
                <a16:creationId xmlns:a16="http://schemas.microsoft.com/office/drawing/2014/main" id="{EB937037-077D-47A1-8BDC-850B842E4165}"/>
              </a:ext>
            </a:extLst>
          </p:cNvPr>
          <p:cNvSpPr>
            <a:spLocks noGrp="1"/>
          </p:cNvSpPr>
          <p:nvPr>
            <p:ph type="sldNum" sz="quarter" idx="12"/>
          </p:nvPr>
        </p:nvSpPr>
        <p:spPr/>
        <p:txBody>
          <a:bodyPr/>
          <a:lstStyle/>
          <a:p>
            <a:fld id="{5A3F91CF-E843-42AF-B09F-C8590E22047B}" type="slidenum">
              <a:rPr lang="en-US" smtClean="0"/>
              <a:pPr/>
              <a:t>72</a:t>
            </a:fld>
            <a:r>
              <a:rPr lang="en-US"/>
              <a:t> of n</a:t>
            </a:r>
            <a:endParaRPr lang="en-US" dirty="0"/>
          </a:p>
        </p:txBody>
      </p:sp>
      <p:pic>
        <p:nvPicPr>
          <p:cNvPr id="3" name="Picture 2">
            <a:extLst>
              <a:ext uri="{FF2B5EF4-FFF2-40B4-BE49-F238E27FC236}">
                <a16:creationId xmlns:a16="http://schemas.microsoft.com/office/drawing/2014/main" id="{01DC0558-333D-4F32-84C3-4B1160416FD5}"/>
              </a:ext>
            </a:extLst>
          </p:cNvPr>
          <p:cNvPicPr>
            <a:picLocks noChangeAspect="1"/>
          </p:cNvPicPr>
          <p:nvPr/>
        </p:nvPicPr>
        <p:blipFill>
          <a:blip r:embed="rId3"/>
          <a:stretch>
            <a:fillRect/>
          </a:stretch>
        </p:blipFill>
        <p:spPr>
          <a:xfrm>
            <a:off x="838200" y="1481138"/>
            <a:ext cx="8543925" cy="46101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7491940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C2034-1EC0-4572-A2DD-637D6F7BD83C}"/>
              </a:ext>
            </a:extLst>
          </p:cNvPr>
          <p:cNvSpPr>
            <a:spLocks noGrp="1"/>
          </p:cNvSpPr>
          <p:nvPr>
            <p:ph type="title"/>
          </p:nvPr>
        </p:nvSpPr>
        <p:spPr>
          <a:xfrm>
            <a:off x="342900" y="155575"/>
            <a:ext cx="10515600" cy="1325563"/>
          </a:xfrm>
        </p:spPr>
        <p:txBody>
          <a:bodyPr/>
          <a:lstStyle/>
          <a:p>
            <a:r>
              <a:rPr lang="en-US" dirty="0"/>
              <a:t>What </a:t>
            </a:r>
            <a:r>
              <a:rPr lang="en-US" b="1" u="sng" dirty="0"/>
              <a:t>does</a:t>
            </a:r>
            <a:r>
              <a:rPr lang="en-US" dirty="0"/>
              <a:t> affect mainchain miners: Altcoins</a:t>
            </a:r>
            <a:endParaRPr lang="en-US" b="1" u="sng" dirty="0"/>
          </a:p>
        </p:txBody>
      </p:sp>
      <p:sp>
        <p:nvSpPr>
          <p:cNvPr id="4" name="Slide Number Placeholder 3">
            <a:extLst>
              <a:ext uri="{FF2B5EF4-FFF2-40B4-BE49-F238E27FC236}">
                <a16:creationId xmlns:a16="http://schemas.microsoft.com/office/drawing/2014/main" id="{EB937037-077D-47A1-8BDC-850B842E4165}"/>
              </a:ext>
            </a:extLst>
          </p:cNvPr>
          <p:cNvSpPr>
            <a:spLocks noGrp="1"/>
          </p:cNvSpPr>
          <p:nvPr>
            <p:ph type="sldNum" sz="quarter" idx="12"/>
          </p:nvPr>
        </p:nvSpPr>
        <p:spPr/>
        <p:txBody>
          <a:bodyPr/>
          <a:lstStyle/>
          <a:p>
            <a:fld id="{5A3F91CF-E843-42AF-B09F-C8590E22047B}" type="slidenum">
              <a:rPr lang="en-US" smtClean="0"/>
              <a:pPr/>
              <a:t>73</a:t>
            </a:fld>
            <a:r>
              <a:rPr lang="en-US"/>
              <a:t> of n</a:t>
            </a:r>
            <a:endParaRPr lang="en-US" dirty="0"/>
          </a:p>
        </p:txBody>
      </p:sp>
      <p:cxnSp>
        <p:nvCxnSpPr>
          <p:cNvPr id="6" name="Straight Arrow Connector 5">
            <a:extLst>
              <a:ext uri="{FF2B5EF4-FFF2-40B4-BE49-F238E27FC236}">
                <a16:creationId xmlns:a16="http://schemas.microsoft.com/office/drawing/2014/main" id="{4F1060D2-242B-4599-9526-39176AAD6D91}"/>
              </a:ext>
            </a:extLst>
          </p:cNvPr>
          <p:cNvCxnSpPr>
            <a:cxnSpLocks/>
          </p:cNvCxnSpPr>
          <p:nvPr/>
        </p:nvCxnSpPr>
        <p:spPr>
          <a:xfrm flipV="1">
            <a:off x="1905000" y="1809750"/>
            <a:ext cx="0" cy="379095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DAB3CDF7-14E7-47CF-80DF-2E26D54428F2}"/>
              </a:ext>
            </a:extLst>
          </p:cNvPr>
          <p:cNvCxnSpPr>
            <a:cxnSpLocks/>
          </p:cNvCxnSpPr>
          <p:nvPr/>
        </p:nvCxnSpPr>
        <p:spPr>
          <a:xfrm>
            <a:off x="1905000" y="5600700"/>
            <a:ext cx="7658100"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Freeform: Shape 11">
            <a:extLst>
              <a:ext uri="{FF2B5EF4-FFF2-40B4-BE49-F238E27FC236}">
                <a16:creationId xmlns:a16="http://schemas.microsoft.com/office/drawing/2014/main" id="{58131FE5-9252-4DFF-9BEF-7F62B6916405}"/>
              </a:ext>
            </a:extLst>
          </p:cNvPr>
          <p:cNvSpPr/>
          <p:nvPr/>
        </p:nvSpPr>
        <p:spPr>
          <a:xfrm>
            <a:off x="3371852" y="1754168"/>
            <a:ext cx="5829292" cy="3617904"/>
          </a:xfrm>
          <a:custGeom>
            <a:avLst/>
            <a:gdLst>
              <a:gd name="connsiteX0" fmla="*/ 0 w 5505450"/>
              <a:gd name="connsiteY0" fmla="*/ 0 h 3238500"/>
              <a:gd name="connsiteX1" fmla="*/ 1390650 w 5505450"/>
              <a:gd name="connsiteY1" fmla="*/ 2324100 h 3238500"/>
              <a:gd name="connsiteX2" fmla="*/ 5505450 w 5505450"/>
              <a:gd name="connsiteY2" fmla="*/ 3238500 h 3238500"/>
            </a:gdLst>
            <a:ahLst/>
            <a:cxnLst>
              <a:cxn ang="0">
                <a:pos x="connsiteX0" y="connsiteY0"/>
              </a:cxn>
              <a:cxn ang="0">
                <a:pos x="connsiteX1" y="connsiteY1"/>
              </a:cxn>
              <a:cxn ang="0">
                <a:pos x="connsiteX2" y="connsiteY2"/>
              </a:cxn>
            </a:cxnLst>
            <a:rect l="l" t="t" r="r" b="b"/>
            <a:pathLst>
              <a:path w="5505450" h="3238500">
                <a:moveTo>
                  <a:pt x="0" y="0"/>
                </a:moveTo>
                <a:cubicBezTo>
                  <a:pt x="236537" y="892175"/>
                  <a:pt x="473075" y="1784350"/>
                  <a:pt x="1390650" y="2324100"/>
                </a:cubicBezTo>
                <a:cubicBezTo>
                  <a:pt x="2308225" y="2863850"/>
                  <a:pt x="3906837" y="3051175"/>
                  <a:pt x="5505450" y="3238500"/>
                </a:cubicBezTo>
              </a:path>
            </a:pathLst>
          </a:cu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697CCE6-D58F-4E65-94F5-8BC123677A71}"/>
              </a:ext>
            </a:extLst>
          </p:cNvPr>
          <p:cNvSpPr txBox="1"/>
          <p:nvPr/>
        </p:nvSpPr>
        <p:spPr>
          <a:xfrm>
            <a:off x="235825" y="1885147"/>
            <a:ext cx="1669175" cy="954107"/>
          </a:xfrm>
          <a:prstGeom prst="rect">
            <a:avLst/>
          </a:prstGeom>
          <a:noFill/>
        </p:spPr>
        <p:txBody>
          <a:bodyPr wrap="none" rtlCol="0">
            <a:spAutoFit/>
          </a:bodyPr>
          <a:lstStyle/>
          <a:p>
            <a:r>
              <a:rPr lang="en-US" sz="2800" b="1" dirty="0"/>
              <a:t>Price</a:t>
            </a:r>
          </a:p>
          <a:p>
            <a:r>
              <a:rPr lang="en-US" sz="2800" dirty="0"/>
              <a:t>(sat/byte)</a:t>
            </a:r>
          </a:p>
        </p:txBody>
      </p:sp>
      <p:cxnSp>
        <p:nvCxnSpPr>
          <p:cNvPr id="15" name="Straight Connector 14">
            <a:extLst>
              <a:ext uri="{FF2B5EF4-FFF2-40B4-BE49-F238E27FC236}">
                <a16:creationId xmlns:a16="http://schemas.microsoft.com/office/drawing/2014/main" id="{18416869-DB4A-4D88-8528-142268C2529B}"/>
              </a:ext>
            </a:extLst>
          </p:cNvPr>
          <p:cNvCxnSpPr>
            <a:cxnSpLocks/>
          </p:cNvCxnSpPr>
          <p:nvPr/>
        </p:nvCxnSpPr>
        <p:spPr>
          <a:xfrm>
            <a:off x="3548064" y="1747838"/>
            <a:ext cx="0" cy="4024312"/>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C5BB7630-A9B8-41CB-B212-F11512FE8623}"/>
              </a:ext>
            </a:extLst>
          </p:cNvPr>
          <p:cNvSpPr/>
          <p:nvPr/>
        </p:nvSpPr>
        <p:spPr>
          <a:xfrm>
            <a:off x="1984773" y="2362201"/>
            <a:ext cx="1510909" cy="3143250"/>
          </a:xfrm>
          <a:prstGeom prst="rect">
            <a:avLst/>
          </a:prstGeom>
          <a:solidFill>
            <a:schemeClr val="accent6">
              <a:lumMod val="60000"/>
              <a:lumOff val="40000"/>
            </a:schemeClr>
          </a:solidFill>
          <a:ln w="762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rPr>
              <a:t>R1</a:t>
            </a:r>
          </a:p>
        </p:txBody>
      </p:sp>
      <p:sp>
        <p:nvSpPr>
          <p:cNvPr id="18" name="Rectangle 17">
            <a:extLst>
              <a:ext uri="{FF2B5EF4-FFF2-40B4-BE49-F238E27FC236}">
                <a16:creationId xmlns:a16="http://schemas.microsoft.com/office/drawing/2014/main" id="{F0E63AB4-E6DF-4B71-9BCF-87DEB743EDE6}"/>
              </a:ext>
            </a:extLst>
          </p:cNvPr>
          <p:cNvSpPr/>
          <p:nvPr/>
        </p:nvSpPr>
        <p:spPr>
          <a:xfrm>
            <a:off x="1985944" y="5429252"/>
            <a:ext cx="7110447" cy="95194"/>
          </a:xfrm>
          <a:prstGeom prst="rect">
            <a:avLst/>
          </a:prstGeom>
          <a:solidFill>
            <a:schemeClr val="accent6">
              <a:lumMod val="60000"/>
              <a:lumOff val="40000"/>
            </a:schemeClr>
          </a:solidFill>
          <a:ln w="762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E8B421B7-952C-4D49-9F19-A84086FE2593}"/>
              </a:ext>
            </a:extLst>
          </p:cNvPr>
          <p:cNvCxnSpPr>
            <a:cxnSpLocks/>
          </p:cNvCxnSpPr>
          <p:nvPr/>
        </p:nvCxnSpPr>
        <p:spPr>
          <a:xfrm>
            <a:off x="2647950" y="4229100"/>
            <a:ext cx="395281" cy="1924050"/>
          </a:xfrm>
          <a:prstGeom prst="line">
            <a:avLst/>
          </a:prstGeom>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D4ED703-FBB4-4FF5-B43C-290CEEDCBAB1}"/>
              </a:ext>
            </a:extLst>
          </p:cNvPr>
          <p:cNvCxnSpPr>
            <a:cxnSpLocks/>
          </p:cNvCxnSpPr>
          <p:nvPr/>
        </p:nvCxnSpPr>
        <p:spPr>
          <a:xfrm flipH="1">
            <a:off x="3905250" y="5429252"/>
            <a:ext cx="333381" cy="723898"/>
          </a:xfrm>
          <a:prstGeom prst="line">
            <a:avLst/>
          </a:prstGeom>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E80ADDB0-D8BE-43E1-8D95-60FEDAC3274D}"/>
              </a:ext>
            </a:extLst>
          </p:cNvPr>
          <p:cNvSpPr txBox="1"/>
          <p:nvPr/>
        </p:nvSpPr>
        <p:spPr>
          <a:xfrm>
            <a:off x="2845590" y="6167763"/>
            <a:ext cx="1284326" cy="523220"/>
          </a:xfrm>
          <a:prstGeom prst="rect">
            <a:avLst/>
          </a:prstGeom>
          <a:noFill/>
        </p:spPr>
        <p:txBody>
          <a:bodyPr wrap="none" rtlCol="0">
            <a:spAutoFit/>
          </a:bodyPr>
          <a:lstStyle/>
          <a:p>
            <a:r>
              <a:rPr lang="en-US" sz="2800" dirty="0"/>
              <a:t>R1 &gt; R2</a:t>
            </a:r>
          </a:p>
        </p:txBody>
      </p:sp>
      <p:cxnSp>
        <p:nvCxnSpPr>
          <p:cNvPr id="27" name="Straight Connector 26">
            <a:extLst>
              <a:ext uri="{FF2B5EF4-FFF2-40B4-BE49-F238E27FC236}">
                <a16:creationId xmlns:a16="http://schemas.microsoft.com/office/drawing/2014/main" id="{E8C1D46A-AE6A-4E99-A9BA-A8294F3FEF6E}"/>
              </a:ext>
            </a:extLst>
          </p:cNvPr>
          <p:cNvCxnSpPr>
            <a:cxnSpLocks/>
          </p:cNvCxnSpPr>
          <p:nvPr/>
        </p:nvCxnSpPr>
        <p:spPr>
          <a:xfrm>
            <a:off x="9096391" y="1766889"/>
            <a:ext cx="0" cy="4024312"/>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1CDDD496-F60A-409A-9DD8-92A05F48B969}"/>
              </a:ext>
            </a:extLst>
          </p:cNvPr>
          <p:cNvSpPr txBox="1"/>
          <p:nvPr/>
        </p:nvSpPr>
        <p:spPr>
          <a:xfrm>
            <a:off x="8963041" y="5829329"/>
            <a:ext cx="1499000" cy="954107"/>
          </a:xfrm>
          <a:prstGeom prst="rect">
            <a:avLst/>
          </a:prstGeom>
          <a:noFill/>
        </p:spPr>
        <p:txBody>
          <a:bodyPr wrap="none" rtlCol="0">
            <a:spAutoFit/>
          </a:bodyPr>
          <a:lstStyle/>
          <a:p>
            <a:r>
              <a:rPr lang="en-US" sz="2800" b="1" dirty="0"/>
              <a:t>Quantity</a:t>
            </a:r>
          </a:p>
          <a:p>
            <a:r>
              <a:rPr lang="en-US" sz="2800" dirty="0"/>
              <a:t>(bytes)</a:t>
            </a:r>
          </a:p>
        </p:txBody>
      </p:sp>
    </p:spTree>
    <p:extLst>
      <p:ext uri="{BB962C8B-B14F-4D97-AF65-F5344CB8AC3E}">
        <p14:creationId xmlns:p14="http://schemas.microsoft.com/office/powerpoint/2010/main" val="126360850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3FDBE-1889-4D62-B073-A199CE117212}"/>
              </a:ext>
            </a:extLst>
          </p:cNvPr>
          <p:cNvSpPr>
            <a:spLocks noGrp="1"/>
          </p:cNvSpPr>
          <p:nvPr>
            <p:ph type="title"/>
          </p:nvPr>
        </p:nvSpPr>
        <p:spPr>
          <a:xfrm>
            <a:off x="559467" y="275880"/>
            <a:ext cx="10515600" cy="1325563"/>
          </a:xfrm>
        </p:spPr>
        <p:txBody>
          <a:bodyPr/>
          <a:lstStyle/>
          <a:p>
            <a:r>
              <a:rPr lang="en-US" dirty="0"/>
              <a:t>High Fees </a:t>
            </a:r>
            <a:r>
              <a:rPr lang="en-US" dirty="0">
                <a:sym typeface="Wingdings" panose="05000000000000000000" pitchFamily="2" charset="2"/>
              </a:rPr>
              <a:t> Less Usage</a:t>
            </a:r>
            <a:br>
              <a:rPr lang="en-US" dirty="0">
                <a:sym typeface="Wingdings" panose="05000000000000000000" pitchFamily="2" charset="2"/>
              </a:rPr>
            </a:br>
            <a:r>
              <a:rPr lang="en-US" sz="3200" dirty="0"/>
              <a:t>Last 2 Years, Log Scales, 7d average</a:t>
            </a:r>
            <a:endParaRPr lang="en-US" dirty="0"/>
          </a:p>
        </p:txBody>
      </p:sp>
      <p:sp>
        <p:nvSpPr>
          <p:cNvPr id="4" name="Slide Number Placeholder 3">
            <a:extLst>
              <a:ext uri="{FF2B5EF4-FFF2-40B4-BE49-F238E27FC236}">
                <a16:creationId xmlns:a16="http://schemas.microsoft.com/office/drawing/2014/main" id="{B2E7424B-2CB5-410C-81CA-890B626D4812}"/>
              </a:ext>
            </a:extLst>
          </p:cNvPr>
          <p:cNvSpPr>
            <a:spLocks noGrp="1"/>
          </p:cNvSpPr>
          <p:nvPr>
            <p:ph type="sldNum" sz="quarter" idx="12"/>
          </p:nvPr>
        </p:nvSpPr>
        <p:spPr/>
        <p:txBody>
          <a:bodyPr/>
          <a:lstStyle/>
          <a:p>
            <a:fld id="{5A3F91CF-E843-42AF-B09F-C8590E22047B}" type="slidenum">
              <a:rPr lang="en-US" smtClean="0"/>
              <a:pPr/>
              <a:t>74</a:t>
            </a:fld>
            <a:r>
              <a:rPr lang="en-US"/>
              <a:t> of n</a:t>
            </a:r>
            <a:endParaRPr lang="en-US" dirty="0"/>
          </a:p>
        </p:txBody>
      </p:sp>
      <p:pic>
        <p:nvPicPr>
          <p:cNvPr id="5" name="Picture 4">
            <a:extLst>
              <a:ext uri="{FF2B5EF4-FFF2-40B4-BE49-F238E27FC236}">
                <a16:creationId xmlns:a16="http://schemas.microsoft.com/office/drawing/2014/main" id="{80C92BFE-E35B-450C-91BB-EE42B31895F1}"/>
              </a:ext>
            </a:extLst>
          </p:cNvPr>
          <p:cNvPicPr>
            <a:picLocks noChangeAspect="1"/>
          </p:cNvPicPr>
          <p:nvPr/>
        </p:nvPicPr>
        <p:blipFill>
          <a:blip r:embed="rId2"/>
          <a:stretch>
            <a:fillRect/>
          </a:stretch>
        </p:blipFill>
        <p:spPr>
          <a:xfrm>
            <a:off x="238125" y="1772893"/>
            <a:ext cx="11715750" cy="2298751"/>
          </a:xfrm>
          <a:prstGeom prst="rect">
            <a:avLst/>
          </a:prstGeom>
          <a:ln>
            <a:solidFill>
              <a:schemeClr val="tx1"/>
            </a:solidFill>
          </a:ln>
        </p:spPr>
      </p:pic>
      <p:pic>
        <p:nvPicPr>
          <p:cNvPr id="6" name="Picture 5">
            <a:extLst>
              <a:ext uri="{FF2B5EF4-FFF2-40B4-BE49-F238E27FC236}">
                <a16:creationId xmlns:a16="http://schemas.microsoft.com/office/drawing/2014/main" id="{9C37E2AD-AAD4-4BEB-B792-676FE2D00292}"/>
              </a:ext>
            </a:extLst>
          </p:cNvPr>
          <p:cNvPicPr>
            <a:picLocks noChangeAspect="1"/>
          </p:cNvPicPr>
          <p:nvPr/>
        </p:nvPicPr>
        <p:blipFill>
          <a:blip r:embed="rId3"/>
          <a:stretch>
            <a:fillRect/>
          </a:stretch>
        </p:blipFill>
        <p:spPr>
          <a:xfrm>
            <a:off x="1009650" y="1906243"/>
            <a:ext cx="4695825" cy="771525"/>
          </a:xfrm>
          <a:prstGeom prst="rect">
            <a:avLst/>
          </a:prstGeom>
          <a:ln>
            <a:solidFill>
              <a:schemeClr val="tx1"/>
            </a:solidFill>
          </a:ln>
        </p:spPr>
      </p:pic>
      <p:pic>
        <p:nvPicPr>
          <p:cNvPr id="7" name="Picture 6">
            <a:extLst>
              <a:ext uri="{FF2B5EF4-FFF2-40B4-BE49-F238E27FC236}">
                <a16:creationId xmlns:a16="http://schemas.microsoft.com/office/drawing/2014/main" id="{E537230D-F56B-460C-9D06-36CE6CEA7306}"/>
              </a:ext>
            </a:extLst>
          </p:cNvPr>
          <p:cNvPicPr>
            <a:picLocks noChangeAspect="1"/>
          </p:cNvPicPr>
          <p:nvPr/>
        </p:nvPicPr>
        <p:blipFill>
          <a:blip r:embed="rId4"/>
          <a:stretch>
            <a:fillRect/>
          </a:stretch>
        </p:blipFill>
        <p:spPr>
          <a:xfrm>
            <a:off x="238125" y="4259470"/>
            <a:ext cx="11577890" cy="2005306"/>
          </a:xfrm>
          <a:prstGeom prst="rect">
            <a:avLst/>
          </a:prstGeom>
          <a:ln>
            <a:solidFill>
              <a:schemeClr val="tx1"/>
            </a:solidFill>
          </a:ln>
        </p:spPr>
      </p:pic>
      <p:pic>
        <p:nvPicPr>
          <p:cNvPr id="8" name="Picture 7">
            <a:extLst>
              <a:ext uri="{FF2B5EF4-FFF2-40B4-BE49-F238E27FC236}">
                <a16:creationId xmlns:a16="http://schemas.microsoft.com/office/drawing/2014/main" id="{709EFB82-77D3-42C8-855A-A6D049F02DCB}"/>
              </a:ext>
            </a:extLst>
          </p:cNvPr>
          <p:cNvPicPr>
            <a:picLocks noChangeAspect="1"/>
          </p:cNvPicPr>
          <p:nvPr/>
        </p:nvPicPr>
        <p:blipFill>
          <a:blip r:embed="rId5"/>
          <a:stretch>
            <a:fillRect/>
          </a:stretch>
        </p:blipFill>
        <p:spPr>
          <a:xfrm>
            <a:off x="838200" y="4378057"/>
            <a:ext cx="3257550" cy="781050"/>
          </a:xfrm>
          <a:prstGeom prst="rect">
            <a:avLst/>
          </a:prstGeom>
          <a:ln>
            <a:solidFill>
              <a:schemeClr val="tx1"/>
            </a:solidFill>
          </a:ln>
        </p:spPr>
      </p:pic>
      <p:cxnSp>
        <p:nvCxnSpPr>
          <p:cNvPr id="10" name="Straight Connector 9">
            <a:extLst>
              <a:ext uri="{FF2B5EF4-FFF2-40B4-BE49-F238E27FC236}">
                <a16:creationId xmlns:a16="http://schemas.microsoft.com/office/drawing/2014/main" id="{0E481029-C0AB-4736-8F81-7D902828C917}"/>
              </a:ext>
            </a:extLst>
          </p:cNvPr>
          <p:cNvCxnSpPr>
            <a:cxnSpLocks/>
          </p:cNvCxnSpPr>
          <p:nvPr/>
        </p:nvCxnSpPr>
        <p:spPr>
          <a:xfrm>
            <a:off x="559467" y="4976373"/>
            <a:ext cx="11187365" cy="0"/>
          </a:xfrm>
          <a:prstGeom prst="line">
            <a:avLst/>
          </a:prstGeom>
          <a:ln>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742BF85-8FDF-4E48-9E46-65B7F43A02A9}"/>
              </a:ext>
            </a:extLst>
          </p:cNvPr>
          <p:cNvCxnSpPr>
            <a:cxnSpLocks/>
          </p:cNvCxnSpPr>
          <p:nvPr/>
        </p:nvCxnSpPr>
        <p:spPr>
          <a:xfrm>
            <a:off x="571500" y="5585973"/>
            <a:ext cx="11187365" cy="0"/>
          </a:xfrm>
          <a:prstGeom prst="line">
            <a:avLst/>
          </a:prstGeom>
          <a:ln>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229906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C2034-1EC0-4572-A2DD-637D6F7BD83C}"/>
              </a:ext>
            </a:extLst>
          </p:cNvPr>
          <p:cNvSpPr>
            <a:spLocks noGrp="1"/>
          </p:cNvSpPr>
          <p:nvPr>
            <p:ph type="title"/>
          </p:nvPr>
        </p:nvSpPr>
        <p:spPr>
          <a:xfrm>
            <a:off x="342900" y="155575"/>
            <a:ext cx="10515600" cy="1325563"/>
          </a:xfrm>
        </p:spPr>
        <p:txBody>
          <a:bodyPr/>
          <a:lstStyle/>
          <a:p>
            <a:r>
              <a:rPr lang="en-US" dirty="0"/>
              <a:t>Fee revenues are important…</a:t>
            </a:r>
            <a:endParaRPr lang="en-US" b="1" u="sng" dirty="0"/>
          </a:p>
        </p:txBody>
      </p:sp>
      <p:sp>
        <p:nvSpPr>
          <p:cNvPr id="4" name="Slide Number Placeholder 3">
            <a:extLst>
              <a:ext uri="{FF2B5EF4-FFF2-40B4-BE49-F238E27FC236}">
                <a16:creationId xmlns:a16="http://schemas.microsoft.com/office/drawing/2014/main" id="{EB937037-077D-47A1-8BDC-850B842E4165}"/>
              </a:ext>
            </a:extLst>
          </p:cNvPr>
          <p:cNvSpPr>
            <a:spLocks noGrp="1"/>
          </p:cNvSpPr>
          <p:nvPr>
            <p:ph type="sldNum" sz="quarter" idx="12"/>
          </p:nvPr>
        </p:nvSpPr>
        <p:spPr/>
        <p:txBody>
          <a:bodyPr/>
          <a:lstStyle/>
          <a:p>
            <a:fld id="{5A3F91CF-E843-42AF-B09F-C8590E22047B}" type="slidenum">
              <a:rPr lang="en-US" smtClean="0"/>
              <a:pPr/>
              <a:t>75</a:t>
            </a:fld>
            <a:r>
              <a:rPr lang="en-US"/>
              <a:t> of n</a:t>
            </a:r>
            <a:endParaRPr lang="en-US" dirty="0"/>
          </a:p>
        </p:txBody>
      </p:sp>
      <p:pic>
        <p:nvPicPr>
          <p:cNvPr id="3" name="Picture 2">
            <a:extLst>
              <a:ext uri="{FF2B5EF4-FFF2-40B4-BE49-F238E27FC236}">
                <a16:creationId xmlns:a16="http://schemas.microsoft.com/office/drawing/2014/main" id="{01DC0558-333D-4F32-84C3-4B1160416FD5}"/>
              </a:ext>
            </a:extLst>
          </p:cNvPr>
          <p:cNvPicPr>
            <a:picLocks noChangeAspect="1"/>
          </p:cNvPicPr>
          <p:nvPr/>
        </p:nvPicPr>
        <p:blipFill>
          <a:blip r:embed="rId2"/>
          <a:stretch>
            <a:fillRect/>
          </a:stretch>
        </p:blipFill>
        <p:spPr>
          <a:xfrm>
            <a:off x="838200" y="1481138"/>
            <a:ext cx="8543925" cy="46101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0446913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C2034-1EC0-4572-A2DD-637D6F7BD83C}"/>
              </a:ext>
            </a:extLst>
          </p:cNvPr>
          <p:cNvSpPr>
            <a:spLocks noGrp="1"/>
          </p:cNvSpPr>
          <p:nvPr>
            <p:ph type="title"/>
          </p:nvPr>
        </p:nvSpPr>
        <p:spPr>
          <a:xfrm>
            <a:off x="342900" y="155575"/>
            <a:ext cx="10515600" cy="1325563"/>
          </a:xfrm>
        </p:spPr>
        <p:txBody>
          <a:bodyPr/>
          <a:lstStyle/>
          <a:p>
            <a:r>
              <a:rPr lang="en-US" dirty="0"/>
              <a:t>…and supply affects Fee Revenues.</a:t>
            </a:r>
            <a:endParaRPr lang="en-US" b="1" u="sng" dirty="0"/>
          </a:p>
        </p:txBody>
      </p:sp>
      <p:sp>
        <p:nvSpPr>
          <p:cNvPr id="4" name="Slide Number Placeholder 3">
            <a:extLst>
              <a:ext uri="{FF2B5EF4-FFF2-40B4-BE49-F238E27FC236}">
                <a16:creationId xmlns:a16="http://schemas.microsoft.com/office/drawing/2014/main" id="{EB937037-077D-47A1-8BDC-850B842E4165}"/>
              </a:ext>
            </a:extLst>
          </p:cNvPr>
          <p:cNvSpPr>
            <a:spLocks noGrp="1"/>
          </p:cNvSpPr>
          <p:nvPr>
            <p:ph type="sldNum" sz="quarter" idx="12"/>
          </p:nvPr>
        </p:nvSpPr>
        <p:spPr/>
        <p:txBody>
          <a:bodyPr/>
          <a:lstStyle/>
          <a:p>
            <a:fld id="{5A3F91CF-E843-42AF-B09F-C8590E22047B}" type="slidenum">
              <a:rPr lang="en-US" smtClean="0"/>
              <a:pPr/>
              <a:t>76</a:t>
            </a:fld>
            <a:r>
              <a:rPr lang="en-US"/>
              <a:t> of n</a:t>
            </a:r>
            <a:endParaRPr lang="en-US" dirty="0"/>
          </a:p>
        </p:txBody>
      </p:sp>
      <p:cxnSp>
        <p:nvCxnSpPr>
          <p:cNvPr id="6" name="Straight Arrow Connector 5">
            <a:extLst>
              <a:ext uri="{FF2B5EF4-FFF2-40B4-BE49-F238E27FC236}">
                <a16:creationId xmlns:a16="http://schemas.microsoft.com/office/drawing/2014/main" id="{4F1060D2-242B-4599-9526-39176AAD6D91}"/>
              </a:ext>
            </a:extLst>
          </p:cNvPr>
          <p:cNvCxnSpPr>
            <a:cxnSpLocks/>
          </p:cNvCxnSpPr>
          <p:nvPr/>
        </p:nvCxnSpPr>
        <p:spPr>
          <a:xfrm flipV="1">
            <a:off x="1905000" y="1809750"/>
            <a:ext cx="0" cy="379095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DAB3CDF7-14E7-47CF-80DF-2E26D54428F2}"/>
              </a:ext>
            </a:extLst>
          </p:cNvPr>
          <p:cNvCxnSpPr>
            <a:cxnSpLocks/>
          </p:cNvCxnSpPr>
          <p:nvPr/>
        </p:nvCxnSpPr>
        <p:spPr>
          <a:xfrm>
            <a:off x="1905000" y="5600700"/>
            <a:ext cx="7658100"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Freeform: Shape 11">
            <a:extLst>
              <a:ext uri="{FF2B5EF4-FFF2-40B4-BE49-F238E27FC236}">
                <a16:creationId xmlns:a16="http://schemas.microsoft.com/office/drawing/2014/main" id="{58131FE5-9252-4DFF-9BEF-7F62B6916405}"/>
              </a:ext>
            </a:extLst>
          </p:cNvPr>
          <p:cNvSpPr/>
          <p:nvPr/>
        </p:nvSpPr>
        <p:spPr>
          <a:xfrm>
            <a:off x="3371852" y="1754168"/>
            <a:ext cx="5829292" cy="3617904"/>
          </a:xfrm>
          <a:custGeom>
            <a:avLst/>
            <a:gdLst>
              <a:gd name="connsiteX0" fmla="*/ 0 w 5505450"/>
              <a:gd name="connsiteY0" fmla="*/ 0 h 3238500"/>
              <a:gd name="connsiteX1" fmla="*/ 1390650 w 5505450"/>
              <a:gd name="connsiteY1" fmla="*/ 2324100 h 3238500"/>
              <a:gd name="connsiteX2" fmla="*/ 5505450 w 5505450"/>
              <a:gd name="connsiteY2" fmla="*/ 3238500 h 3238500"/>
            </a:gdLst>
            <a:ahLst/>
            <a:cxnLst>
              <a:cxn ang="0">
                <a:pos x="connsiteX0" y="connsiteY0"/>
              </a:cxn>
              <a:cxn ang="0">
                <a:pos x="connsiteX1" y="connsiteY1"/>
              </a:cxn>
              <a:cxn ang="0">
                <a:pos x="connsiteX2" y="connsiteY2"/>
              </a:cxn>
            </a:cxnLst>
            <a:rect l="l" t="t" r="r" b="b"/>
            <a:pathLst>
              <a:path w="5505450" h="3238500">
                <a:moveTo>
                  <a:pt x="0" y="0"/>
                </a:moveTo>
                <a:cubicBezTo>
                  <a:pt x="236537" y="892175"/>
                  <a:pt x="473075" y="1784350"/>
                  <a:pt x="1390650" y="2324100"/>
                </a:cubicBezTo>
                <a:cubicBezTo>
                  <a:pt x="2308225" y="2863850"/>
                  <a:pt x="3906837" y="3051175"/>
                  <a:pt x="5505450" y="3238500"/>
                </a:cubicBezTo>
              </a:path>
            </a:pathLst>
          </a:cu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697CCE6-D58F-4E65-94F5-8BC123677A71}"/>
              </a:ext>
            </a:extLst>
          </p:cNvPr>
          <p:cNvSpPr txBox="1"/>
          <p:nvPr/>
        </p:nvSpPr>
        <p:spPr>
          <a:xfrm>
            <a:off x="235825" y="1885147"/>
            <a:ext cx="1669175" cy="954107"/>
          </a:xfrm>
          <a:prstGeom prst="rect">
            <a:avLst/>
          </a:prstGeom>
          <a:noFill/>
        </p:spPr>
        <p:txBody>
          <a:bodyPr wrap="none" rtlCol="0">
            <a:spAutoFit/>
          </a:bodyPr>
          <a:lstStyle/>
          <a:p>
            <a:r>
              <a:rPr lang="en-US" sz="2800" b="1" dirty="0"/>
              <a:t>Price</a:t>
            </a:r>
          </a:p>
          <a:p>
            <a:r>
              <a:rPr lang="en-US" sz="2800" dirty="0"/>
              <a:t>(sat/byte)</a:t>
            </a:r>
          </a:p>
        </p:txBody>
      </p:sp>
      <p:cxnSp>
        <p:nvCxnSpPr>
          <p:cNvPr id="15" name="Straight Connector 14">
            <a:extLst>
              <a:ext uri="{FF2B5EF4-FFF2-40B4-BE49-F238E27FC236}">
                <a16:creationId xmlns:a16="http://schemas.microsoft.com/office/drawing/2014/main" id="{18416869-DB4A-4D88-8528-142268C2529B}"/>
              </a:ext>
            </a:extLst>
          </p:cNvPr>
          <p:cNvCxnSpPr>
            <a:cxnSpLocks/>
          </p:cNvCxnSpPr>
          <p:nvPr/>
        </p:nvCxnSpPr>
        <p:spPr>
          <a:xfrm>
            <a:off x="3548064" y="1747838"/>
            <a:ext cx="0" cy="4024312"/>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C5BB7630-A9B8-41CB-B212-F11512FE8623}"/>
              </a:ext>
            </a:extLst>
          </p:cNvPr>
          <p:cNvSpPr/>
          <p:nvPr/>
        </p:nvSpPr>
        <p:spPr>
          <a:xfrm>
            <a:off x="1984773" y="2362201"/>
            <a:ext cx="1510909" cy="3143250"/>
          </a:xfrm>
          <a:prstGeom prst="rect">
            <a:avLst/>
          </a:prstGeom>
          <a:solidFill>
            <a:schemeClr val="accent6">
              <a:lumMod val="60000"/>
              <a:lumOff val="40000"/>
            </a:schemeClr>
          </a:solidFill>
          <a:ln w="762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rPr>
              <a:t>R1</a:t>
            </a:r>
          </a:p>
        </p:txBody>
      </p:sp>
      <p:sp>
        <p:nvSpPr>
          <p:cNvPr id="18" name="Rectangle 17">
            <a:extLst>
              <a:ext uri="{FF2B5EF4-FFF2-40B4-BE49-F238E27FC236}">
                <a16:creationId xmlns:a16="http://schemas.microsoft.com/office/drawing/2014/main" id="{F0E63AB4-E6DF-4B71-9BCF-87DEB743EDE6}"/>
              </a:ext>
            </a:extLst>
          </p:cNvPr>
          <p:cNvSpPr/>
          <p:nvPr/>
        </p:nvSpPr>
        <p:spPr>
          <a:xfrm>
            <a:off x="1985944" y="5429252"/>
            <a:ext cx="7110447" cy="95194"/>
          </a:xfrm>
          <a:prstGeom prst="rect">
            <a:avLst/>
          </a:prstGeom>
          <a:solidFill>
            <a:schemeClr val="accent6">
              <a:lumMod val="60000"/>
              <a:lumOff val="40000"/>
            </a:schemeClr>
          </a:solidFill>
          <a:ln w="762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E8B421B7-952C-4D49-9F19-A84086FE2593}"/>
              </a:ext>
            </a:extLst>
          </p:cNvPr>
          <p:cNvCxnSpPr>
            <a:cxnSpLocks/>
          </p:cNvCxnSpPr>
          <p:nvPr/>
        </p:nvCxnSpPr>
        <p:spPr>
          <a:xfrm>
            <a:off x="2647950" y="4229100"/>
            <a:ext cx="395281" cy="1924050"/>
          </a:xfrm>
          <a:prstGeom prst="line">
            <a:avLst/>
          </a:prstGeom>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D4ED703-FBB4-4FF5-B43C-290CEEDCBAB1}"/>
              </a:ext>
            </a:extLst>
          </p:cNvPr>
          <p:cNvCxnSpPr>
            <a:cxnSpLocks/>
          </p:cNvCxnSpPr>
          <p:nvPr/>
        </p:nvCxnSpPr>
        <p:spPr>
          <a:xfrm flipH="1">
            <a:off x="3905250" y="5429252"/>
            <a:ext cx="333381" cy="723898"/>
          </a:xfrm>
          <a:prstGeom prst="line">
            <a:avLst/>
          </a:prstGeom>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E80ADDB0-D8BE-43E1-8D95-60FEDAC3274D}"/>
              </a:ext>
            </a:extLst>
          </p:cNvPr>
          <p:cNvSpPr txBox="1"/>
          <p:nvPr/>
        </p:nvSpPr>
        <p:spPr>
          <a:xfrm>
            <a:off x="2845590" y="6167763"/>
            <a:ext cx="1284326" cy="523220"/>
          </a:xfrm>
          <a:prstGeom prst="rect">
            <a:avLst/>
          </a:prstGeom>
          <a:noFill/>
        </p:spPr>
        <p:txBody>
          <a:bodyPr wrap="none" rtlCol="0">
            <a:spAutoFit/>
          </a:bodyPr>
          <a:lstStyle/>
          <a:p>
            <a:r>
              <a:rPr lang="en-US" sz="2800" dirty="0"/>
              <a:t>R1 &gt; R2</a:t>
            </a:r>
          </a:p>
        </p:txBody>
      </p:sp>
      <p:cxnSp>
        <p:nvCxnSpPr>
          <p:cNvPr id="27" name="Straight Connector 26">
            <a:extLst>
              <a:ext uri="{FF2B5EF4-FFF2-40B4-BE49-F238E27FC236}">
                <a16:creationId xmlns:a16="http://schemas.microsoft.com/office/drawing/2014/main" id="{E8C1D46A-AE6A-4E99-A9BA-A8294F3FEF6E}"/>
              </a:ext>
            </a:extLst>
          </p:cNvPr>
          <p:cNvCxnSpPr>
            <a:cxnSpLocks/>
          </p:cNvCxnSpPr>
          <p:nvPr/>
        </p:nvCxnSpPr>
        <p:spPr>
          <a:xfrm>
            <a:off x="9096391" y="1766889"/>
            <a:ext cx="0" cy="4024312"/>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1CDDD496-F60A-409A-9DD8-92A05F48B969}"/>
              </a:ext>
            </a:extLst>
          </p:cNvPr>
          <p:cNvSpPr txBox="1"/>
          <p:nvPr/>
        </p:nvSpPr>
        <p:spPr>
          <a:xfrm>
            <a:off x="8963041" y="5829329"/>
            <a:ext cx="1499000" cy="954107"/>
          </a:xfrm>
          <a:prstGeom prst="rect">
            <a:avLst/>
          </a:prstGeom>
          <a:noFill/>
        </p:spPr>
        <p:txBody>
          <a:bodyPr wrap="none" rtlCol="0">
            <a:spAutoFit/>
          </a:bodyPr>
          <a:lstStyle/>
          <a:p>
            <a:r>
              <a:rPr lang="en-US" sz="2800" b="1" dirty="0"/>
              <a:t>Quantity</a:t>
            </a:r>
          </a:p>
          <a:p>
            <a:r>
              <a:rPr lang="en-US" sz="2800" dirty="0"/>
              <a:t>(bytes)</a:t>
            </a:r>
          </a:p>
        </p:txBody>
      </p:sp>
    </p:spTree>
    <p:extLst>
      <p:ext uri="{BB962C8B-B14F-4D97-AF65-F5344CB8AC3E}">
        <p14:creationId xmlns:p14="http://schemas.microsoft.com/office/powerpoint/2010/main" val="6492754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C2034-1EC0-4572-A2DD-637D6F7BD83C}"/>
              </a:ext>
            </a:extLst>
          </p:cNvPr>
          <p:cNvSpPr>
            <a:spLocks noGrp="1"/>
          </p:cNvSpPr>
          <p:nvPr>
            <p:ph type="title"/>
          </p:nvPr>
        </p:nvSpPr>
        <p:spPr>
          <a:xfrm>
            <a:off x="342900" y="155575"/>
            <a:ext cx="10515600" cy="1325563"/>
          </a:xfrm>
        </p:spPr>
        <p:txBody>
          <a:bodyPr/>
          <a:lstStyle/>
          <a:p>
            <a:r>
              <a:rPr lang="en-US" dirty="0"/>
              <a:t>What </a:t>
            </a:r>
            <a:r>
              <a:rPr lang="en-US" b="1" u="sng" dirty="0"/>
              <a:t>does</a:t>
            </a:r>
            <a:r>
              <a:rPr lang="en-US" dirty="0"/>
              <a:t> affect mainchain miners: Altcoins</a:t>
            </a:r>
            <a:endParaRPr lang="en-US" b="1" u="sng" dirty="0"/>
          </a:p>
        </p:txBody>
      </p:sp>
      <p:sp>
        <p:nvSpPr>
          <p:cNvPr id="4" name="Slide Number Placeholder 3">
            <a:extLst>
              <a:ext uri="{FF2B5EF4-FFF2-40B4-BE49-F238E27FC236}">
                <a16:creationId xmlns:a16="http://schemas.microsoft.com/office/drawing/2014/main" id="{EB937037-077D-47A1-8BDC-850B842E4165}"/>
              </a:ext>
            </a:extLst>
          </p:cNvPr>
          <p:cNvSpPr>
            <a:spLocks noGrp="1"/>
          </p:cNvSpPr>
          <p:nvPr>
            <p:ph type="sldNum" sz="quarter" idx="12"/>
          </p:nvPr>
        </p:nvSpPr>
        <p:spPr/>
        <p:txBody>
          <a:bodyPr/>
          <a:lstStyle/>
          <a:p>
            <a:fld id="{5A3F91CF-E843-42AF-B09F-C8590E22047B}" type="slidenum">
              <a:rPr lang="en-US" smtClean="0"/>
              <a:pPr/>
              <a:t>77</a:t>
            </a:fld>
            <a:r>
              <a:rPr lang="en-US"/>
              <a:t> of n</a:t>
            </a:r>
            <a:endParaRPr lang="en-US" dirty="0"/>
          </a:p>
        </p:txBody>
      </p:sp>
      <p:cxnSp>
        <p:nvCxnSpPr>
          <p:cNvPr id="6" name="Straight Arrow Connector 5">
            <a:extLst>
              <a:ext uri="{FF2B5EF4-FFF2-40B4-BE49-F238E27FC236}">
                <a16:creationId xmlns:a16="http://schemas.microsoft.com/office/drawing/2014/main" id="{4F1060D2-242B-4599-9526-39176AAD6D91}"/>
              </a:ext>
            </a:extLst>
          </p:cNvPr>
          <p:cNvCxnSpPr>
            <a:cxnSpLocks/>
          </p:cNvCxnSpPr>
          <p:nvPr/>
        </p:nvCxnSpPr>
        <p:spPr>
          <a:xfrm flipV="1">
            <a:off x="1905000" y="1809750"/>
            <a:ext cx="0" cy="379095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DAB3CDF7-14E7-47CF-80DF-2E26D54428F2}"/>
              </a:ext>
            </a:extLst>
          </p:cNvPr>
          <p:cNvCxnSpPr>
            <a:cxnSpLocks/>
          </p:cNvCxnSpPr>
          <p:nvPr/>
        </p:nvCxnSpPr>
        <p:spPr>
          <a:xfrm>
            <a:off x="1905000" y="5600700"/>
            <a:ext cx="7658100"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A697CCE6-D58F-4E65-94F5-8BC123677A71}"/>
              </a:ext>
            </a:extLst>
          </p:cNvPr>
          <p:cNvSpPr txBox="1"/>
          <p:nvPr/>
        </p:nvSpPr>
        <p:spPr>
          <a:xfrm>
            <a:off x="235825" y="1885147"/>
            <a:ext cx="1669175" cy="954107"/>
          </a:xfrm>
          <a:prstGeom prst="rect">
            <a:avLst/>
          </a:prstGeom>
          <a:noFill/>
        </p:spPr>
        <p:txBody>
          <a:bodyPr wrap="none" rtlCol="0">
            <a:spAutoFit/>
          </a:bodyPr>
          <a:lstStyle/>
          <a:p>
            <a:r>
              <a:rPr lang="en-US" sz="2800" b="1" dirty="0"/>
              <a:t>Price</a:t>
            </a:r>
          </a:p>
          <a:p>
            <a:r>
              <a:rPr lang="en-US" sz="2800" dirty="0"/>
              <a:t>(sat/byte)</a:t>
            </a:r>
          </a:p>
        </p:txBody>
      </p:sp>
      <p:cxnSp>
        <p:nvCxnSpPr>
          <p:cNvPr id="15" name="Straight Connector 14">
            <a:extLst>
              <a:ext uri="{FF2B5EF4-FFF2-40B4-BE49-F238E27FC236}">
                <a16:creationId xmlns:a16="http://schemas.microsoft.com/office/drawing/2014/main" id="{18416869-DB4A-4D88-8528-142268C2529B}"/>
              </a:ext>
            </a:extLst>
          </p:cNvPr>
          <p:cNvCxnSpPr>
            <a:cxnSpLocks/>
          </p:cNvCxnSpPr>
          <p:nvPr/>
        </p:nvCxnSpPr>
        <p:spPr>
          <a:xfrm>
            <a:off x="3548064" y="1747838"/>
            <a:ext cx="0" cy="4024312"/>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C5BB7630-A9B8-41CB-B212-F11512FE8623}"/>
              </a:ext>
            </a:extLst>
          </p:cNvPr>
          <p:cNvSpPr/>
          <p:nvPr/>
        </p:nvSpPr>
        <p:spPr>
          <a:xfrm>
            <a:off x="1984773" y="5429251"/>
            <a:ext cx="1510909" cy="76199"/>
          </a:xfrm>
          <a:prstGeom prst="rect">
            <a:avLst/>
          </a:prstGeom>
          <a:solidFill>
            <a:schemeClr val="accent6">
              <a:lumMod val="60000"/>
              <a:lumOff val="40000"/>
            </a:schemeClr>
          </a:solidFill>
          <a:ln w="762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endParaRPr>
          </a:p>
        </p:txBody>
      </p:sp>
      <p:sp>
        <p:nvSpPr>
          <p:cNvPr id="18" name="Rectangle 17">
            <a:extLst>
              <a:ext uri="{FF2B5EF4-FFF2-40B4-BE49-F238E27FC236}">
                <a16:creationId xmlns:a16="http://schemas.microsoft.com/office/drawing/2014/main" id="{F0E63AB4-E6DF-4B71-9BCF-87DEB743EDE6}"/>
              </a:ext>
            </a:extLst>
          </p:cNvPr>
          <p:cNvSpPr/>
          <p:nvPr/>
        </p:nvSpPr>
        <p:spPr>
          <a:xfrm>
            <a:off x="1985944" y="5429252"/>
            <a:ext cx="7110447" cy="95194"/>
          </a:xfrm>
          <a:prstGeom prst="rect">
            <a:avLst/>
          </a:prstGeom>
          <a:solidFill>
            <a:schemeClr val="accent6">
              <a:lumMod val="60000"/>
              <a:lumOff val="40000"/>
            </a:schemeClr>
          </a:solidFill>
          <a:ln w="762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E8B421B7-952C-4D49-9F19-A84086FE2593}"/>
              </a:ext>
            </a:extLst>
          </p:cNvPr>
          <p:cNvCxnSpPr>
            <a:cxnSpLocks/>
          </p:cNvCxnSpPr>
          <p:nvPr/>
        </p:nvCxnSpPr>
        <p:spPr>
          <a:xfrm>
            <a:off x="2647950" y="4229100"/>
            <a:ext cx="395281" cy="1924050"/>
          </a:xfrm>
          <a:prstGeom prst="line">
            <a:avLst/>
          </a:prstGeom>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D4ED703-FBB4-4FF5-B43C-290CEEDCBAB1}"/>
              </a:ext>
            </a:extLst>
          </p:cNvPr>
          <p:cNvCxnSpPr>
            <a:cxnSpLocks/>
          </p:cNvCxnSpPr>
          <p:nvPr/>
        </p:nvCxnSpPr>
        <p:spPr>
          <a:xfrm flipH="1">
            <a:off x="3905250" y="5429252"/>
            <a:ext cx="333381" cy="723898"/>
          </a:xfrm>
          <a:prstGeom prst="line">
            <a:avLst/>
          </a:prstGeom>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E80ADDB0-D8BE-43E1-8D95-60FEDAC3274D}"/>
              </a:ext>
            </a:extLst>
          </p:cNvPr>
          <p:cNvSpPr txBox="1"/>
          <p:nvPr/>
        </p:nvSpPr>
        <p:spPr>
          <a:xfrm>
            <a:off x="2845590" y="6167763"/>
            <a:ext cx="1284326" cy="523220"/>
          </a:xfrm>
          <a:prstGeom prst="rect">
            <a:avLst/>
          </a:prstGeom>
          <a:solidFill>
            <a:srgbClr val="FF0000"/>
          </a:solidFill>
          <a:ln>
            <a:solidFill>
              <a:schemeClr val="tx1"/>
            </a:solidFill>
          </a:ln>
        </p:spPr>
        <p:txBody>
          <a:bodyPr wrap="none" rtlCol="0">
            <a:spAutoFit/>
          </a:bodyPr>
          <a:lstStyle/>
          <a:p>
            <a:r>
              <a:rPr lang="en-US" sz="2800" dirty="0"/>
              <a:t>R1 &lt; R2</a:t>
            </a:r>
          </a:p>
        </p:txBody>
      </p:sp>
      <p:cxnSp>
        <p:nvCxnSpPr>
          <p:cNvPr id="27" name="Straight Connector 26">
            <a:extLst>
              <a:ext uri="{FF2B5EF4-FFF2-40B4-BE49-F238E27FC236}">
                <a16:creationId xmlns:a16="http://schemas.microsoft.com/office/drawing/2014/main" id="{E8C1D46A-AE6A-4E99-A9BA-A8294F3FEF6E}"/>
              </a:ext>
            </a:extLst>
          </p:cNvPr>
          <p:cNvCxnSpPr>
            <a:cxnSpLocks/>
          </p:cNvCxnSpPr>
          <p:nvPr/>
        </p:nvCxnSpPr>
        <p:spPr>
          <a:xfrm>
            <a:off x="9096391" y="1766889"/>
            <a:ext cx="0" cy="4024312"/>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1CDDD496-F60A-409A-9DD8-92A05F48B969}"/>
              </a:ext>
            </a:extLst>
          </p:cNvPr>
          <p:cNvSpPr txBox="1"/>
          <p:nvPr/>
        </p:nvSpPr>
        <p:spPr>
          <a:xfrm>
            <a:off x="8963041" y="5829329"/>
            <a:ext cx="1499000" cy="954107"/>
          </a:xfrm>
          <a:prstGeom prst="rect">
            <a:avLst/>
          </a:prstGeom>
          <a:noFill/>
        </p:spPr>
        <p:txBody>
          <a:bodyPr wrap="none" rtlCol="0">
            <a:spAutoFit/>
          </a:bodyPr>
          <a:lstStyle/>
          <a:p>
            <a:r>
              <a:rPr lang="en-US" sz="2800" b="1" dirty="0"/>
              <a:t>Quantity</a:t>
            </a:r>
          </a:p>
          <a:p>
            <a:r>
              <a:rPr lang="en-US" sz="2800" dirty="0"/>
              <a:t>(bytes)</a:t>
            </a:r>
          </a:p>
        </p:txBody>
      </p:sp>
      <p:sp>
        <p:nvSpPr>
          <p:cNvPr id="5" name="Freeform: Shape 4">
            <a:extLst>
              <a:ext uri="{FF2B5EF4-FFF2-40B4-BE49-F238E27FC236}">
                <a16:creationId xmlns:a16="http://schemas.microsoft.com/office/drawing/2014/main" id="{4FD04E7A-9C47-44F1-BC0E-69135A19066C}"/>
              </a:ext>
            </a:extLst>
          </p:cNvPr>
          <p:cNvSpPr/>
          <p:nvPr/>
        </p:nvSpPr>
        <p:spPr>
          <a:xfrm>
            <a:off x="2241902" y="2136808"/>
            <a:ext cx="9950098" cy="3594036"/>
          </a:xfrm>
          <a:custGeom>
            <a:avLst/>
            <a:gdLst>
              <a:gd name="connsiteX0" fmla="*/ 615641 w 10568369"/>
              <a:gd name="connsiteY0" fmla="*/ 0 h 3601839"/>
              <a:gd name="connsiteX1" fmla="*/ 825191 w 10568369"/>
              <a:gd name="connsiteY1" fmla="*/ 2933700 h 3601839"/>
              <a:gd name="connsiteX2" fmla="*/ 8654741 w 10568369"/>
              <a:gd name="connsiteY2" fmla="*/ 3314700 h 3601839"/>
              <a:gd name="connsiteX3" fmla="*/ 10388291 w 10568369"/>
              <a:gd name="connsiteY3" fmla="*/ 3524250 h 3601839"/>
              <a:gd name="connsiteX0" fmla="*/ 0 w 9952728"/>
              <a:gd name="connsiteY0" fmla="*/ 0 h 3601839"/>
              <a:gd name="connsiteX1" fmla="*/ 209550 w 9952728"/>
              <a:gd name="connsiteY1" fmla="*/ 2933700 h 3601839"/>
              <a:gd name="connsiteX2" fmla="*/ 8039100 w 9952728"/>
              <a:gd name="connsiteY2" fmla="*/ 3314700 h 3601839"/>
              <a:gd name="connsiteX3" fmla="*/ 9772650 w 9952728"/>
              <a:gd name="connsiteY3" fmla="*/ 3524250 h 3601839"/>
              <a:gd name="connsiteX0" fmla="*/ 0 w 9952728"/>
              <a:gd name="connsiteY0" fmla="*/ 0 h 3601839"/>
              <a:gd name="connsiteX1" fmla="*/ 209550 w 9952728"/>
              <a:gd name="connsiteY1" fmla="*/ 2933700 h 3601839"/>
              <a:gd name="connsiteX2" fmla="*/ 8039100 w 9952728"/>
              <a:gd name="connsiteY2" fmla="*/ 3314700 h 3601839"/>
              <a:gd name="connsiteX3" fmla="*/ 9772650 w 9952728"/>
              <a:gd name="connsiteY3" fmla="*/ 3524250 h 3601839"/>
              <a:gd name="connsiteX0" fmla="*/ 0 w 9950098"/>
              <a:gd name="connsiteY0" fmla="*/ 0 h 3594036"/>
              <a:gd name="connsiteX1" fmla="*/ 342900 w 9950098"/>
              <a:gd name="connsiteY1" fmla="*/ 3314700 h 3594036"/>
              <a:gd name="connsiteX2" fmla="*/ 8039100 w 9950098"/>
              <a:gd name="connsiteY2" fmla="*/ 3314700 h 3594036"/>
              <a:gd name="connsiteX3" fmla="*/ 9772650 w 9950098"/>
              <a:gd name="connsiteY3" fmla="*/ 3524250 h 3594036"/>
            </a:gdLst>
            <a:ahLst/>
            <a:cxnLst>
              <a:cxn ang="0">
                <a:pos x="connsiteX0" y="connsiteY0"/>
              </a:cxn>
              <a:cxn ang="0">
                <a:pos x="connsiteX1" y="connsiteY1"/>
              </a:cxn>
              <a:cxn ang="0">
                <a:pos x="connsiteX2" y="connsiteY2"/>
              </a:cxn>
              <a:cxn ang="0">
                <a:pos x="connsiteX3" y="connsiteY3"/>
              </a:cxn>
            </a:cxnLst>
            <a:rect l="l" t="t" r="r" b="b"/>
            <a:pathLst>
              <a:path w="9950098" h="3594036">
                <a:moveTo>
                  <a:pt x="0" y="0"/>
                </a:moveTo>
                <a:lnTo>
                  <a:pt x="342900" y="3314700"/>
                </a:lnTo>
                <a:lnTo>
                  <a:pt x="8039100" y="3314700"/>
                </a:lnTo>
                <a:cubicBezTo>
                  <a:pt x="9610725" y="3349625"/>
                  <a:pt x="10306050" y="3752850"/>
                  <a:pt x="9772650" y="3524250"/>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F2010CF-0A33-4161-A4DF-D332A3BA3CFB}"/>
              </a:ext>
            </a:extLst>
          </p:cNvPr>
          <p:cNvSpPr/>
          <p:nvPr/>
        </p:nvSpPr>
        <p:spPr>
          <a:xfrm>
            <a:off x="5081600" y="6100763"/>
            <a:ext cx="3601540" cy="62832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 See my blog post: “Two types of Blockspace Demand” for more. )</a:t>
            </a:r>
          </a:p>
        </p:txBody>
      </p:sp>
    </p:spTree>
    <p:extLst>
      <p:ext uri="{BB962C8B-B14F-4D97-AF65-F5344CB8AC3E}">
        <p14:creationId xmlns:p14="http://schemas.microsoft.com/office/powerpoint/2010/main" val="34925527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78172-238F-4EE5-BF4B-EBF9B9152957}"/>
              </a:ext>
            </a:extLst>
          </p:cNvPr>
          <p:cNvSpPr>
            <a:spLocks noGrp="1"/>
          </p:cNvSpPr>
          <p:nvPr>
            <p:ph type="title"/>
          </p:nvPr>
        </p:nvSpPr>
        <p:spPr/>
        <p:txBody>
          <a:bodyPr/>
          <a:lstStyle/>
          <a:p>
            <a:r>
              <a:rPr lang="en-US" dirty="0"/>
              <a:t>(#3) Improve Mining Incentives (</a:t>
            </a:r>
            <a:r>
              <a:rPr lang="en-US" dirty="0" err="1"/>
              <a:t>Bip</a:t>
            </a:r>
            <a:r>
              <a:rPr lang="en-US" dirty="0"/>
              <a:t> 301)</a:t>
            </a:r>
          </a:p>
        </p:txBody>
      </p:sp>
      <p:sp>
        <p:nvSpPr>
          <p:cNvPr id="5" name="Slide Number Placeholder 4">
            <a:extLst>
              <a:ext uri="{FF2B5EF4-FFF2-40B4-BE49-F238E27FC236}">
                <a16:creationId xmlns:a16="http://schemas.microsoft.com/office/drawing/2014/main" id="{CE6ADE29-EE33-41D7-90FB-E6EF0FA9BD46}"/>
              </a:ext>
            </a:extLst>
          </p:cNvPr>
          <p:cNvSpPr>
            <a:spLocks noGrp="1"/>
          </p:cNvSpPr>
          <p:nvPr>
            <p:ph type="sldNum" sz="quarter" idx="12"/>
          </p:nvPr>
        </p:nvSpPr>
        <p:spPr/>
        <p:txBody>
          <a:bodyPr/>
          <a:lstStyle/>
          <a:p>
            <a:fld id="{64A73B7B-B545-4723-8D44-5CC401310D8B}" type="slidenum">
              <a:rPr lang="en-US" smtClean="0"/>
              <a:t>78</a:t>
            </a:fld>
            <a:endParaRPr lang="en-US" dirty="0"/>
          </a:p>
        </p:txBody>
      </p:sp>
      <p:sp>
        <p:nvSpPr>
          <p:cNvPr id="19" name="TextBox 18">
            <a:extLst>
              <a:ext uri="{FF2B5EF4-FFF2-40B4-BE49-F238E27FC236}">
                <a16:creationId xmlns:a16="http://schemas.microsoft.com/office/drawing/2014/main" id="{EC306D9C-7264-4501-B27F-6F683FC70AA0}"/>
              </a:ext>
            </a:extLst>
          </p:cNvPr>
          <p:cNvSpPr txBox="1"/>
          <p:nvPr/>
        </p:nvSpPr>
        <p:spPr>
          <a:xfrm>
            <a:off x="154379" y="1077634"/>
            <a:ext cx="6430806" cy="830997"/>
          </a:xfrm>
          <a:prstGeom prst="rect">
            <a:avLst/>
          </a:prstGeom>
          <a:noFill/>
        </p:spPr>
        <p:txBody>
          <a:bodyPr wrap="square">
            <a:spAutoFit/>
          </a:bodyPr>
          <a:lstStyle/>
          <a:p>
            <a:pPr marL="342900" indent="-342900">
              <a:buFont typeface="Arial" panose="020B0604020202020204" pitchFamily="34" charset="0"/>
              <a:buChar char="•"/>
            </a:pPr>
            <a:r>
              <a:rPr lang="en-US" sz="2400" dirty="0"/>
              <a:t>Get all of the fees, on all of the chains!</a:t>
            </a:r>
          </a:p>
          <a:p>
            <a:pPr marL="342900" indent="-342900">
              <a:buFont typeface="Arial" panose="020B0604020202020204" pitchFamily="34" charset="0"/>
              <a:buChar char="•"/>
            </a:pPr>
            <a:r>
              <a:rPr lang="en-US" sz="2400" dirty="0"/>
              <a:t>Miners can ignore Sidechain / Altcoin software.</a:t>
            </a:r>
          </a:p>
        </p:txBody>
      </p:sp>
      <p:sp>
        <p:nvSpPr>
          <p:cNvPr id="20" name="Footer Placeholder 4">
            <a:extLst>
              <a:ext uri="{FF2B5EF4-FFF2-40B4-BE49-F238E27FC236}">
                <a16:creationId xmlns:a16="http://schemas.microsoft.com/office/drawing/2014/main" id="{5B27CDF5-9A3A-46E9-9192-EEEC9A4476FB}"/>
              </a:ext>
            </a:extLst>
          </p:cNvPr>
          <p:cNvSpPr>
            <a:spLocks noGrp="1"/>
          </p:cNvSpPr>
          <p:nvPr>
            <p:ph type="ftr" sz="quarter" idx="11"/>
          </p:nvPr>
        </p:nvSpPr>
        <p:spPr>
          <a:xfrm>
            <a:off x="154379" y="6378499"/>
            <a:ext cx="11447813" cy="365125"/>
          </a:xfrm>
        </p:spPr>
        <p:txBody>
          <a:bodyPr/>
          <a:lstStyle/>
          <a:p>
            <a:r>
              <a:rPr lang="en-US" u="sng" dirty="0">
                <a:solidFill>
                  <a:schemeClr val="bg1">
                    <a:lumMod val="75000"/>
                  </a:schemeClr>
                </a:solidFill>
              </a:rPr>
              <a:t>Telegram:</a:t>
            </a:r>
            <a:r>
              <a:rPr lang="en-US" dirty="0"/>
              <a:t> t.me/</a:t>
            </a:r>
            <a:r>
              <a:rPr lang="en-US" dirty="0" err="1"/>
              <a:t>DcInsiders</a:t>
            </a:r>
            <a:r>
              <a:rPr lang="en-US" dirty="0"/>
              <a:t>     </a:t>
            </a:r>
            <a:r>
              <a:rPr lang="en-US" u="sng" dirty="0">
                <a:solidFill>
                  <a:schemeClr val="bg1">
                    <a:lumMod val="85000"/>
                  </a:schemeClr>
                </a:solidFill>
              </a:rPr>
              <a:t>Website:</a:t>
            </a:r>
            <a:r>
              <a:rPr lang="en-US" dirty="0">
                <a:solidFill>
                  <a:schemeClr val="bg1">
                    <a:lumMod val="85000"/>
                  </a:schemeClr>
                </a:solidFill>
              </a:rPr>
              <a:t> </a:t>
            </a:r>
            <a:r>
              <a:rPr lang="en-US" dirty="0"/>
              <a:t>www.drivechain.info        </a:t>
            </a:r>
            <a:r>
              <a:rPr lang="en-US" u="sng" dirty="0">
                <a:solidFill>
                  <a:schemeClr val="bg1">
                    <a:lumMod val="75000"/>
                  </a:schemeClr>
                </a:solidFill>
              </a:rPr>
              <a:t>Paul’s Twitter:</a:t>
            </a:r>
            <a:r>
              <a:rPr lang="en-US" dirty="0">
                <a:solidFill>
                  <a:schemeClr val="bg1">
                    <a:lumMod val="75000"/>
                  </a:schemeClr>
                </a:solidFill>
              </a:rPr>
              <a:t> </a:t>
            </a:r>
            <a:r>
              <a:rPr lang="en-US" dirty="0"/>
              <a:t>@truthcoin</a:t>
            </a:r>
          </a:p>
        </p:txBody>
      </p:sp>
      <p:sp>
        <p:nvSpPr>
          <p:cNvPr id="6" name="TextBox 5">
            <a:extLst>
              <a:ext uri="{FF2B5EF4-FFF2-40B4-BE49-F238E27FC236}">
                <a16:creationId xmlns:a16="http://schemas.microsoft.com/office/drawing/2014/main" id="{B641CA9C-1CDA-49F1-A222-BAE621AB499F}"/>
              </a:ext>
            </a:extLst>
          </p:cNvPr>
          <p:cNvSpPr txBox="1"/>
          <p:nvPr/>
        </p:nvSpPr>
        <p:spPr>
          <a:xfrm>
            <a:off x="6947105" y="5900790"/>
            <a:ext cx="4796287" cy="369332"/>
          </a:xfrm>
          <a:prstGeom prst="rect">
            <a:avLst/>
          </a:prstGeom>
          <a:noFill/>
        </p:spPr>
        <p:txBody>
          <a:bodyPr wrap="square" rtlCol="0">
            <a:spAutoFit/>
          </a:bodyPr>
          <a:lstStyle/>
          <a:p>
            <a:r>
              <a:rPr lang="en-US" dirty="0"/>
              <a:t>Taken from </a:t>
            </a:r>
            <a:r>
              <a:rPr lang="en-US" dirty="0">
                <a:hlinkClick r:id="rId3"/>
              </a:rPr>
              <a:t>https://cryptofees.info/</a:t>
            </a:r>
            <a:r>
              <a:rPr lang="en-US" dirty="0"/>
              <a:t> this morning.</a:t>
            </a:r>
          </a:p>
        </p:txBody>
      </p:sp>
      <p:pic>
        <p:nvPicPr>
          <p:cNvPr id="8" name="Picture 7">
            <a:extLst>
              <a:ext uri="{FF2B5EF4-FFF2-40B4-BE49-F238E27FC236}">
                <a16:creationId xmlns:a16="http://schemas.microsoft.com/office/drawing/2014/main" id="{7DF478C0-71C0-4379-8158-AAB3CD27CA03}"/>
              </a:ext>
            </a:extLst>
          </p:cNvPr>
          <p:cNvPicPr>
            <a:picLocks noChangeAspect="1"/>
          </p:cNvPicPr>
          <p:nvPr/>
        </p:nvPicPr>
        <p:blipFill>
          <a:blip r:embed="rId4"/>
          <a:stretch>
            <a:fillRect/>
          </a:stretch>
        </p:blipFill>
        <p:spPr>
          <a:xfrm>
            <a:off x="6785154" y="1310167"/>
            <a:ext cx="5094787" cy="4527123"/>
          </a:xfrm>
          <a:prstGeom prst="rect">
            <a:avLst/>
          </a:prstGeom>
          <a:ln>
            <a:noFill/>
          </a:ln>
          <a:effectLst>
            <a:outerShdw blurRad="292100" dist="139700" dir="2700000" algn="tl" rotWithShape="0">
              <a:srgbClr val="333333">
                <a:alpha val="65000"/>
              </a:srgbClr>
            </a:outerShdw>
          </a:effectLst>
        </p:spPr>
      </p:pic>
      <p:sp>
        <p:nvSpPr>
          <p:cNvPr id="3" name="Rectangle 2">
            <a:extLst>
              <a:ext uri="{FF2B5EF4-FFF2-40B4-BE49-F238E27FC236}">
                <a16:creationId xmlns:a16="http://schemas.microsoft.com/office/drawing/2014/main" id="{59E2C41D-B96C-4220-BEED-07A1697DE388}"/>
              </a:ext>
            </a:extLst>
          </p:cNvPr>
          <p:cNvSpPr/>
          <p:nvPr/>
        </p:nvSpPr>
        <p:spPr>
          <a:xfrm>
            <a:off x="10366989" y="5955395"/>
            <a:ext cx="1563647" cy="28704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June 4, 2021</a:t>
            </a:r>
          </a:p>
        </p:txBody>
      </p:sp>
      <p:pic>
        <p:nvPicPr>
          <p:cNvPr id="10" name="Picture 9">
            <a:extLst>
              <a:ext uri="{FF2B5EF4-FFF2-40B4-BE49-F238E27FC236}">
                <a16:creationId xmlns:a16="http://schemas.microsoft.com/office/drawing/2014/main" id="{383BF93D-C48F-4204-8FA0-337B61D6DBD7}"/>
              </a:ext>
            </a:extLst>
          </p:cNvPr>
          <p:cNvPicPr>
            <a:picLocks noChangeAspect="1"/>
          </p:cNvPicPr>
          <p:nvPr/>
        </p:nvPicPr>
        <p:blipFill>
          <a:blip r:embed="rId5"/>
          <a:stretch>
            <a:fillRect/>
          </a:stretch>
        </p:blipFill>
        <p:spPr>
          <a:xfrm>
            <a:off x="269082" y="2290404"/>
            <a:ext cx="6835652" cy="3502009"/>
          </a:xfrm>
          <a:prstGeom prst="rect">
            <a:avLst/>
          </a:prstGeom>
          <a:ln>
            <a:noFill/>
          </a:ln>
          <a:effectLst>
            <a:outerShdw blurRad="292100" dist="139700" dir="2700000" algn="tl" rotWithShape="0">
              <a:srgbClr val="333333">
                <a:alpha val="65000"/>
              </a:srgbClr>
            </a:outerShdw>
          </a:effectLst>
        </p:spPr>
      </p:pic>
      <p:pic>
        <p:nvPicPr>
          <p:cNvPr id="15" name="Picture 14">
            <a:extLst>
              <a:ext uri="{FF2B5EF4-FFF2-40B4-BE49-F238E27FC236}">
                <a16:creationId xmlns:a16="http://schemas.microsoft.com/office/drawing/2014/main" id="{E698BA1A-D60D-44B9-B903-452F4E3846C6}"/>
              </a:ext>
            </a:extLst>
          </p:cNvPr>
          <p:cNvPicPr>
            <a:picLocks noChangeAspect="1"/>
          </p:cNvPicPr>
          <p:nvPr/>
        </p:nvPicPr>
        <p:blipFill>
          <a:blip r:embed="rId6"/>
          <a:stretch>
            <a:fillRect/>
          </a:stretch>
        </p:blipFill>
        <p:spPr>
          <a:xfrm>
            <a:off x="154379" y="6038774"/>
            <a:ext cx="5010150" cy="704850"/>
          </a:xfrm>
          <a:prstGeom prst="rect">
            <a:avLst/>
          </a:prstGeom>
          <a:ln>
            <a:noFill/>
          </a:ln>
          <a:effectLst>
            <a:outerShdw blurRad="292100" dist="139700" dir="2700000" algn="tl" rotWithShape="0">
              <a:srgbClr val="333333">
                <a:alpha val="65000"/>
              </a:srgbClr>
            </a:outerShdw>
          </a:effectLst>
        </p:spPr>
      </p:pic>
      <p:pic>
        <p:nvPicPr>
          <p:cNvPr id="17" name="Picture 16">
            <a:extLst>
              <a:ext uri="{FF2B5EF4-FFF2-40B4-BE49-F238E27FC236}">
                <a16:creationId xmlns:a16="http://schemas.microsoft.com/office/drawing/2014/main" id="{47810BBA-1E7E-4EE6-8707-D030A8F49604}"/>
              </a:ext>
            </a:extLst>
          </p:cNvPr>
          <p:cNvPicPr>
            <a:picLocks noChangeAspect="1"/>
          </p:cNvPicPr>
          <p:nvPr/>
        </p:nvPicPr>
        <p:blipFill>
          <a:blip r:embed="rId7"/>
          <a:stretch>
            <a:fillRect/>
          </a:stretch>
        </p:blipFill>
        <p:spPr>
          <a:xfrm>
            <a:off x="5816373" y="5694755"/>
            <a:ext cx="5133975" cy="10953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3480576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78172-238F-4EE5-BF4B-EBF9B9152957}"/>
              </a:ext>
            </a:extLst>
          </p:cNvPr>
          <p:cNvSpPr>
            <a:spLocks noGrp="1"/>
          </p:cNvSpPr>
          <p:nvPr>
            <p:ph type="title"/>
          </p:nvPr>
        </p:nvSpPr>
        <p:spPr/>
        <p:txBody>
          <a:bodyPr/>
          <a:lstStyle/>
          <a:p>
            <a:r>
              <a:rPr lang="en-US" dirty="0"/>
              <a:t>(#3) Improve Mining Incentives (</a:t>
            </a:r>
            <a:r>
              <a:rPr lang="en-US" dirty="0" err="1"/>
              <a:t>Bip</a:t>
            </a:r>
            <a:r>
              <a:rPr lang="en-US" dirty="0"/>
              <a:t> 301)</a:t>
            </a:r>
          </a:p>
        </p:txBody>
      </p:sp>
      <p:sp>
        <p:nvSpPr>
          <p:cNvPr id="5" name="Slide Number Placeholder 4">
            <a:extLst>
              <a:ext uri="{FF2B5EF4-FFF2-40B4-BE49-F238E27FC236}">
                <a16:creationId xmlns:a16="http://schemas.microsoft.com/office/drawing/2014/main" id="{CE6ADE29-EE33-41D7-90FB-E6EF0FA9BD46}"/>
              </a:ext>
            </a:extLst>
          </p:cNvPr>
          <p:cNvSpPr>
            <a:spLocks noGrp="1"/>
          </p:cNvSpPr>
          <p:nvPr>
            <p:ph type="sldNum" sz="quarter" idx="12"/>
          </p:nvPr>
        </p:nvSpPr>
        <p:spPr/>
        <p:txBody>
          <a:bodyPr/>
          <a:lstStyle/>
          <a:p>
            <a:fld id="{64A73B7B-B545-4723-8D44-5CC401310D8B}" type="slidenum">
              <a:rPr lang="en-US" smtClean="0"/>
              <a:t>79</a:t>
            </a:fld>
            <a:endParaRPr lang="en-US" dirty="0"/>
          </a:p>
        </p:txBody>
      </p:sp>
      <p:sp>
        <p:nvSpPr>
          <p:cNvPr id="19" name="TextBox 18">
            <a:extLst>
              <a:ext uri="{FF2B5EF4-FFF2-40B4-BE49-F238E27FC236}">
                <a16:creationId xmlns:a16="http://schemas.microsoft.com/office/drawing/2014/main" id="{EC306D9C-7264-4501-B27F-6F683FC70AA0}"/>
              </a:ext>
            </a:extLst>
          </p:cNvPr>
          <p:cNvSpPr txBox="1"/>
          <p:nvPr/>
        </p:nvSpPr>
        <p:spPr>
          <a:xfrm>
            <a:off x="154379" y="1077634"/>
            <a:ext cx="6430806" cy="830997"/>
          </a:xfrm>
          <a:prstGeom prst="rect">
            <a:avLst/>
          </a:prstGeom>
          <a:noFill/>
        </p:spPr>
        <p:txBody>
          <a:bodyPr wrap="square">
            <a:spAutoFit/>
          </a:bodyPr>
          <a:lstStyle/>
          <a:p>
            <a:pPr marL="342900" indent="-342900">
              <a:buFont typeface="Arial" panose="020B0604020202020204" pitchFamily="34" charset="0"/>
              <a:buChar char="•"/>
            </a:pPr>
            <a:r>
              <a:rPr lang="en-US" sz="2400" dirty="0"/>
              <a:t>Get all of the fees, on all of the chains!</a:t>
            </a:r>
          </a:p>
          <a:p>
            <a:pPr marL="342900" indent="-342900">
              <a:buFont typeface="Arial" panose="020B0604020202020204" pitchFamily="34" charset="0"/>
              <a:buChar char="•"/>
            </a:pPr>
            <a:r>
              <a:rPr lang="en-US" sz="2400" dirty="0"/>
              <a:t>Miners can ignore Sidechain / Altcoin software.</a:t>
            </a:r>
          </a:p>
        </p:txBody>
      </p:sp>
      <p:sp>
        <p:nvSpPr>
          <p:cNvPr id="20" name="Footer Placeholder 4">
            <a:extLst>
              <a:ext uri="{FF2B5EF4-FFF2-40B4-BE49-F238E27FC236}">
                <a16:creationId xmlns:a16="http://schemas.microsoft.com/office/drawing/2014/main" id="{5B27CDF5-9A3A-46E9-9192-EEEC9A4476FB}"/>
              </a:ext>
            </a:extLst>
          </p:cNvPr>
          <p:cNvSpPr>
            <a:spLocks noGrp="1"/>
          </p:cNvSpPr>
          <p:nvPr>
            <p:ph type="ftr" sz="quarter" idx="11"/>
          </p:nvPr>
        </p:nvSpPr>
        <p:spPr>
          <a:xfrm>
            <a:off x="154379" y="6378499"/>
            <a:ext cx="11447813" cy="365125"/>
          </a:xfrm>
        </p:spPr>
        <p:txBody>
          <a:bodyPr/>
          <a:lstStyle/>
          <a:p>
            <a:r>
              <a:rPr lang="en-US" u="sng" dirty="0">
                <a:solidFill>
                  <a:schemeClr val="bg1">
                    <a:lumMod val="75000"/>
                  </a:schemeClr>
                </a:solidFill>
              </a:rPr>
              <a:t>Telegram:</a:t>
            </a:r>
            <a:r>
              <a:rPr lang="en-US" dirty="0"/>
              <a:t> t.me/</a:t>
            </a:r>
            <a:r>
              <a:rPr lang="en-US" dirty="0" err="1"/>
              <a:t>DcInsiders</a:t>
            </a:r>
            <a:r>
              <a:rPr lang="en-US" dirty="0"/>
              <a:t>     </a:t>
            </a:r>
            <a:r>
              <a:rPr lang="en-US" u="sng" dirty="0">
                <a:solidFill>
                  <a:schemeClr val="bg1">
                    <a:lumMod val="85000"/>
                  </a:schemeClr>
                </a:solidFill>
              </a:rPr>
              <a:t>Website:</a:t>
            </a:r>
            <a:r>
              <a:rPr lang="en-US" dirty="0">
                <a:solidFill>
                  <a:schemeClr val="bg1">
                    <a:lumMod val="85000"/>
                  </a:schemeClr>
                </a:solidFill>
              </a:rPr>
              <a:t> </a:t>
            </a:r>
            <a:r>
              <a:rPr lang="en-US" dirty="0"/>
              <a:t>www.drivechain.info        </a:t>
            </a:r>
            <a:r>
              <a:rPr lang="en-US" u="sng" dirty="0">
                <a:solidFill>
                  <a:schemeClr val="bg1">
                    <a:lumMod val="75000"/>
                  </a:schemeClr>
                </a:solidFill>
              </a:rPr>
              <a:t>Paul’s Twitter:</a:t>
            </a:r>
            <a:r>
              <a:rPr lang="en-US" dirty="0">
                <a:solidFill>
                  <a:schemeClr val="bg1">
                    <a:lumMod val="75000"/>
                  </a:schemeClr>
                </a:solidFill>
              </a:rPr>
              <a:t> </a:t>
            </a:r>
            <a:r>
              <a:rPr lang="en-US" dirty="0"/>
              <a:t>@truthcoin</a:t>
            </a:r>
          </a:p>
        </p:txBody>
      </p:sp>
      <p:sp>
        <p:nvSpPr>
          <p:cNvPr id="6" name="TextBox 5">
            <a:extLst>
              <a:ext uri="{FF2B5EF4-FFF2-40B4-BE49-F238E27FC236}">
                <a16:creationId xmlns:a16="http://schemas.microsoft.com/office/drawing/2014/main" id="{B641CA9C-1CDA-49F1-A222-BAE621AB499F}"/>
              </a:ext>
            </a:extLst>
          </p:cNvPr>
          <p:cNvSpPr txBox="1"/>
          <p:nvPr/>
        </p:nvSpPr>
        <p:spPr>
          <a:xfrm>
            <a:off x="6947105" y="5900790"/>
            <a:ext cx="4796287" cy="369332"/>
          </a:xfrm>
          <a:prstGeom prst="rect">
            <a:avLst/>
          </a:prstGeom>
          <a:noFill/>
        </p:spPr>
        <p:txBody>
          <a:bodyPr wrap="square" rtlCol="0">
            <a:spAutoFit/>
          </a:bodyPr>
          <a:lstStyle/>
          <a:p>
            <a:r>
              <a:rPr lang="en-US" dirty="0"/>
              <a:t>Taken from </a:t>
            </a:r>
            <a:r>
              <a:rPr lang="en-US" dirty="0">
                <a:hlinkClick r:id="rId3"/>
              </a:rPr>
              <a:t>https://cryptofees.info/</a:t>
            </a:r>
            <a:r>
              <a:rPr lang="en-US" dirty="0"/>
              <a:t> this morning.</a:t>
            </a:r>
          </a:p>
        </p:txBody>
      </p:sp>
      <p:pic>
        <p:nvPicPr>
          <p:cNvPr id="8" name="Picture 7">
            <a:extLst>
              <a:ext uri="{FF2B5EF4-FFF2-40B4-BE49-F238E27FC236}">
                <a16:creationId xmlns:a16="http://schemas.microsoft.com/office/drawing/2014/main" id="{7DF478C0-71C0-4379-8158-AAB3CD27CA03}"/>
              </a:ext>
            </a:extLst>
          </p:cNvPr>
          <p:cNvPicPr>
            <a:picLocks noChangeAspect="1"/>
          </p:cNvPicPr>
          <p:nvPr/>
        </p:nvPicPr>
        <p:blipFill>
          <a:blip r:embed="rId4"/>
          <a:stretch>
            <a:fillRect/>
          </a:stretch>
        </p:blipFill>
        <p:spPr>
          <a:xfrm>
            <a:off x="6785154" y="1310167"/>
            <a:ext cx="5094787" cy="4527123"/>
          </a:xfrm>
          <a:prstGeom prst="rect">
            <a:avLst/>
          </a:prstGeom>
          <a:ln>
            <a:noFill/>
          </a:ln>
          <a:effectLst>
            <a:outerShdw blurRad="292100" dist="139700" dir="2700000" algn="tl" rotWithShape="0">
              <a:srgbClr val="333333">
                <a:alpha val="65000"/>
              </a:srgbClr>
            </a:outerShdw>
          </a:effectLst>
        </p:spPr>
      </p:pic>
      <p:sp>
        <p:nvSpPr>
          <p:cNvPr id="3" name="Rectangle 2">
            <a:extLst>
              <a:ext uri="{FF2B5EF4-FFF2-40B4-BE49-F238E27FC236}">
                <a16:creationId xmlns:a16="http://schemas.microsoft.com/office/drawing/2014/main" id="{59E2C41D-B96C-4220-BEED-07A1697DE388}"/>
              </a:ext>
            </a:extLst>
          </p:cNvPr>
          <p:cNvSpPr/>
          <p:nvPr/>
        </p:nvSpPr>
        <p:spPr>
          <a:xfrm>
            <a:off x="10366989" y="5955395"/>
            <a:ext cx="1563647" cy="28704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June 4, 2021</a:t>
            </a:r>
          </a:p>
        </p:txBody>
      </p:sp>
      <p:pic>
        <p:nvPicPr>
          <p:cNvPr id="10" name="Picture 9">
            <a:extLst>
              <a:ext uri="{FF2B5EF4-FFF2-40B4-BE49-F238E27FC236}">
                <a16:creationId xmlns:a16="http://schemas.microsoft.com/office/drawing/2014/main" id="{383BF93D-C48F-4204-8FA0-337B61D6DBD7}"/>
              </a:ext>
            </a:extLst>
          </p:cNvPr>
          <p:cNvPicPr>
            <a:picLocks noChangeAspect="1"/>
          </p:cNvPicPr>
          <p:nvPr/>
        </p:nvPicPr>
        <p:blipFill>
          <a:blip r:embed="rId5"/>
          <a:stretch>
            <a:fillRect/>
          </a:stretch>
        </p:blipFill>
        <p:spPr>
          <a:xfrm>
            <a:off x="269082" y="2290404"/>
            <a:ext cx="6835652" cy="3502009"/>
          </a:xfrm>
          <a:prstGeom prst="rect">
            <a:avLst/>
          </a:prstGeom>
          <a:ln>
            <a:noFill/>
          </a:ln>
          <a:effectLst>
            <a:outerShdw blurRad="292100" dist="139700" dir="2700000" algn="tl" rotWithShape="0">
              <a:srgbClr val="333333">
                <a:alpha val="65000"/>
              </a:srgbClr>
            </a:outerShdw>
          </a:effectLst>
        </p:spPr>
      </p:pic>
      <p:sp>
        <p:nvSpPr>
          <p:cNvPr id="4" name="Rectangle 3">
            <a:extLst>
              <a:ext uri="{FF2B5EF4-FFF2-40B4-BE49-F238E27FC236}">
                <a16:creationId xmlns:a16="http://schemas.microsoft.com/office/drawing/2014/main" id="{41DA8566-5CD2-46E1-A755-AAA7CF2F0AD1}"/>
              </a:ext>
            </a:extLst>
          </p:cNvPr>
          <p:cNvSpPr/>
          <p:nvPr/>
        </p:nvSpPr>
        <p:spPr>
          <a:xfrm>
            <a:off x="269082" y="3180701"/>
            <a:ext cx="3846983" cy="49659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D15CD45-4770-43C8-8551-E04C69048D40}"/>
              </a:ext>
            </a:extLst>
          </p:cNvPr>
          <p:cNvSpPr/>
          <p:nvPr/>
        </p:nvSpPr>
        <p:spPr>
          <a:xfrm>
            <a:off x="154379" y="5282119"/>
            <a:ext cx="4116065" cy="36512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89CE9A5F-44C0-4A77-B84C-BF1C6E371761}"/>
              </a:ext>
            </a:extLst>
          </p:cNvPr>
          <p:cNvPicPr>
            <a:picLocks noChangeAspect="1"/>
          </p:cNvPicPr>
          <p:nvPr/>
        </p:nvPicPr>
        <p:blipFill>
          <a:blip r:embed="rId6"/>
          <a:stretch>
            <a:fillRect/>
          </a:stretch>
        </p:blipFill>
        <p:spPr>
          <a:xfrm>
            <a:off x="154379" y="6038774"/>
            <a:ext cx="5010150" cy="704850"/>
          </a:xfrm>
          <a:prstGeom prst="rect">
            <a:avLst/>
          </a:prstGeom>
          <a:ln>
            <a:noFill/>
          </a:ln>
          <a:effectLst>
            <a:outerShdw blurRad="292100" dist="139700" dir="2700000" algn="tl" rotWithShape="0">
              <a:srgbClr val="333333">
                <a:alpha val="65000"/>
              </a:srgbClr>
            </a:outerShdw>
          </a:effectLst>
        </p:spPr>
      </p:pic>
      <p:pic>
        <p:nvPicPr>
          <p:cNvPr id="13" name="Picture 12">
            <a:extLst>
              <a:ext uri="{FF2B5EF4-FFF2-40B4-BE49-F238E27FC236}">
                <a16:creationId xmlns:a16="http://schemas.microsoft.com/office/drawing/2014/main" id="{DFCE0664-DAB1-403D-A822-32666B16A39F}"/>
              </a:ext>
            </a:extLst>
          </p:cNvPr>
          <p:cNvPicPr>
            <a:picLocks noChangeAspect="1"/>
          </p:cNvPicPr>
          <p:nvPr/>
        </p:nvPicPr>
        <p:blipFill>
          <a:blip r:embed="rId7"/>
          <a:stretch>
            <a:fillRect/>
          </a:stretch>
        </p:blipFill>
        <p:spPr>
          <a:xfrm>
            <a:off x="5816373" y="5694755"/>
            <a:ext cx="5133975" cy="10953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65031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C29F5-7FAB-DBB4-B4D9-C40EB89CE4D1}"/>
              </a:ext>
            </a:extLst>
          </p:cNvPr>
          <p:cNvSpPr>
            <a:spLocks noGrp="1"/>
          </p:cNvSpPr>
          <p:nvPr>
            <p:ph type="title"/>
          </p:nvPr>
        </p:nvSpPr>
        <p:spPr/>
        <p:txBody>
          <a:bodyPr/>
          <a:lstStyle/>
          <a:p>
            <a:r>
              <a:rPr lang="en-US" dirty="0"/>
              <a:t>A Bold Claim</a:t>
            </a:r>
          </a:p>
        </p:txBody>
      </p:sp>
      <p:sp>
        <p:nvSpPr>
          <p:cNvPr id="3" name="Content Placeholder 2">
            <a:extLst>
              <a:ext uri="{FF2B5EF4-FFF2-40B4-BE49-F238E27FC236}">
                <a16:creationId xmlns:a16="http://schemas.microsoft.com/office/drawing/2014/main" id="{BF67C62C-626A-2F5A-4767-C0FB0F7B7F4C}"/>
              </a:ext>
            </a:extLst>
          </p:cNvPr>
          <p:cNvSpPr>
            <a:spLocks noGrp="1"/>
          </p:cNvSpPr>
          <p:nvPr>
            <p:ph idx="1"/>
          </p:nvPr>
        </p:nvSpPr>
        <p:spPr>
          <a:xfrm>
            <a:off x="838200" y="1260389"/>
            <a:ext cx="10515600" cy="4916574"/>
          </a:xfrm>
        </p:spPr>
        <p:txBody>
          <a:bodyPr>
            <a:normAutofit/>
          </a:bodyPr>
          <a:lstStyle/>
          <a:p>
            <a:r>
              <a:rPr lang="en-US" dirty="0"/>
              <a:t>BIP300 Solves All of Bitcoin’s Biggest Problems</a:t>
            </a:r>
          </a:p>
          <a:p>
            <a:pPr marL="971550" lvl="1" indent="-514350">
              <a:buFont typeface="+mj-lt"/>
              <a:buAutoNum type="alphaUcPeriod"/>
            </a:pPr>
            <a:r>
              <a:rPr lang="en-US" dirty="0"/>
              <a:t>Heterogeneity Problem</a:t>
            </a:r>
          </a:p>
          <a:p>
            <a:pPr marL="971550" lvl="1" indent="-514350">
              <a:buFont typeface="+mj-lt"/>
              <a:buAutoNum type="alphaUcPeriod"/>
            </a:pPr>
            <a:r>
              <a:rPr lang="en-US" baseline="0" dirty="0"/>
              <a:t>Scalability</a:t>
            </a:r>
          </a:p>
          <a:p>
            <a:pPr marL="971550" lvl="1" indent="-514350">
              <a:buFont typeface="+mj-lt"/>
              <a:buAutoNum type="alphaUcPeriod"/>
            </a:pPr>
            <a:r>
              <a:rPr lang="en-US" baseline="0" dirty="0"/>
              <a:t>Privacy</a:t>
            </a:r>
          </a:p>
          <a:p>
            <a:pPr marL="971550" lvl="1" indent="-514350">
              <a:buFont typeface="+mj-lt"/>
              <a:buAutoNum type="alphaUcPeriod"/>
            </a:pPr>
            <a:r>
              <a:rPr lang="en-US" baseline="0" dirty="0"/>
              <a:t>Scams – Eliminating </a:t>
            </a:r>
            <a:r>
              <a:rPr lang="en-US" baseline="0" dirty="0" err="1"/>
              <a:t>ScamCoins</a:t>
            </a:r>
            <a:r>
              <a:rPr lang="en-US" baseline="0" dirty="0"/>
              <a:t> ; Domesticating the Token Casino</a:t>
            </a:r>
          </a:p>
          <a:p>
            <a:pPr marL="971550" lvl="1" indent="-514350">
              <a:buFont typeface="+mj-lt"/>
              <a:buAutoNum type="alphaUcPeriod"/>
            </a:pPr>
            <a:r>
              <a:rPr lang="en-US" baseline="0" dirty="0"/>
              <a:t>Security Budget</a:t>
            </a:r>
          </a:p>
          <a:p>
            <a:pPr marL="971550" lvl="1" indent="-514350">
              <a:spcBef>
                <a:spcPts val="1000"/>
              </a:spcBef>
              <a:buFont typeface="+mj-lt"/>
              <a:buAutoNum type="alphaUcPeriod"/>
              <a:defRPr/>
            </a:pPr>
            <a:r>
              <a:rPr lang="en-US" kern="1200" baseline="0" dirty="0">
                <a:solidFill>
                  <a:schemeClr val="tx1"/>
                </a:solidFill>
                <a:effectLst/>
                <a:latin typeface="+mn-lt"/>
                <a:ea typeface="+mn-ea"/>
                <a:cs typeface="+mn-cs"/>
              </a:rPr>
              <a:t>Decentralization</a:t>
            </a:r>
            <a:endParaRPr lang="en-US" sz="2800" baseline="0" dirty="0"/>
          </a:p>
          <a:p>
            <a:pPr marL="971550" lvl="1" indent="-514350">
              <a:buFont typeface="+mj-lt"/>
              <a:buAutoNum type="alphaUcPeriod"/>
            </a:pPr>
            <a:r>
              <a:rPr lang="en-US" baseline="0" dirty="0"/>
              <a:t>“Fundamental Value” of Bitcoin</a:t>
            </a:r>
          </a:p>
          <a:p>
            <a:r>
              <a:rPr lang="en-US" dirty="0"/>
              <a:t>With...</a:t>
            </a:r>
          </a:p>
          <a:p>
            <a:pPr marL="914400" lvl="1" indent="-457200">
              <a:buFont typeface="+mj-lt"/>
              <a:buAutoNum type="alphaUcPeriod" startAt="8"/>
            </a:pPr>
            <a:r>
              <a:rPr lang="en-US" dirty="0"/>
              <a:t> ...zero risk to Bitcoin! </a:t>
            </a:r>
          </a:p>
        </p:txBody>
      </p:sp>
      <p:sp>
        <p:nvSpPr>
          <p:cNvPr id="4" name="Slide Number Placeholder 3">
            <a:extLst>
              <a:ext uri="{FF2B5EF4-FFF2-40B4-BE49-F238E27FC236}">
                <a16:creationId xmlns:a16="http://schemas.microsoft.com/office/drawing/2014/main" id="{56A6F11D-4F75-E85C-160B-3C8233B5746E}"/>
              </a:ext>
            </a:extLst>
          </p:cNvPr>
          <p:cNvSpPr>
            <a:spLocks noGrp="1"/>
          </p:cNvSpPr>
          <p:nvPr>
            <p:ph type="sldNum" sz="quarter" idx="12"/>
          </p:nvPr>
        </p:nvSpPr>
        <p:spPr/>
        <p:txBody>
          <a:bodyPr/>
          <a:lstStyle/>
          <a:p>
            <a:fld id="{64A73B7B-B545-4723-8D44-5CC401310D8B}" type="slidenum">
              <a:rPr lang="en-US" smtClean="0"/>
              <a:t>8</a:t>
            </a:fld>
            <a:endParaRPr lang="en-US" dirty="0"/>
          </a:p>
        </p:txBody>
      </p:sp>
      <p:sp>
        <p:nvSpPr>
          <p:cNvPr id="5" name="Footer Placeholder 4">
            <a:extLst>
              <a:ext uri="{FF2B5EF4-FFF2-40B4-BE49-F238E27FC236}">
                <a16:creationId xmlns:a16="http://schemas.microsoft.com/office/drawing/2014/main" id="{BD0B5418-8C54-60E3-D870-5597A6DD20CB}"/>
              </a:ext>
            </a:extLst>
          </p:cNvPr>
          <p:cNvSpPr>
            <a:spLocks noGrp="1"/>
          </p:cNvSpPr>
          <p:nvPr>
            <p:ph type="ftr" sz="quarter" idx="11"/>
          </p:nvPr>
        </p:nvSpPr>
        <p:spPr/>
        <p:txBody>
          <a:bodyPr/>
          <a:lstStyle/>
          <a:p>
            <a:r>
              <a:rPr lang="en-US" u="sng">
                <a:solidFill>
                  <a:schemeClr val="bg1">
                    <a:lumMod val="75000"/>
                  </a:schemeClr>
                </a:solidFill>
              </a:rPr>
              <a:t>Telegram:</a:t>
            </a:r>
            <a:r>
              <a:rPr lang="en-US"/>
              <a:t> t.me/DcInsiders     </a:t>
            </a:r>
            <a:r>
              <a:rPr lang="en-US" u="sng">
                <a:solidFill>
                  <a:schemeClr val="bg1">
                    <a:lumMod val="85000"/>
                  </a:schemeClr>
                </a:solidFill>
              </a:rPr>
              <a:t>Website:</a:t>
            </a:r>
            <a:r>
              <a:rPr lang="en-US">
                <a:solidFill>
                  <a:schemeClr val="bg1">
                    <a:lumMod val="85000"/>
                  </a:schemeClr>
                </a:solidFill>
              </a:rPr>
              <a:t> </a:t>
            </a:r>
            <a:r>
              <a:rPr lang="en-US">
                <a:solidFill>
                  <a:schemeClr val="tx1"/>
                </a:solidFill>
                <a:hlinkClick r:id="rId2">
                  <a:extLst>
                    <a:ext uri="{A12FA001-AC4F-418D-AE19-62706E023703}">
                      <ahyp:hlinkClr xmlns:ahyp="http://schemas.microsoft.com/office/drawing/2018/hyperlinkcolor" val="tx"/>
                    </a:ext>
                  </a:extLst>
                </a:hlinkClick>
              </a:rPr>
              <a:t>www.LayerTwoLabs.com</a:t>
            </a:r>
            <a:r>
              <a:rPr lang="en-US"/>
              <a:t>   </a:t>
            </a:r>
            <a:r>
              <a:rPr lang="en-US" u="sng">
                <a:solidFill>
                  <a:schemeClr val="bg1">
                    <a:lumMod val="75000"/>
                  </a:schemeClr>
                </a:solidFill>
              </a:rPr>
              <a:t>Paul’s Twitter:</a:t>
            </a:r>
            <a:r>
              <a:rPr lang="en-US">
                <a:solidFill>
                  <a:schemeClr val="bg1">
                    <a:lumMod val="75000"/>
                  </a:schemeClr>
                </a:solidFill>
              </a:rPr>
              <a:t> </a:t>
            </a:r>
            <a:r>
              <a:rPr lang="en-US"/>
              <a:t>@truthcoin</a:t>
            </a:r>
            <a:endParaRPr lang="en-US" dirty="0"/>
          </a:p>
        </p:txBody>
      </p:sp>
    </p:spTree>
    <p:extLst>
      <p:ext uri="{BB962C8B-B14F-4D97-AF65-F5344CB8AC3E}">
        <p14:creationId xmlns:p14="http://schemas.microsoft.com/office/powerpoint/2010/main" val="118537699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2C7965F2-A659-49ED-8238-405F920F0AB3}"/>
              </a:ext>
            </a:extLst>
          </p:cNvPr>
          <p:cNvPicPr>
            <a:picLocks noChangeAspect="1"/>
          </p:cNvPicPr>
          <p:nvPr/>
        </p:nvPicPr>
        <p:blipFill>
          <a:blip r:embed="rId3"/>
          <a:stretch>
            <a:fillRect/>
          </a:stretch>
        </p:blipFill>
        <p:spPr>
          <a:xfrm>
            <a:off x="269082" y="2290404"/>
            <a:ext cx="6835652" cy="3502009"/>
          </a:xfrm>
          <a:prstGeom prst="rect">
            <a:avLst/>
          </a:prstGeom>
          <a:ln>
            <a:noFill/>
          </a:ln>
          <a:effectLst>
            <a:outerShdw blurRad="292100" dist="139700" dir="2700000" algn="tl" rotWithShape="0">
              <a:srgbClr val="333333">
                <a:alpha val="65000"/>
              </a:srgbClr>
            </a:outerShdw>
          </a:effectLst>
        </p:spPr>
      </p:pic>
      <p:sp>
        <p:nvSpPr>
          <p:cNvPr id="33" name="Rectangle 32">
            <a:extLst>
              <a:ext uri="{FF2B5EF4-FFF2-40B4-BE49-F238E27FC236}">
                <a16:creationId xmlns:a16="http://schemas.microsoft.com/office/drawing/2014/main" id="{D5F4CA59-61B0-4DB5-8FE0-EA8BA0253848}"/>
              </a:ext>
            </a:extLst>
          </p:cNvPr>
          <p:cNvSpPr/>
          <p:nvPr/>
        </p:nvSpPr>
        <p:spPr>
          <a:xfrm>
            <a:off x="269082" y="3180701"/>
            <a:ext cx="3846983" cy="49659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2BC2FFA8-B9B8-4B2F-80B2-10DDEC3933B0}"/>
              </a:ext>
            </a:extLst>
          </p:cNvPr>
          <p:cNvSpPr/>
          <p:nvPr/>
        </p:nvSpPr>
        <p:spPr>
          <a:xfrm>
            <a:off x="154379" y="5282119"/>
            <a:ext cx="4116065" cy="36512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8DE6A5BE-4618-40CA-A357-06B903083225}"/>
              </a:ext>
            </a:extLst>
          </p:cNvPr>
          <p:cNvSpPr txBox="1"/>
          <p:nvPr/>
        </p:nvSpPr>
        <p:spPr>
          <a:xfrm>
            <a:off x="154379" y="1077634"/>
            <a:ext cx="6430806" cy="830997"/>
          </a:xfrm>
          <a:prstGeom prst="rect">
            <a:avLst/>
          </a:prstGeom>
          <a:noFill/>
        </p:spPr>
        <p:txBody>
          <a:bodyPr wrap="square">
            <a:spAutoFit/>
          </a:bodyPr>
          <a:lstStyle/>
          <a:p>
            <a:pPr marL="342900" indent="-342900">
              <a:buFont typeface="Arial" panose="020B0604020202020204" pitchFamily="34" charset="0"/>
              <a:buChar char="•"/>
            </a:pPr>
            <a:r>
              <a:rPr lang="en-US" sz="2400" dirty="0"/>
              <a:t>Get all of the fees, on all of the chains!</a:t>
            </a:r>
          </a:p>
          <a:p>
            <a:pPr marL="342900" indent="-342900">
              <a:buFont typeface="Arial" panose="020B0604020202020204" pitchFamily="34" charset="0"/>
              <a:buChar char="•"/>
            </a:pPr>
            <a:r>
              <a:rPr lang="en-US" sz="2400" dirty="0"/>
              <a:t>Miners can ignore Sidechain / Altcoin software.</a:t>
            </a:r>
          </a:p>
        </p:txBody>
      </p:sp>
      <p:sp>
        <p:nvSpPr>
          <p:cNvPr id="2" name="Title 1">
            <a:extLst>
              <a:ext uri="{FF2B5EF4-FFF2-40B4-BE49-F238E27FC236}">
                <a16:creationId xmlns:a16="http://schemas.microsoft.com/office/drawing/2014/main" id="{DC178172-238F-4EE5-BF4B-EBF9B9152957}"/>
              </a:ext>
            </a:extLst>
          </p:cNvPr>
          <p:cNvSpPr>
            <a:spLocks noGrp="1"/>
          </p:cNvSpPr>
          <p:nvPr>
            <p:ph type="title"/>
          </p:nvPr>
        </p:nvSpPr>
        <p:spPr/>
        <p:txBody>
          <a:bodyPr/>
          <a:lstStyle/>
          <a:p>
            <a:r>
              <a:rPr lang="en-US" dirty="0"/>
              <a:t>(#3) Improve Mining Incentives (</a:t>
            </a:r>
            <a:r>
              <a:rPr lang="en-US" dirty="0" err="1"/>
              <a:t>Bip</a:t>
            </a:r>
            <a:r>
              <a:rPr lang="en-US" dirty="0"/>
              <a:t> 301)</a:t>
            </a:r>
          </a:p>
        </p:txBody>
      </p:sp>
      <p:sp>
        <p:nvSpPr>
          <p:cNvPr id="5" name="Slide Number Placeholder 4">
            <a:extLst>
              <a:ext uri="{FF2B5EF4-FFF2-40B4-BE49-F238E27FC236}">
                <a16:creationId xmlns:a16="http://schemas.microsoft.com/office/drawing/2014/main" id="{CE6ADE29-EE33-41D7-90FB-E6EF0FA9BD46}"/>
              </a:ext>
            </a:extLst>
          </p:cNvPr>
          <p:cNvSpPr>
            <a:spLocks noGrp="1"/>
          </p:cNvSpPr>
          <p:nvPr>
            <p:ph type="sldNum" sz="quarter" idx="12"/>
          </p:nvPr>
        </p:nvSpPr>
        <p:spPr/>
        <p:txBody>
          <a:bodyPr/>
          <a:lstStyle/>
          <a:p>
            <a:fld id="{64A73B7B-B545-4723-8D44-5CC401310D8B}" type="slidenum">
              <a:rPr lang="en-US" smtClean="0"/>
              <a:t>80</a:t>
            </a:fld>
            <a:endParaRPr lang="en-US" dirty="0"/>
          </a:p>
        </p:txBody>
      </p:sp>
      <p:sp>
        <p:nvSpPr>
          <p:cNvPr id="20" name="Footer Placeholder 4">
            <a:extLst>
              <a:ext uri="{FF2B5EF4-FFF2-40B4-BE49-F238E27FC236}">
                <a16:creationId xmlns:a16="http://schemas.microsoft.com/office/drawing/2014/main" id="{5B27CDF5-9A3A-46E9-9192-EEEC9A4476FB}"/>
              </a:ext>
            </a:extLst>
          </p:cNvPr>
          <p:cNvSpPr>
            <a:spLocks noGrp="1"/>
          </p:cNvSpPr>
          <p:nvPr>
            <p:ph type="ftr" sz="quarter" idx="11"/>
          </p:nvPr>
        </p:nvSpPr>
        <p:spPr>
          <a:xfrm>
            <a:off x="154379" y="6378499"/>
            <a:ext cx="11447813" cy="365125"/>
          </a:xfrm>
        </p:spPr>
        <p:txBody>
          <a:bodyPr/>
          <a:lstStyle/>
          <a:p>
            <a:r>
              <a:rPr lang="en-US" u="sng" dirty="0">
                <a:solidFill>
                  <a:schemeClr val="bg1">
                    <a:lumMod val="75000"/>
                  </a:schemeClr>
                </a:solidFill>
              </a:rPr>
              <a:t>Telegram:</a:t>
            </a:r>
            <a:r>
              <a:rPr lang="en-US" dirty="0"/>
              <a:t> t.me/</a:t>
            </a:r>
            <a:r>
              <a:rPr lang="en-US" dirty="0" err="1"/>
              <a:t>DcInsiders</a:t>
            </a:r>
            <a:r>
              <a:rPr lang="en-US" dirty="0"/>
              <a:t>     </a:t>
            </a:r>
            <a:r>
              <a:rPr lang="en-US" u="sng" dirty="0">
                <a:solidFill>
                  <a:schemeClr val="bg1">
                    <a:lumMod val="85000"/>
                  </a:schemeClr>
                </a:solidFill>
              </a:rPr>
              <a:t>Website:</a:t>
            </a:r>
            <a:r>
              <a:rPr lang="en-US" dirty="0">
                <a:solidFill>
                  <a:schemeClr val="bg1">
                    <a:lumMod val="85000"/>
                  </a:schemeClr>
                </a:solidFill>
              </a:rPr>
              <a:t> </a:t>
            </a:r>
            <a:r>
              <a:rPr lang="en-US" dirty="0"/>
              <a:t>www.drivechain.info        </a:t>
            </a:r>
            <a:r>
              <a:rPr lang="en-US" u="sng" dirty="0">
                <a:solidFill>
                  <a:schemeClr val="bg1">
                    <a:lumMod val="75000"/>
                  </a:schemeClr>
                </a:solidFill>
              </a:rPr>
              <a:t>Paul’s Twitter:</a:t>
            </a:r>
            <a:r>
              <a:rPr lang="en-US" dirty="0">
                <a:solidFill>
                  <a:schemeClr val="bg1">
                    <a:lumMod val="75000"/>
                  </a:schemeClr>
                </a:solidFill>
              </a:rPr>
              <a:t> </a:t>
            </a:r>
            <a:r>
              <a:rPr lang="en-US" dirty="0"/>
              <a:t>@truthcoin</a:t>
            </a:r>
          </a:p>
        </p:txBody>
      </p:sp>
      <p:sp>
        <p:nvSpPr>
          <p:cNvPr id="6" name="TextBox 5">
            <a:extLst>
              <a:ext uri="{FF2B5EF4-FFF2-40B4-BE49-F238E27FC236}">
                <a16:creationId xmlns:a16="http://schemas.microsoft.com/office/drawing/2014/main" id="{B641CA9C-1CDA-49F1-A222-BAE621AB499F}"/>
              </a:ext>
            </a:extLst>
          </p:cNvPr>
          <p:cNvSpPr txBox="1"/>
          <p:nvPr/>
        </p:nvSpPr>
        <p:spPr>
          <a:xfrm>
            <a:off x="6947105" y="5900790"/>
            <a:ext cx="4796287" cy="369332"/>
          </a:xfrm>
          <a:prstGeom prst="rect">
            <a:avLst/>
          </a:prstGeom>
          <a:noFill/>
        </p:spPr>
        <p:txBody>
          <a:bodyPr wrap="square" rtlCol="0">
            <a:spAutoFit/>
          </a:bodyPr>
          <a:lstStyle/>
          <a:p>
            <a:r>
              <a:rPr lang="en-US" dirty="0"/>
              <a:t>Taken from </a:t>
            </a:r>
            <a:r>
              <a:rPr lang="en-US" dirty="0">
                <a:hlinkClick r:id="rId4"/>
              </a:rPr>
              <a:t>https://cryptofees.info/</a:t>
            </a:r>
            <a:r>
              <a:rPr lang="en-US" dirty="0"/>
              <a:t> this morning.</a:t>
            </a:r>
          </a:p>
        </p:txBody>
      </p:sp>
      <p:pic>
        <p:nvPicPr>
          <p:cNvPr id="8" name="Picture 7">
            <a:extLst>
              <a:ext uri="{FF2B5EF4-FFF2-40B4-BE49-F238E27FC236}">
                <a16:creationId xmlns:a16="http://schemas.microsoft.com/office/drawing/2014/main" id="{7DF478C0-71C0-4379-8158-AAB3CD27CA03}"/>
              </a:ext>
            </a:extLst>
          </p:cNvPr>
          <p:cNvPicPr>
            <a:picLocks noChangeAspect="1"/>
          </p:cNvPicPr>
          <p:nvPr/>
        </p:nvPicPr>
        <p:blipFill>
          <a:blip r:embed="rId5"/>
          <a:stretch>
            <a:fillRect/>
          </a:stretch>
        </p:blipFill>
        <p:spPr>
          <a:xfrm>
            <a:off x="6785154" y="1300439"/>
            <a:ext cx="5094787" cy="4527123"/>
          </a:xfrm>
          <a:prstGeom prst="rect">
            <a:avLst/>
          </a:prstGeom>
          <a:ln>
            <a:noFill/>
          </a:ln>
          <a:effectLst>
            <a:outerShdw blurRad="292100" dist="139700" dir="2700000" algn="tl" rotWithShape="0">
              <a:srgbClr val="333333">
                <a:alpha val="65000"/>
              </a:srgbClr>
            </a:outerShdw>
          </a:effectLst>
        </p:spPr>
      </p:pic>
      <p:pic>
        <p:nvPicPr>
          <p:cNvPr id="4" name="Picture 3">
            <a:extLst>
              <a:ext uri="{FF2B5EF4-FFF2-40B4-BE49-F238E27FC236}">
                <a16:creationId xmlns:a16="http://schemas.microsoft.com/office/drawing/2014/main" id="{899AC865-8C89-42ED-B0A2-63D148A1E88D}"/>
              </a:ext>
            </a:extLst>
          </p:cNvPr>
          <p:cNvPicPr>
            <a:picLocks noChangeAspect="1"/>
          </p:cNvPicPr>
          <p:nvPr/>
        </p:nvPicPr>
        <p:blipFill>
          <a:blip r:embed="rId6"/>
          <a:stretch>
            <a:fillRect/>
          </a:stretch>
        </p:blipFill>
        <p:spPr>
          <a:xfrm>
            <a:off x="1728071" y="1374202"/>
            <a:ext cx="5140246" cy="4711254"/>
          </a:xfrm>
          <a:prstGeom prst="rect">
            <a:avLst/>
          </a:prstGeom>
          <a:ln>
            <a:noFill/>
          </a:ln>
          <a:effectLst>
            <a:outerShdw blurRad="292100" dist="139700" dir="2700000" algn="tl" rotWithShape="0">
              <a:srgbClr val="333333">
                <a:alpha val="65000"/>
              </a:srgbClr>
            </a:outerShdw>
          </a:effectLst>
        </p:spPr>
      </p:pic>
      <p:sp>
        <p:nvSpPr>
          <p:cNvPr id="11" name="Rectangle 10">
            <a:extLst>
              <a:ext uri="{FF2B5EF4-FFF2-40B4-BE49-F238E27FC236}">
                <a16:creationId xmlns:a16="http://schemas.microsoft.com/office/drawing/2014/main" id="{6E6E7248-30E4-4C81-B42B-81CF13854C79}"/>
              </a:ext>
            </a:extLst>
          </p:cNvPr>
          <p:cNvSpPr/>
          <p:nvPr/>
        </p:nvSpPr>
        <p:spPr>
          <a:xfrm>
            <a:off x="10366989" y="5955395"/>
            <a:ext cx="1563647" cy="28704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June 4, 2021</a:t>
            </a:r>
          </a:p>
        </p:txBody>
      </p:sp>
      <p:sp>
        <p:nvSpPr>
          <p:cNvPr id="13" name="Rectangle 12">
            <a:extLst>
              <a:ext uri="{FF2B5EF4-FFF2-40B4-BE49-F238E27FC236}">
                <a16:creationId xmlns:a16="http://schemas.microsoft.com/office/drawing/2014/main" id="{F9B4504D-7358-469F-94F4-09F4F0E728F3}"/>
              </a:ext>
            </a:extLst>
          </p:cNvPr>
          <p:cNvSpPr/>
          <p:nvPr/>
        </p:nvSpPr>
        <p:spPr>
          <a:xfrm>
            <a:off x="3759007" y="5969738"/>
            <a:ext cx="2190455" cy="28704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November 4, 2021</a:t>
            </a:r>
          </a:p>
        </p:txBody>
      </p:sp>
      <p:cxnSp>
        <p:nvCxnSpPr>
          <p:cNvPr id="9" name="Straight Arrow Connector 8">
            <a:extLst>
              <a:ext uri="{FF2B5EF4-FFF2-40B4-BE49-F238E27FC236}">
                <a16:creationId xmlns:a16="http://schemas.microsoft.com/office/drawing/2014/main" id="{DFCB1609-C8A2-472F-8479-6D9FB83FD9D3}"/>
              </a:ext>
            </a:extLst>
          </p:cNvPr>
          <p:cNvCxnSpPr>
            <a:cxnSpLocks/>
          </p:cNvCxnSpPr>
          <p:nvPr/>
        </p:nvCxnSpPr>
        <p:spPr>
          <a:xfrm flipH="1">
            <a:off x="6585185" y="4142653"/>
            <a:ext cx="3993552" cy="11806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B7DAF596-5D9F-4CD3-9CBD-98040AFAE9E0}"/>
              </a:ext>
            </a:extLst>
          </p:cNvPr>
          <p:cNvCxnSpPr>
            <a:cxnSpLocks/>
          </p:cNvCxnSpPr>
          <p:nvPr/>
        </p:nvCxnSpPr>
        <p:spPr>
          <a:xfrm flipH="1">
            <a:off x="6585185" y="3332620"/>
            <a:ext cx="3993552" cy="143525"/>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Rounded Corners 9">
            <a:extLst>
              <a:ext uri="{FF2B5EF4-FFF2-40B4-BE49-F238E27FC236}">
                <a16:creationId xmlns:a16="http://schemas.microsoft.com/office/drawing/2014/main" id="{6DAB8386-2025-49C8-A2F4-C21D8CF335E7}"/>
              </a:ext>
            </a:extLst>
          </p:cNvPr>
          <p:cNvSpPr/>
          <p:nvPr/>
        </p:nvSpPr>
        <p:spPr>
          <a:xfrm>
            <a:off x="4568343" y="3266917"/>
            <a:ext cx="953310" cy="287049"/>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+846%</a:t>
            </a:r>
          </a:p>
        </p:txBody>
      </p:sp>
      <p:sp>
        <p:nvSpPr>
          <p:cNvPr id="25" name="Rectangle: Rounded Corners 24">
            <a:extLst>
              <a:ext uri="{FF2B5EF4-FFF2-40B4-BE49-F238E27FC236}">
                <a16:creationId xmlns:a16="http://schemas.microsoft.com/office/drawing/2014/main" id="{C7C9DD5C-2F55-4028-916C-17B53B9AC88D}"/>
              </a:ext>
            </a:extLst>
          </p:cNvPr>
          <p:cNvSpPr/>
          <p:nvPr/>
        </p:nvSpPr>
        <p:spPr>
          <a:xfrm>
            <a:off x="4568343" y="3703484"/>
            <a:ext cx="953310" cy="287049"/>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+216%</a:t>
            </a:r>
          </a:p>
        </p:txBody>
      </p:sp>
      <p:sp>
        <p:nvSpPr>
          <p:cNvPr id="26" name="Rectangle: Rounded Corners 25">
            <a:extLst>
              <a:ext uri="{FF2B5EF4-FFF2-40B4-BE49-F238E27FC236}">
                <a16:creationId xmlns:a16="http://schemas.microsoft.com/office/drawing/2014/main" id="{6C68AA74-4D20-4FDB-94F0-C3BD73B6733E}"/>
              </a:ext>
            </a:extLst>
          </p:cNvPr>
          <p:cNvSpPr/>
          <p:nvPr/>
        </p:nvSpPr>
        <p:spPr>
          <a:xfrm>
            <a:off x="4568343" y="4127427"/>
            <a:ext cx="953310" cy="287049"/>
          </a:xfrm>
          <a:prstGeom prst="roundRect">
            <a:avLst/>
          </a:prstGeom>
          <a:solidFill>
            <a:srgbClr val="FF0000"/>
          </a:solidFill>
          <a:ln>
            <a:solidFill>
              <a:srgbClr val="FF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-52%</a:t>
            </a:r>
          </a:p>
        </p:txBody>
      </p:sp>
      <p:cxnSp>
        <p:nvCxnSpPr>
          <p:cNvPr id="27" name="Straight Arrow Connector 26">
            <a:extLst>
              <a:ext uri="{FF2B5EF4-FFF2-40B4-BE49-F238E27FC236}">
                <a16:creationId xmlns:a16="http://schemas.microsoft.com/office/drawing/2014/main" id="{19516070-ABAE-4540-9A33-80416E2FFD99}"/>
              </a:ext>
            </a:extLst>
          </p:cNvPr>
          <p:cNvCxnSpPr>
            <a:cxnSpLocks/>
          </p:cNvCxnSpPr>
          <p:nvPr/>
        </p:nvCxnSpPr>
        <p:spPr>
          <a:xfrm flipH="1">
            <a:off x="6585184" y="3737636"/>
            <a:ext cx="3993552" cy="143525"/>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65823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Rectangle 82">
            <a:extLst>
              <a:ext uri="{FF2B5EF4-FFF2-40B4-BE49-F238E27FC236}">
                <a16:creationId xmlns:a16="http://schemas.microsoft.com/office/drawing/2014/main" id="{FD0F92D2-38E3-EAF9-4882-0A5E0FD6D3AD}"/>
              </a:ext>
            </a:extLst>
          </p:cNvPr>
          <p:cNvSpPr/>
          <p:nvPr/>
        </p:nvSpPr>
        <p:spPr>
          <a:xfrm>
            <a:off x="5099531" y="3694407"/>
            <a:ext cx="1357093" cy="49929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C00000"/>
                </a:solidFill>
                <a:latin typeface="Bebas Neue"/>
              </a:rPr>
              <a:t>WeChat Pay</a:t>
            </a:r>
          </a:p>
        </p:txBody>
      </p:sp>
      <p:cxnSp>
        <p:nvCxnSpPr>
          <p:cNvPr id="84" name="Straight Connector 83">
            <a:extLst>
              <a:ext uri="{FF2B5EF4-FFF2-40B4-BE49-F238E27FC236}">
                <a16:creationId xmlns:a16="http://schemas.microsoft.com/office/drawing/2014/main" id="{77736040-D7DB-93C7-3769-8323DBF7975C}"/>
              </a:ext>
            </a:extLst>
          </p:cNvPr>
          <p:cNvCxnSpPr>
            <a:cxnSpLocks/>
            <a:endCxn id="83" idx="2"/>
          </p:cNvCxnSpPr>
          <p:nvPr/>
        </p:nvCxnSpPr>
        <p:spPr>
          <a:xfrm flipV="1">
            <a:off x="5459417" y="4193705"/>
            <a:ext cx="318661" cy="7381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2" name="Rectangle 81">
            <a:extLst>
              <a:ext uri="{FF2B5EF4-FFF2-40B4-BE49-F238E27FC236}">
                <a16:creationId xmlns:a16="http://schemas.microsoft.com/office/drawing/2014/main" id="{FF477672-8C92-5278-B1C4-1512E52DA68E}"/>
              </a:ext>
            </a:extLst>
          </p:cNvPr>
          <p:cNvSpPr/>
          <p:nvPr/>
        </p:nvSpPr>
        <p:spPr>
          <a:xfrm>
            <a:off x="5120635" y="4793985"/>
            <a:ext cx="715551" cy="37811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8D0C017-5EA9-4186-1D04-82DFB2B875A9}"/>
              </a:ext>
            </a:extLst>
          </p:cNvPr>
          <p:cNvSpPr>
            <a:spLocks noGrp="1"/>
          </p:cNvSpPr>
          <p:nvPr>
            <p:ph type="title"/>
          </p:nvPr>
        </p:nvSpPr>
        <p:spPr>
          <a:xfrm>
            <a:off x="445889" y="365125"/>
            <a:ext cx="4533881" cy="1438961"/>
          </a:xfrm>
        </p:spPr>
        <p:txBody>
          <a:bodyPr>
            <a:normAutofit/>
          </a:bodyPr>
          <a:lstStyle/>
          <a:p>
            <a:r>
              <a:rPr lang="en-US" dirty="0">
                <a:latin typeface="Bebas Neue"/>
              </a:rPr>
              <a:t>BIP300: Everything</a:t>
            </a:r>
            <a:br>
              <a:rPr lang="en-US" dirty="0">
                <a:latin typeface="Bebas Neue"/>
              </a:rPr>
            </a:br>
            <a:r>
              <a:rPr lang="en-US" dirty="0">
                <a:latin typeface="Bebas Neue"/>
              </a:rPr>
              <a:t>on Top of Bitcoin</a:t>
            </a:r>
          </a:p>
        </p:txBody>
      </p:sp>
      <p:sp>
        <p:nvSpPr>
          <p:cNvPr id="4" name="Rectangle 3">
            <a:extLst>
              <a:ext uri="{FF2B5EF4-FFF2-40B4-BE49-F238E27FC236}">
                <a16:creationId xmlns:a16="http://schemas.microsoft.com/office/drawing/2014/main" id="{2391FFBB-812F-B57E-F3A8-F77C9EEF3A85}"/>
              </a:ext>
            </a:extLst>
          </p:cNvPr>
          <p:cNvSpPr/>
          <p:nvPr/>
        </p:nvSpPr>
        <p:spPr>
          <a:xfrm>
            <a:off x="313507" y="3670227"/>
            <a:ext cx="672029" cy="499298"/>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B0F0"/>
                </a:solidFill>
                <a:latin typeface="Bebas Neue"/>
              </a:rPr>
              <a:t>ETH</a:t>
            </a:r>
          </a:p>
        </p:txBody>
      </p:sp>
      <p:sp>
        <p:nvSpPr>
          <p:cNvPr id="5" name="Rectangle 4">
            <a:extLst>
              <a:ext uri="{FF2B5EF4-FFF2-40B4-BE49-F238E27FC236}">
                <a16:creationId xmlns:a16="http://schemas.microsoft.com/office/drawing/2014/main" id="{19224367-CFBD-F267-9016-476B83B943DF}"/>
              </a:ext>
            </a:extLst>
          </p:cNvPr>
          <p:cNvSpPr/>
          <p:nvPr/>
        </p:nvSpPr>
        <p:spPr>
          <a:xfrm>
            <a:off x="1160424" y="3670227"/>
            <a:ext cx="817085" cy="49929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75000"/>
                  </a:schemeClr>
                </a:solidFill>
                <a:latin typeface="Bebas Neue"/>
              </a:rPr>
              <a:t>zCash</a:t>
            </a:r>
          </a:p>
        </p:txBody>
      </p:sp>
      <p:sp>
        <p:nvSpPr>
          <p:cNvPr id="6" name="Rectangle 5">
            <a:extLst>
              <a:ext uri="{FF2B5EF4-FFF2-40B4-BE49-F238E27FC236}">
                <a16:creationId xmlns:a16="http://schemas.microsoft.com/office/drawing/2014/main" id="{C92828BA-0FB1-433B-5C1E-5E66E962D79D}"/>
              </a:ext>
            </a:extLst>
          </p:cNvPr>
          <p:cNvSpPr/>
          <p:nvPr/>
        </p:nvSpPr>
        <p:spPr>
          <a:xfrm>
            <a:off x="2152397" y="3686752"/>
            <a:ext cx="951125" cy="499298"/>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7030A0"/>
                </a:solidFill>
                <a:latin typeface="Bebas Neue"/>
              </a:rPr>
              <a:t>FileCoin</a:t>
            </a:r>
          </a:p>
        </p:txBody>
      </p:sp>
      <p:sp>
        <p:nvSpPr>
          <p:cNvPr id="7" name="Rectangle 6">
            <a:extLst>
              <a:ext uri="{FF2B5EF4-FFF2-40B4-BE49-F238E27FC236}">
                <a16:creationId xmlns:a16="http://schemas.microsoft.com/office/drawing/2014/main" id="{E6362181-0F6A-0974-9A9C-5CC21EEAD03C}"/>
              </a:ext>
            </a:extLst>
          </p:cNvPr>
          <p:cNvSpPr/>
          <p:nvPr/>
        </p:nvSpPr>
        <p:spPr>
          <a:xfrm>
            <a:off x="4150139" y="3708786"/>
            <a:ext cx="719771" cy="499298"/>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B050"/>
                </a:solidFill>
                <a:latin typeface="Bebas Neue"/>
              </a:rPr>
              <a:t>VISA</a:t>
            </a:r>
          </a:p>
        </p:txBody>
      </p:sp>
      <p:sp>
        <p:nvSpPr>
          <p:cNvPr id="8" name="Rectangle 7">
            <a:extLst>
              <a:ext uri="{FF2B5EF4-FFF2-40B4-BE49-F238E27FC236}">
                <a16:creationId xmlns:a16="http://schemas.microsoft.com/office/drawing/2014/main" id="{6737F735-769D-A281-3EB3-74880B24A6C3}"/>
              </a:ext>
            </a:extLst>
          </p:cNvPr>
          <p:cNvSpPr/>
          <p:nvPr/>
        </p:nvSpPr>
        <p:spPr>
          <a:xfrm>
            <a:off x="3217467" y="3569106"/>
            <a:ext cx="835446" cy="738130"/>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4"/>
                </a:solidFill>
                <a:latin typeface="Bebas Neue"/>
              </a:rPr>
              <a:t>BTC</a:t>
            </a:r>
            <a:br>
              <a:rPr lang="en-US" dirty="0">
                <a:solidFill>
                  <a:schemeClr val="accent4"/>
                </a:solidFill>
                <a:latin typeface="Bebas Neue"/>
              </a:rPr>
            </a:br>
            <a:r>
              <a:rPr lang="en-US" dirty="0">
                <a:solidFill>
                  <a:schemeClr val="accent4"/>
                </a:solidFill>
                <a:latin typeface="Bebas Neue"/>
              </a:rPr>
              <a:t>Today</a:t>
            </a:r>
          </a:p>
        </p:txBody>
      </p:sp>
      <p:cxnSp>
        <p:nvCxnSpPr>
          <p:cNvPr id="25" name="Straight Connector 24">
            <a:extLst>
              <a:ext uri="{FF2B5EF4-FFF2-40B4-BE49-F238E27FC236}">
                <a16:creationId xmlns:a16="http://schemas.microsoft.com/office/drawing/2014/main" id="{5F48C979-D410-988F-6D07-34DF8550440E}"/>
              </a:ext>
            </a:extLst>
          </p:cNvPr>
          <p:cNvCxnSpPr>
            <a:endCxn id="4" idx="2"/>
          </p:cNvCxnSpPr>
          <p:nvPr/>
        </p:nvCxnSpPr>
        <p:spPr>
          <a:xfrm flipH="1" flipV="1">
            <a:off x="649522" y="4169525"/>
            <a:ext cx="10555" cy="6444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D891746-3C20-76A0-5441-AD7E0AA18184}"/>
              </a:ext>
            </a:extLst>
          </p:cNvPr>
          <p:cNvCxnSpPr>
            <a:cxnSpLocks/>
            <a:endCxn id="5" idx="2"/>
          </p:cNvCxnSpPr>
          <p:nvPr/>
        </p:nvCxnSpPr>
        <p:spPr>
          <a:xfrm flipV="1">
            <a:off x="1568967" y="4169525"/>
            <a:ext cx="0" cy="6444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69F1A8EF-C122-6895-83BC-EAF541228B5B}"/>
              </a:ext>
            </a:extLst>
          </p:cNvPr>
          <p:cNvPicPr>
            <a:picLocks noChangeAspect="1"/>
          </p:cNvPicPr>
          <p:nvPr/>
        </p:nvPicPr>
        <p:blipFill>
          <a:blip r:embed="rId3">
            <a:duotone>
              <a:prstClr val="black"/>
              <a:srgbClr val="0070C0">
                <a:tint val="45000"/>
                <a:satMod val="400000"/>
              </a:srgbClr>
            </a:duotone>
            <a:extLst>
              <a:ext uri="{BEBA8EAE-BF5A-486C-A8C5-ECC9F3942E4B}">
                <a14:imgProps xmlns:a14="http://schemas.microsoft.com/office/drawing/2010/main">
                  <a14:imgLayer r:embed="rId4">
                    <a14:imgEffect>
                      <a14:backgroundRemoval t="9840" b="93822" l="7390" r="93533">
                        <a14:foregroundMark x1="33025" y1="22883" x2="50577" y2="56064"/>
                        <a14:foregroundMark x1="50577" y1="56064" x2="75289" y2="68421"/>
                        <a14:foregroundMark x1="75289" y1="68421" x2="84758" y2="44394"/>
                        <a14:foregroundMark x1="84758" y1="44394" x2="85450" y2="20824"/>
                        <a14:foregroundMark x1="85450" y1="20824" x2="70901" y2="10297"/>
                        <a14:foregroundMark x1="11085" y1="62700" x2="24942" y2="78261"/>
                        <a14:foregroundMark x1="24942" y1="78261" x2="50577" y2="78719"/>
                        <a14:foregroundMark x1="50577" y1="78719" x2="72748" y2="63616"/>
                        <a14:foregroundMark x1="72748" y1="63616" x2="76905" y2="50801"/>
                        <a14:foregroundMark x1="76905" y1="61098" x2="64203" y2="76888"/>
                        <a14:foregroundMark x1="64203" y1="76888" x2="44804" y2="86041"/>
                        <a14:foregroundMark x1="44804" y1="86041" x2="22171" y2="71854"/>
                        <a14:foregroundMark x1="22171" y1="71854" x2="22402" y2="65217"/>
                        <a14:foregroundMark x1="43187" y1="90847" x2="43187" y2="90847"/>
                        <a14:foregroundMark x1="39954" y1="91991" x2="39954" y2="91991"/>
                        <a14:foregroundMark x1="33025" y1="93135" x2="33025" y2="93135"/>
                        <a14:foregroundMark x1="19169" y1="61098" x2="33718" y2="77574"/>
                        <a14:foregroundMark x1="33718" y1="77574" x2="40647" y2="55835"/>
                        <a14:foregroundMark x1="40647" y1="55835" x2="66744" y2="54005"/>
                        <a14:foregroundMark x1="66744" y1="54005" x2="76674" y2="59954"/>
                        <a14:foregroundMark x1="76212" y1="36613" x2="44573" y2="41876"/>
                        <a14:foregroundMark x1="44573" y1="41876" x2="74365" y2="54462"/>
                        <a14:foregroundMark x1="74365" y1="54462" x2="83834" y2="32723"/>
                        <a14:foregroundMark x1="83834" y1="32723" x2="84988" y2="31350"/>
                        <a14:foregroundMark x1="93995" y1="40732" x2="93995" y2="40732"/>
                        <a14:foregroundMark x1="23788" y1="82380" x2="53580" y2="73227"/>
                        <a14:foregroundMark x1="53580" y1="73227" x2="53580" y2="73227"/>
                        <a14:foregroundMark x1="74596" y1="61785" x2="41109" y2="85812"/>
                        <a14:foregroundMark x1="41109" y1="85812" x2="30023" y2="86728"/>
                        <a14:foregroundMark x1="7621" y1="73227" x2="8776" y2="54920"/>
                        <a14:foregroundMark x1="11547" y1="55378" x2="18707" y2="74142"/>
                        <a14:foregroundMark x1="18707" y1="74142" x2="21940" y2="69794"/>
                        <a14:foregroundMark x1="35797" y1="48513" x2="55658" y2="32952"/>
                        <a14:foregroundMark x1="55658" y1="32952" x2="33949" y2="29062"/>
                        <a14:foregroundMark x1="33949" y1="29062" x2="53811" y2="12128"/>
                        <a14:foregroundMark x1="53811" y1="12128" x2="54734" y2="12128"/>
                        <a14:foregroundMark x1="74365" y1="27460" x2="85681" y2="44851"/>
                        <a14:foregroundMark x1="85681" y1="44851" x2="78291" y2="21510"/>
                        <a14:foregroundMark x1="78291" y1="21510" x2="49885" y2="35469"/>
                        <a14:foregroundMark x1="49885" y1="35469" x2="33949" y2="54462"/>
                        <a14:foregroundMark x1="33949" y1="54462" x2="48961" y2="70023"/>
                        <a14:foregroundMark x1="48961" y1="70023" x2="51270" y2="81236"/>
                        <a14:foregroundMark x1="62356" y1="18993" x2="33025" y2="49428"/>
                        <a14:foregroundMark x1="33025" y1="49428" x2="31640" y2="52403"/>
                        <a14:foregroundMark x1="29330" y1="43021" x2="39954" y2="31579"/>
                        <a14:foregroundMark x1="37413" y1="29291" x2="20323" y2="55378"/>
                        <a14:foregroundMark x1="20323" y1="55378" x2="20323" y2="56522"/>
                        <a14:foregroundMark x1="9238" y1="69565" x2="28637" y2="81922"/>
                        <a14:foregroundMark x1="28637" y1="81922" x2="51270" y2="72998"/>
                        <a14:foregroundMark x1="86143" y1="38215" x2="89376" y2="59268"/>
                        <a14:foregroundMark x1="89376" y1="59268" x2="73441" y2="76659"/>
                        <a14:foregroundMark x1="73441" y1="76659" x2="40416" y2="61785"/>
                        <a14:foregroundMark x1="40416" y1="61785" x2="28868" y2="38444"/>
                        <a14:foregroundMark x1="28868" y1="38444" x2="38799" y2="17391"/>
                        <a14:foregroundMark x1="38799" y1="17391" x2="61432" y2="24714"/>
                        <a14:foregroundMark x1="61432" y1="24714" x2="69284" y2="42334"/>
                        <a14:foregroundMark x1="88222" y1="31579" x2="87298" y2="30435"/>
                        <a14:foregroundMark x1="87298" y1="28604" x2="87298" y2="28604"/>
                        <a14:foregroundMark x1="47344" y1="93822" x2="47344" y2="93822"/>
                        <a14:backgroundMark x1="21247" y1="5721" x2="16166" y2="14874"/>
                        <a14:backgroundMark x1="83834" y1="6865" x2="98152" y2="17620"/>
                        <a14:backgroundMark x1="97921" y1="66819" x2="72055" y2="99314"/>
                        <a14:backgroundMark x1="3464" y1="72998" x2="9238" y2="97254"/>
                      </a14:backgroundRemoval>
                    </a14:imgEffect>
                  </a14:imgLayer>
                </a14:imgProps>
              </a:ext>
            </a:extLst>
          </a:blip>
          <a:stretch>
            <a:fillRect/>
          </a:stretch>
        </p:blipFill>
        <p:spPr>
          <a:xfrm>
            <a:off x="389871" y="4690467"/>
            <a:ext cx="526620" cy="531485"/>
          </a:xfrm>
          <a:prstGeom prst="rect">
            <a:avLst/>
          </a:prstGeom>
        </p:spPr>
      </p:pic>
      <p:pic>
        <p:nvPicPr>
          <p:cNvPr id="10" name="Picture 9">
            <a:extLst>
              <a:ext uri="{FF2B5EF4-FFF2-40B4-BE49-F238E27FC236}">
                <a16:creationId xmlns:a16="http://schemas.microsoft.com/office/drawing/2014/main" id="{3ED0DE01-9ACC-EBFD-41FB-5E0A50DA07A1}"/>
              </a:ext>
            </a:extLst>
          </p:cNvPr>
          <p:cNvPicPr>
            <a:picLocks noChangeAspect="1"/>
          </p:cNvPicPr>
          <p:nvPr/>
        </p:nvPicPr>
        <p:blipFill>
          <a:blip r:embed="rId3">
            <a:duotone>
              <a:prstClr val="black"/>
              <a:schemeClr val="bg1">
                <a:lumMod val="75000"/>
                <a:lumOff val="25000"/>
                <a:tint val="45000"/>
                <a:satMod val="400000"/>
              </a:schemeClr>
            </a:duotone>
            <a:extLst>
              <a:ext uri="{BEBA8EAE-BF5A-486C-A8C5-ECC9F3942E4B}">
                <a14:imgProps xmlns:a14="http://schemas.microsoft.com/office/drawing/2010/main">
                  <a14:imgLayer r:embed="rId4">
                    <a14:imgEffect>
                      <a14:backgroundRemoval t="9840" b="93822" l="7390" r="93533">
                        <a14:foregroundMark x1="33025" y1="22883" x2="50577" y2="56064"/>
                        <a14:foregroundMark x1="50577" y1="56064" x2="75289" y2="68421"/>
                        <a14:foregroundMark x1="75289" y1="68421" x2="84758" y2="44394"/>
                        <a14:foregroundMark x1="84758" y1="44394" x2="85450" y2="20824"/>
                        <a14:foregroundMark x1="85450" y1="20824" x2="70901" y2="10297"/>
                        <a14:foregroundMark x1="11085" y1="62700" x2="24942" y2="78261"/>
                        <a14:foregroundMark x1="24942" y1="78261" x2="50577" y2="78719"/>
                        <a14:foregroundMark x1="50577" y1="78719" x2="72748" y2="63616"/>
                        <a14:foregroundMark x1="72748" y1="63616" x2="76905" y2="50801"/>
                        <a14:foregroundMark x1="76905" y1="61098" x2="64203" y2="76888"/>
                        <a14:foregroundMark x1="64203" y1="76888" x2="44804" y2="86041"/>
                        <a14:foregroundMark x1="44804" y1="86041" x2="22171" y2="71854"/>
                        <a14:foregroundMark x1="22171" y1="71854" x2="22402" y2="65217"/>
                        <a14:foregroundMark x1="43187" y1="90847" x2="43187" y2="90847"/>
                        <a14:foregroundMark x1="39954" y1="91991" x2="39954" y2="91991"/>
                        <a14:foregroundMark x1="33025" y1="93135" x2="33025" y2="93135"/>
                        <a14:foregroundMark x1="19169" y1="61098" x2="33718" y2="77574"/>
                        <a14:foregroundMark x1="33718" y1="77574" x2="40647" y2="55835"/>
                        <a14:foregroundMark x1="40647" y1="55835" x2="66744" y2="54005"/>
                        <a14:foregroundMark x1="66744" y1="54005" x2="76674" y2="59954"/>
                        <a14:foregroundMark x1="76212" y1="36613" x2="44573" y2="41876"/>
                        <a14:foregroundMark x1="44573" y1="41876" x2="74365" y2="54462"/>
                        <a14:foregroundMark x1="74365" y1="54462" x2="83834" y2="32723"/>
                        <a14:foregroundMark x1="83834" y1="32723" x2="84988" y2="31350"/>
                        <a14:foregroundMark x1="93995" y1="40732" x2="93995" y2="40732"/>
                        <a14:foregroundMark x1="23788" y1="82380" x2="53580" y2="73227"/>
                        <a14:foregroundMark x1="53580" y1="73227" x2="53580" y2="73227"/>
                        <a14:foregroundMark x1="74596" y1="61785" x2="41109" y2="85812"/>
                        <a14:foregroundMark x1="41109" y1="85812" x2="30023" y2="86728"/>
                        <a14:foregroundMark x1="7621" y1="73227" x2="8776" y2="54920"/>
                        <a14:foregroundMark x1="11547" y1="55378" x2="18707" y2="74142"/>
                        <a14:foregroundMark x1="18707" y1="74142" x2="21940" y2="69794"/>
                        <a14:foregroundMark x1="35797" y1="48513" x2="55658" y2="32952"/>
                        <a14:foregroundMark x1="55658" y1="32952" x2="33949" y2="29062"/>
                        <a14:foregroundMark x1="33949" y1="29062" x2="53811" y2="12128"/>
                        <a14:foregroundMark x1="53811" y1="12128" x2="54734" y2="12128"/>
                        <a14:foregroundMark x1="74365" y1="27460" x2="85681" y2="44851"/>
                        <a14:foregroundMark x1="85681" y1="44851" x2="78291" y2="21510"/>
                        <a14:foregroundMark x1="78291" y1="21510" x2="49885" y2="35469"/>
                        <a14:foregroundMark x1="49885" y1="35469" x2="33949" y2="54462"/>
                        <a14:foregroundMark x1="33949" y1="54462" x2="48961" y2="70023"/>
                        <a14:foregroundMark x1="48961" y1="70023" x2="51270" y2="81236"/>
                        <a14:foregroundMark x1="62356" y1="18993" x2="33025" y2="49428"/>
                        <a14:foregroundMark x1="33025" y1="49428" x2="31640" y2="52403"/>
                        <a14:foregroundMark x1="29330" y1="43021" x2="39954" y2="31579"/>
                        <a14:foregroundMark x1="37413" y1="29291" x2="20323" y2="55378"/>
                        <a14:foregroundMark x1="20323" y1="55378" x2="20323" y2="56522"/>
                        <a14:foregroundMark x1="9238" y1="69565" x2="28637" y2="81922"/>
                        <a14:foregroundMark x1="28637" y1="81922" x2="51270" y2="72998"/>
                        <a14:foregroundMark x1="86143" y1="38215" x2="89376" y2="59268"/>
                        <a14:foregroundMark x1="89376" y1="59268" x2="73441" y2="76659"/>
                        <a14:foregroundMark x1="73441" y1="76659" x2="40416" y2="61785"/>
                        <a14:foregroundMark x1="40416" y1="61785" x2="28868" y2="38444"/>
                        <a14:foregroundMark x1="28868" y1="38444" x2="38799" y2="17391"/>
                        <a14:foregroundMark x1="38799" y1="17391" x2="61432" y2="24714"/>
                        <a14:foregroundMark x1="61432" y1="24714" x2="69284" y2="42334"/>
                        <a14:foregroundMark x1="88222" y1="31579" x2="87298" y2="30435"/>
                        <a14:foregroundMark x1="87298" y1="28604" x2="87298" y2="28604"/>
                        <a14:foregroundMark x1="47344" y1="93822" x2="47344" y2="93822"/>
                        <a14:backgroundMark x1="21247" y1="5721" x2="16166" y2="14874"/>
                        <a14:backgroundMark x1="83834" y1="6865" x2="98152" y2="17620"/>
                        <a14:backgroundMark x1="97921" y1="66819" x2="72055" y2="99314"/>
                        <a14:backgroundMark x1="3464" y1="72998" x2="9238" y2="97254"/>
                      </a14:backgroundRemoval>
                    </a14:imgEffect>
                  </a14:imgLayer>
                </a14:imgProps>
              </a:ext>
            </a:extLst>
          </a:blip>
          <a:stretch>
            <a:fillRect/>
          </a:stretch>
        </p:blipFill>
        <p:spPr>
          <a:xfrm>
            <a:off x="1305656" y="4690467"/>
            <a:ext cx="526620" cy="531485"/>
          </a:xfrm>
          <a:prstGeom prst="rect">
            <a:avLst/>
          </a:prstGeom>
        </p:spPr>
      </p:pic>
      <p:cxnSp>
        <p:nvCxnSpPr>
          <p:cNvPr id="29" name="Straight Connector 28">
            <a:extLst>
              <a:ext uri="{FF2B5EF4-FFF2-40B4-BE49-F238E27FC236}">
                <a16:creationId xmlns:a16="http://schemas.microsoft.com/office/drawing/2014/main" id="{D0117182-8DEA-5243-E8E0-E6AB92C50E06}"/>
              </a:ext>
            </a:extLst>
          </p:cNvPr>
          <p:cNvCxnSpPr>
            <a:cxnSpLocks/>
            <a:endCxn id="6" idx="2"/>
          </p:cNvCxnSpPr>
          <p:nvPr/>
        </p:nvCxnSpPr>
        <p:spPr>
          <a:xfrm flipV="1">
            <a:off x="2627957" y="4186050"/>
            <a:ext cx="3" cy="62796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64ACB5F-6EEC-12E5-8EE5-F293F45EDD1E}"/>
              </a:ext>
            </a:extLst>
          </p:cNvPr>
          <p:cNvCxnSpPr>
            <a:cxnSpLocks/>
            <a:endCxn id="8" idx="2"/>
          </p:cNvCxnSpPr>
          <p:nvPr/>
        </p:nvCxnSpPr>
        <p:spPr>
          <a:xfrm flipV="1">
            <a:off x="3626831" y="4307236"/>
            <a:ext cx="8359" cy="6389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246CD5F-608D-A4A4-4E29-9CADD374B942}"/>
              </a:ext>
            </a:extLst>
          </p:cNvPr>
          <p:cNvCxnSpPr>
            <a:cxnSpLocks/>
            <a:endCxn id="7" idx="2"/>
          </p:cNvCxnSpPr>
          <p:nvPr/>
        </p:nvCxnSpPr>
        <p:spPr>
          <a:xfrm flipV="1">
            <a:off x="4510025" y="4208084"/>
            <a:ext cx="0" cy="7381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59C5EABD-780D-27C3-4979-96F6771C3DD8}"/>
              </a:ext>
            </a:extLst>
          </p:cNvPr>
          <p:cNvPicPr>
            <a:picLocks noChangeAspect="1"/>
          </p:cNvPicPr>
          <p:nvPr/>
        </p:nvPicPr>
        <p:blipFill>
          <a:blip r:embed="rId3">
            <a:duotone>
              <a:prstClr val="black"/>
              <a:schemeClr val="accent4">
                <a:tint val="45000"/>
                <a:satMod val="400000"/>
              </a:schemeClr>
            </a:duotone>
            <a:extLst>
              <a:ext uri="{BEBA8EAE-BF5A-486C-A8C5-ECC9F3942E4B}">
                <a14:imgProps xmlns:a14="http://schemas.microsoft.com/office/drawing/2010/main">
                  <a14:imgLayer r:embed="rId4">
                    <a14:imgEffect>
                      <a14:backgroundRemoval t="9840" b="93822" l="7390" r="93533">
                        <a14:foregroundMark x1="33025" y1="22883" x2="50577" y2="56064"/>
                        <a14:foregroundMark x1="50577" y1="56064" x2="75289" y2="68421"/>
                        <a14:foregroundMark x1="75289" y1="68421" x2="84758" y2="44394"/>
                        <a14:foregroundMark x1="84758" y1="44394" x2="85450" y2="20824"/>
                        <a14:foregroundMark x1="85450" y1="20824" x2="70901" y2="10297"/>
                        <a14:foregroundMark x1="11085" y1="62700" x2="24942" y2="78261"/>
                        <a14:foregroundMark x1="24942" y1="78261" x2="50577" y2="78719"/>
                        <a14:foregroundMark x1="50577" y1="78719" x2="72748" y2="63616"/>
                        <a14:foregroundMark x1="72748" y1="63616" x2="76905" y2="50801"/>
                        <a14:foregroundMark x1="76905" y1="61098" x2="64203" y2="76888"/>
                        <a14:foregroundMark x1="64203" y1="76888" x2="44804" y2="86041"/>
                        <a14:foregroundMark x1="44804" y1="86041" x2="22171" y2="71854"/>
                        <a14:foregroundMark x1="22171" y1="71854" x2="22402" y2="65217"/>
                        <a14:foregroundMark x1="43187" y1="90847" x2="43187" y2="90847"/>
                        <a14:foregroundMark x1="39954" y1="91991" x2="39954" y2="91991"/>
                        <a14:foregroundMark x1="33025" y1="93135" x2="33025" y2="93135"/>
                        <a14:foregroundMark x1="19169" y1="61098" x2="33718" y2="77574"/>
                        <a14:foregroundMark x1="33718" y1="77574" x2="40647" y2="55835"/>
                        <a14:foregroundMark x1="40647" y1="55835" x2="66744" y2="54005"/>
                        <a14:foregroundMark x1="66744" y1="54005" x2="76674" y2="59954"/>
                        <a14:foregroundMark x1="76212" y1="36613" x2="44573" y2="41876"/>
                        <a14:foregroundMark x1="44573" y1="41876" x2="74365" y2="54462"/>
                        <a14:foregroundMark x1="74365" y1="54462" x2="83834" y2="32723"/>
                        <a14:foregroundMark x1="83834" y1="32723" x2="84988" y2="31350"/>
                        <a14:foregroundMark x1="93995" y1="40732" x2="93995" y2="40732"/>
                        <a14:foregroundMark x1="23788" y1="82380" x2="53580" y2="73227"/>
                        <a14:foregroundMark x1="53580" y1="73227" x2="53580" y2="73227"/>
                        <a14:foregroundMark x1="74596" y1="61785" x2="41109" y2="85812"/>
                        <a14:foregroundMark x1="41109" y1="85812" x2="30023" y2="86728"/>
                        <a14:foregroundMark x1="7621" y1="73227" x2="8776" y2="54920"/>
                        <a14:foregroundMark x1="11547" y1="55378" x2="18707" y2="74142"/>
                        <a14:foregroundMark x1="18707" y1="74142" x2="21940" y2="69794"/>
                        <a14:foregroundMark x1="35797" y1="48513" x2="55658" y2="32952"/>
                        <a14:foregroundMark x1="55658" y1="32952" x2="33949" y2="29062"/>
                        <a14:foregroundMark x1="33949" y1="29062" x2="53811" y2="12128"/>
                        <a14:foregroundMark x1="53811" y1="12128" x2="54734" y2="12128"/>
                        <a14:foregroundMark x1="74365" y1="27460" x2="85681" y2="44851"/>
                        <a14:foregroundMark x1="85681" y1="44851" x2="78291" y2="21510"/>
                        <a14:foregroundMark x1="78291" y1="21510" x2="49885" y2="35469"/>
                        <a14:foregroundMark x1="49885" y1="35469" x2="33949" y2="54462"/>
                        <a14:foregroundMark x1="33949" y1="54462" x2="48961" y2="70023"/>
                        <a14:foregroundMark x1="48961" y1="70023" x2="51270" y2="81236"/>
                        <a14:foregroundMark x1="62356" y1="18993" x2="33025" y2="49428"/>
                        <a14:foregroundMark x1="33025" y1="49428" x2="31640" y2="52403"/>
                        <a14:foregroundMark x1="29330" y1="43021" x2="39954" y2="31579"/>
                        <a14:foregroundMark x1="37413" y1="29291" x2="20323" y2="55378"/>
                        <a14:foregroundMark x1="20323" y1="55378" x2="20323" y2="56522"/>
                        <a14:foregroundMark x1="9238" y1="69565" x2="28637" y2="81922"/>
                        <a14:foregroundMark x1="28637" y1="81922" x2="51270" y2="72998"/>
                        <a14:foregroundMark x1="86143" y1="38215" x2="89376" y2="59268"/>
                        <a14:foregroundMark x1="89376" y1="59268" x2="73441" y2="76659"/>
                        <a14:foregroundMark x1="73441" y1="76659" x2="40416" y2="61785"/>
                        <a14:foregroundMark x1="40416" y1="61785" x2="28868" y2="38444"/>
                        <a14:foregroundMark x1="28868" y1="38444" x2="38799" y2="17391"/>
                        <a14:foregroundMark x1="38799" y1="17391" x2="61432" y2="24714"/>
                        <a14:foregroundMark x1="61432" y1="24714" x2="69284" y2="42334"/>
                        <a14:foregroundMark x1="88222" y1="31579" x2="87298" y2="30435"/>
                        <a14:foregroundMark x1="87298" y1="28604" x2="87298" y2="28604"/>
                        <a14:foregroundMark x1="47344" y1="93822" x2="47344" y2="93822"/>
                        <a14:backgroundMark x1="21247" y1="5721" x2="16166" y2="14874"/>
                        <a14:backgroundMark x1="83834" y1="6865" x2="98152" y2="17620"/>
                        <a14:backgroundMark x1="97921" y1="66819" x2="72055" y2="99314"/>
                        <a14:backgroundMark x1="3464" y1="72998" x2="9238" y2="97254"/>
                      </a14:backgroundRemoval>
                    </a14:imgEffect>
                  </a14:imgLayer>
                </a14:imgProps>
              </a:ext>
            </a:extLst>
          </a:blip>
          <a:stretch>
            <a:fillRect/>
          </a:stretch>
        </p:blipFill>
        <p:spPr>
          <a:xfrm>
            <a:off x="2364647" y="4690467"/>
            <a:ext cx="526620" cy="531485"/>
          </a:xfrm>
          <a:prstGeom prst="rect">
            <a:avLst/>
          </a:prstGeom>
        </p:spPr>
      </p:pic>
      <p:pic>
        <p:nvPicPr>
          <p:cNvPr id="11" name="Picture 10">
            <a:extLst>
              <a:ext uri="{FF2B5EF4-FFF2-40B4-BE49-F238E27FC236}">
                <a16:creationId xmlns:a16="http://schemas.microsoft.com/office/drawing/2014/main" id="{8B6C8F65-4018-0490-A81B-8A660D3F6148}"/>
              </a:ext>
            </a:extLst>
          </p:cNvPr>
          <p:cNvPicPr>
            <a:picLocks noChangeAspect="1"/>
          </p:cNvPicPr>
          <p:nvPr/>
        </p:nvPicPr>
        <p:blipFill>
          <a:blip r:embed="rId3">
            <a:duotone>
              <a:prstClr val="black"/>
              <a:schemeClr val="accent2">
                <a:tint val="45000"/>
                <a:satMod val="400000"/>
              </a:schemeClr>
            </a:duotone>
            <a:extLst>
              <a:ext uri="{BEBA8EAE-BF5A-486C-A8C5-ECC9F3942E4B}">
                <a14:imgProps xmlns:a14="http://schemas.microsoft.com/office/drawing/2010/main">
                  <a14:imgLayer r:embed="rId4">
                    <a14:imgEffect>
                      <a14:backgroundRemoval t="9840" b="93822" l="7390" r="93533">
                        <a14:foregroundMark x1="33025" y1="22883" x2="50577" y2="56064"/>
                        <a14:foregroundMark x1="50577" y1="56064" x2="75289" y2="68421"/>
                        <a14:foregroundMark x1="75289" y1="68421" x2="84758" y2="44394"/>
                        <a14:foregroundMark x1="84758" y1="44394" x2="85450" y2="20824"/>
                        <a14:foregroundMark x1="85450" y1="20824" x2="70901" y2="10297"/>
                        <a14:foregroundMark x1="11085" y1="62700" x2="24942" y2="78261"/>
                        <a14:foregroundMark x1="24942" y1="78261" x2="50577" y2="78719"/>
                        <a14:foregroundMark x1="50577" y1="78719" x2="72748" y2="63616"/>
                        <a14:foregroundMark x1="72748" y1="63616" x2="76905" y2="50801"/>
                        <a14:foregroundMark x1="76905" y1="61098" x2="64203" y2="76888"/>
                        <a14:foregroundMark x1="64203" y1="76888" x2="44804" y2="86041"/>
                        <a14:foregroundMark x1="44804" y1="86041" x2="22171" y2="71854"/>
                        <a14:foregroundMark x1="22171" y1="71854" x2="22402" y2="65217"/>
                        <a14:foregroundMark x1="43187" y1="90847" x2="43187" y2="90847"/>
                        <a14:foregroundMark x1="39954" y1="91991" x2="39954" y2="91991"/>
                        <a14:foregroundMark x1="33025" y1="93135" x2="33025" y2="93135"/>
                        <a14:foregroundMark x1="19169" y1="61098" x2="33718" y2="77574"/>
                        <a14:foregroundMark x1="33718" y1="77574" x2="40647" y2="55835"/>
                        <a14:foregroundMark x1="40647" y1="55835" x2="66744" y2="54005"/>
                        <a14:foregroundMark x1="66744" y1="54005" x2="76674" y2="59954"/>
                        <a14:foregroundMark x1="76212" y1="36613" x2="44573" y2="41876"/>
                        <a14:foregroundMark x1="44573" y1="41876" x2="74365" y2="54462"/>
                        <a14:foregroundMark x1="74365" y1="54462" x2="83834" y2="32723"/>
                        <a14:foregroundMark x1="83834" y1="32723" x2="84988" y2="31350"/>
                        <a14:foregroundMark x1="93995" y1="40732" x2="93995" y2="40732"/>
                        <a14:foregroundMark x1="23788" y1="82380" x2="53580" y2="73227"/>
                        <a14:foregroundMark x1="53580" y1="73227" x2="53580" y2="73227"/>
                        <a14:foregroundMark x1="74596" y1="61785" x2="41109" y2="85812"/>
                        <a14:foregroundMark x1="41109" y1="85812" x2="30023" y2="86728"/>
                        <a14:foregroundMark x1="7621" y1="73227" x2="8776" y2="54920"/>
                        <a14:foregroundMark x1="11547" y1="55378" x2="18707" y2="74142"/>
                        <a14:foregroundMark x1="18707" y1="74142" x2="21940" y2="69794"/>
                        <a14:foregroundMark x1="35797" y1="48513" x2="55658" y2="32952"/>
                        <a14:foregroundMark x1="55658" y1="32952" x2="33949" y2="29062"/>
                        <a14:foregroundMark x1="33949" y1="29062" x2="53811" y2="12128"/>
                        <a14:foregroundMark x1="53811" y1="12128" x2="54734" y2="12128"/>
                        <a14:foregroundMark x1="74365" y1="27460" x2="85681" y2="44851"/>
                        <a14:foregroundMark x1="85681" y1="44851" x2="78291" y2="21510"/>
                        <a14:foregroundMark x1="78291" y1="21510" x2="49885" y2="35469"/>
                        <a14:foregroundMark x1="49885" y1="35469" x2="33949" y2="54462"/>
                        <a14:foregroundMark x1="33949" y1="54462" x2="48961" y2="70023"/>
                        <a14:foregroundMark x1="48961" y1="70023" x2="51270" y2="81236"/>
                        <a14:foregroundMark x1="62356" y1="18993" x2="33025" y2="49428"/>
                        <a14:foregroundMark x1="33025" y1="49428" x2="31640" y2="52403"/>
                        <a14:foregroundMark x1="29330" y1="43021" x2="39954" y2="31579"/>
                        <a14:foregroundMark x1="37413" y1="29291" x2="20323" y2="55378"/>
                        <a14:foregroundMark x1="20323" y1="55378" x2="20323" y2="56522"/>
                        <a14:foregroundMark x1="9238" y1="69565" x2="28637" y2="81922"/>
                        <a14:foregroundMark x1="28637" y1="81922" x2="51270" y2="72998"/>
                        <a14:foregroundMark x1="86143" y1="38215" x2="89376" y2="59268"/>
                        <a14:foregroundMark x1="89376" y1="59268" x2="73441" y2="76659"/>
                        <a14:foregroundMark x1="73441" y1="76659" x2="40416" y2="61785"/>
                        <a14:foregroundMark x1="40416" y1="61785" x2="28868" y2="38444"/>
                        <a14:foregroundMark x1="28868" y1="38444" x2="38799" y2="17391"/>
                        <a14:foregroundMark x1="38799" y1="17391" x2="61432" y2="24714"/>
                        <a14:foregroundMark x1="61432" y1="24714" x2="69284" y2="42334"/>
                        <a14:foregroundMark x1="88222" y1="31579" x2="87298" y2="30435"/>
                        <a14:foregroundMark x1="87298" y1="28604" x2="87298" y2="28604"/>
                        <a14:foregroundMark x1="47344" y1="93822" x2="47344" y2="93822"/>
                        <a14:backgroundMark x1="21247" y1="5721" x2="16166" y2="14874"/>
                        <a14:backgroundMark x1="83834" y1="6865" x2="98152" y2="17620"/>
                        <a14:backgroundMark x1="97921" y1="66819" x2="72055" y2="99314"/>
                        <a14:backgroundMark x1="3464" y1="72998" x2="9238" y2="97254"/>
                      </a14:backgroundRemoval>
                    </a14:imgEffect>
                  </a14:imgLayer>
                </a14:imgProps>
              </a:ext>
            </a:extLst>
          </a:blip>
          <a:stretch>
            <a:fillRect/>
          </a:stretch>
        </p:blipFill>
        <p:spPr>
          <a:xfrm>
            <a:off x="3371880" y="4705481"/>
            <a:ext cx="526620" cy="531485"/>
          </a:xfrm>
          <a:prstGeom prst="rect">
            <a:avLst/>
          </a:prstGeom>
        </p:spPr>
      </p:pic>
      <p:cxnSp>
        <p:nvCxnSpPr>
          <p:cNvPr id="42" name="Straight Connector 41">
            <a:extLst>
              <a:ext uri="{FF2B5EF4-FFF2-40B4-BE49-F238E27FC236}">
                <a16:creationId xmlns:a16="http://schemas.microsoft.com/office/drawing/2014/main" id="{8B6D585B-A4C9-A9A5-1350-9CD586374FC6}"/>
              </a:ext>
            </a:extLst>
          </p:cNvPr>
          <p:cNvCxnSpPr/>
          <p:nvPr/>
        </p:nvCxnSpPr>
        <p:spPr>
          <a:xfrm flipV="1">
            <a:off x="6668877" y="459475"/>
            <a:ext cx="0" cy="59270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A6A2B5D4-80E8-36B4-2B2B-9A8E248CCF53}"/>
              </a:ext>
            </a:extLst>
          </p:cNvPr>
          <p:cNvSpPr/>
          <p:nvPr/>
        </p:nvSpPr>
        <p:spPr>
          <a:xfrm>
            <a:off x="8678085" y="4070732"/>
            <a:ext cx="1343894" cy="607904"/>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4"/>
                </a:solidFill>
                <a:latin typeface="Bebas Neue"/>
              </a:rPr>
              <a:t>BTC + Drivechain</a:t>
            </a:r>
          </a:p>
        </p:txBody>
      </p:sp>
      <p:cxnSp>
        <p:nvCxnSpPr>
          <p:cNvPr id="44" name="Straight Connector 43">
            <a:extLst>
              <a:ext uri="{FF2B5EF4-FFF2-40B4-BE49-F238E27FC236}">
                <a16:creationId xmlns:a16="http://schemas.microsoft.com/office/drawing/2014/main" id="{56D022E6-757A-A7E9-75F3-3A84256439D1}"/>
              </a:ext>
            </a:extLst>
          </p:cNvPr>
          <p:cNvCxnSpPr>
            <a:cxnSpLocks/>
            <a:endCxn id="43" idx="2"/>
          </p:cNvCxnSpPr>
          <p:nvPr/>
        </p:nvCxnSpPr>
        <p:spPr>
          <a:xfrm flipV="1">
            <a:off x="9300369" y="4678636"/>
            <a:ext cx="49663" cy="64054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Arrow: Right 45">
            <a:extLst>
              <a:ext uri="{FF2B5EF4-FFF2-40B4-BE49-F238E27FC236}">
                <a16:creationId xmlns:a16="http://schemas.microsoft.com/office/drawing/2014/main" id="{FCAB6932-0D8E-106C-2242-1EBDEA0BA644}"/>
              </a:ext>
            </a:extLst>
          </p:cNvPr>
          <p:cNvSpPr/>
          <p:nvPr/>
        </p:nvSpPr>
        <p:spPr>
          <a:xfrm>
            <a:off x="6172101" y="4728987"/>
            <a:ext cx="1266936" cy="1013552"/>
          </a:xfrm>
          <a:prstGeom prst="rightArrow">
            <a:avLst/>
          </a:prstGeom>
          <a:solidFill>
            <a:schemeClr val="tx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itle 1">
            <a:extLst>
              <a:ext uri="{FF2B5EF4-FFF2-40B4-BE49-F238E27FC236}">
                <a16:creationId xmlns:a16="http://schemas.microsoft.com/office/drawing/2014/main" id="{9D6CFBDF-DED3-1E76-AF25-F707866172EE}"/>
              </a:ext>
            </a:extLst>
          </p:cNvPr>
          <p:cNvSpPr txBox="1">
            <a:spLocks/>
          </p:cNvSpPr>
          <p:nvPr/>
        </p:nvSpPr>
        <p:spPr>
          <a:xfrm>
            <a:off x="4891699" y="5840085"/>
            <a:ext cx="1899122" cy="69710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latin typeface="Bebas Neue"/>
              </a:rPr>
              <a:t>Today </a:t>
            </a:r>
            <a:r>
              <a:rPr lang="en-US" sz="2800" dirty="0">
                <a:latin typeface="Bebas Neue"/>
                <a:sym typeface="Wingdings" panose="05000000000000000000" pitchFamily="2" charset="2"/>
              </a:rPr>
              <a:t></a:t>
            </a:r>
            <a:endParaRPr lang="en-US" sz="2800" dirty="0">
              <a:latin typeface="Bebas Neue"/>
            </a:endParaRPr>
          </a:p>
        </p:txBody>
      </p:sp>
      <p:sp>
        <p:nvSpPr>
          <p:cNvPr id="48" name="Title 1">
            <a:extLst>
              <a:ext uri="{FF2B5EF4-FFF2-40B4-BE49-F238E27FC236}">
                <a16:creationId xmlns:a16="http://schemas.microsoft.com/office/drawing/2014/main" id="{51A8D499-6DC9-B281-0674-BA27415C1CFF}"/>
              </a:ext>
            </a:extLst>
          </p:cNvPr>
          <p:cNvSpPr txBox="1">
            <a:spLocks/>
          </p:cNvSpPr>
          <p:nvPr/>
        </p:nvSpPr>
        <p:spPr>
          <a:xfrm>
            <a:off x="6977185" y="5840085"/>
            <a:ext cx="2093753" cy="69710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latin typeface="Bebas Neue"/>
              </a:rPr>
              <a:t>Tomorrow </a:t>
            </a:r>
            <a:r>
              <a:rPr lang="en-US" sz="2800" dirty="0">
                <a:latin typeface="Bebas Neue"/>
                <a:sym typeface="Wingdings" panose="05000000000000000000" pitchFamily="2" charset="2"/>
              </a:rPr>
              <a:t></a:t>
            </a:r>
            <a:endParaRPr lang="en-US" sz="2800" dirty="0">
              <a:latin typeface="Bebas Neue"/>
            </a:endParaRPr>
          </a:p>
        </p:txBody>
      </p:sp>
      <p:sp>
        <p:nvSpPr>
          <p:cNvPr id="49" name="Rectangle 48">
            <a:extLst>
              <a:ext uri="{FF2B5EF4-FFF2-40B4-BE49-F238E27FC236}">
                <a16:creationId xmlns:a16="http://schemas.microsoft.com/office/drawing/2014/main" id="{638C9E31-9F9A-5C26-EFA3-917DB697C157}"/>
              </a:ext>
            </a:extLst>
          </p:cNvPr>
          <p:cNvSpPr/>
          <p:nvPr/>
        </p:nvSpPr>
        <p:spPr>
          <a:xfrm>
            <a:off x="6976580" y="2790615"/>
            <a:ext cx="672029" cy="499298"/>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B0F0"/>
                </a:solidFill>
                <a:latin typeface="Bebas Neue"/>
              </a:rPr>
              <a:t>ETH</a:t>
            </a:r>
          </a:p>
        </p:txBody>
      </p:sp>
      <p:sp>
        <p:nvSpPr>
          <p:cNvPr id="50" name="Rectangle 49">
            <a:extLst>
              <a:ext uri="{FF2B5EF4-FFF2-40B4-BE49-F238E27FC236}">
                <a16:creationId xmlns:a16="http://schemas.microsoft.com/office/drawing/2014/main" id="{AF836076-8D2A-503D-6698-48289FB43D14}"/>
              </a:ext>
            </a:extLst>
          </p:cNvPr>
          <p:cNvSpPr/>
          <p:nvPr/>
        </p:nvSpPr>
        <p:spPr>
          <a:xfrm>
            <a:off x="7740317" y="2351803"/>
            <a:ext cx="817085" cy="499298"/>
          </a:xfrm>
          <a:prstGeom prst="rect">
            <a:avLst/>
          </a:prstGeom>
          <a:noFill/>
          <a:ln>
            <a:solidFill>
              <a:schemeClr val="tx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85000"/>
                  </a:schemeClr>
                </a:solidFill>
                <a:latin typeface="Bebas Neue"/>
              </a:rPr>
              <a:t>zCash</a:t>
            </a:r>
          </a:p>
        </p:txBody>
      </p:sp>
      <p:sp>
        <p:nvSpPr>
          <p:cNvPr id="51" name="Rectangle 50">
            <a:extLst>
              <a:ext uri="{FF2B5EF4-FFF2-40B4-BE49-F238E27FC236}">
                <a16:creationId xmlns:a16="http://schemas.microsoft.com/office/drawing/2014/main" id="{6C567541-AA41-E0DA-FFA2-572D16030309}"/>
              </a:ext>
            </a:extLst>
          </p:cNvPr>
          <p:cNvSpPr/>
          <p:nvPr/>
        </p:nvSpPr>
        <p:spPr>
          <a:xfrm>
            <a:off x="8730967" y="2360565"/>
            <a:ext cx="951125" cy="499298"/>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7030A0"/>
                </a:solidFill>
                <a:latin typeface="Bebas Neue"/>
              </a:rPr>
              <a:t>FileCoin</a:t>
            </a:r>
          </a:p>
        </p:txBody>
      </p:sp>
      <p:sp>
        <p:nvSpPr>
          <p:cNvPr id="52" name="Rectangle 51">
            <a:extLst>
              <a:ext uri="{FF2B5EF4-FFF2-40B4-BE49-F238E27FC236}">
                <a16:creationId xmlns:a16="http://schemas.microsoft.com/office/drawing/2014/main" id="{61A4186C-D921-11E7-B050-D31B7CD35922}"/>
              </a:ext>
            </a:extLst>
          </p:cNvPr>
          <p:cNvSpPr/>
          <p:nvPr/>
        </p:nvSpPr>
        <p:spPr>
          <a:xfrm>
            <a:off x="9833819" y="2704322"/>
            <a:ext cx="719771" cy="499298"/>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B050"/>
                </a:solidFill>
                <a:latin typeface="Bebas Neue"/>
              </a:rPr>
              <a:t>VISA</a:t>
            </a:r>
          </a:p>
        </p:txBody>
      </p:sp>
      <p:cxnSp>
        <p:nvCxnSpPr>
          <p:cNvPr id="53" name="Straight Connector 52">
            <a:extLst>
              <a:ext uri="{FF2B5EF4-FFF2-40B4-BE49-F238E27FC236}">
                <a16:creationId xmlns:a16="http://schemas.microsoft.com/office/drawing/2014/main" id="{4FCAE158-358D-2F2B-B7F6-4AC39C3F5FF0}"/>
              </a:ext>
            </a:extLst>
          </p:cNvPr>
          <p:cNvCxnSpPr>
            <a:cxnSpLocks/>
            <a:stCxn id="43" idx="0"/>
            <a:endCxn id="49" idx="2"/>
          </p:cNvCxnSpPr>
          <p:nvPr/>
        </p:nvCxnSpPr>
        <p:spPr>
          <a:xfrm flipH="1" flipV="1">
            <a:off x="7312595" y="3289913"/>
            <a:ext cx="2037437" cy="7808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4BE5F02A-C217-72EF-F714-F6E8FB436B4A}"/>
              </a:ext>
            </a:extLst>
          </p:cNvPr>
          <p:cNvCxnSpPr>
            <a:cxnSpLocks/>
            <a:stCxn id="43" idx="0"/>
            <a:endCxn id="50" idx="2"/>
          </p:cNvCxnSpPr>
          <p:nvPr/>
        </p:nvCxnSpPr>
        <p:spPr>
          <a:xfrm flipH="1" flipV="1">
            <a:off x="8148860" y="2851101"/>
            <a:ext cx="1201172" cy="12196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45C51D87-0DDF-C9FA-A920-612CF982D7A0}"/>
              </a:ext>
            </a:extLst>
          </p:cNvPr>
          <p:cNvCxnSpPr>
            <a:cxnSpLocks/>
            <a:stCxn id="43" idx="0"/>
            <a:endCxn id="51" idx="2"/>
          </p:cNvCxnSpPr>
          <p:nvPr/>
        </p:nvCxnSpPr>
        <p:spPr>
          <a:xfrm flipH="1" flipV="1">
            <a:off x="9206530" y="2859863"/>
            <a:ext cx="143502" cy="121086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889093AD-976B-E734-1DF3-B2FC5C249A3E}"/>
              </a:ext>
            </a:extLst>
          </p:cNvPr>
          <p:cNvCxnSpPr>
            <a:cxnSpLocks/>
            <a:stCxn id="43" idx="0"/>
            <a:endCxn id="52" idx="2"/>
          </p:cNvCxnSpPr>
          <p:nvPr/>
        </p:nvCxnSpPr>
        <p:spPr>
          <a:xfrm flipV="1">
            <a:off x="9350032" y="3203620"/>
            <a:ext cx="843673" cy="8671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77" name="Picture 76">
            <a:extLst>
              <a:ext uri="{FF2B5EF4-FFF2-40B4-BE49-F238E27FC236}">
                <a16:creationId xmlns:a16="http://schemas.microsoft.com/office/drawing/2014/main" id="{E909F031-FFD2-D9F5-EB1A-26F4843F1A11}"/>
              </a:ext>
            </a:extLst>
          </p:cNvPr>
          <p:cNvPicPr>
            <a:picLocks noChangeAspect="1"/>
          </p:cNvPicPr>
          <p:nvPr/>
        </p:nvPicPr>
        <p:blipFill rotWithShape="1">
          <a:blip r:embed="rId5">
            <a:duotone>
              <a:prstClr val="black"/>
              <a:srgbClr val="00B050">
                <a:tint val="45000"/>
                <a:satMod val="400000"/>
              </a:srgbClr>
            </a:duotone>
            <a:extLst>
              <a:ext uri="{28A0092B-C50C-407E-A947-70E740481C1C}">
                <a14:useLocalDpi xmlns:a14="http://schemas.microsoft.com/office/drawing/2010/main" val="0"/>
              </a:ext>
            </a:extLst>
          </a:blip>
          <a:srcRect t="25500" b="24105"/>
          <a:stretch/>
        </p:blipFill>
        <p:spPr>
          <a:xfrm>
            <a:off x="4171617" y="4835148"/>
            <a:ext cx="668807" cy="337043"/>
          </a:xfrm>
          <a:prstGeom prst="rect">
            <a:avLst/>
          </a:prstGeom>
        </p:spPr>
      </p:pic>
      <p:pic>
        <p:nvPicPr>
          <p:cNvPr id="81" name="Picture 80">
            <a:extLst>
              <a:ext uri="{FF2B5EF4-FFF2-40B4-BE49-F238E27FC236}">
                <a16:creationId xmlns:a16="http://schemas.microsoft.com/office/drawing/2014/main" id="{59A9E57E-3B99-B69C-610F-3492F0BC89E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44161" y="4611811"/>
            <a:ext cx="668806" cy="668806"/>
          </a:xfrm>
          <a:prstGeom prst="rect">
            <a:avLst/>
          </a:prstGeom>
        </p:spPr>
      </p:pic>
      <p:sp>
        <p:nvSpPr>
          <p:cNvPr id="1025" name="Rectangle 1024">
            <a:extLst>
              <a:ext uri="{FF2B5EF4-FFF2-40B4-BE49-F238E27FC236}">
                <a16:creationId xmlns:a16="http://schemas.microsoft.com/office/drawing/2014/main" id="{5D862A2A-4B0D-DC44-9872-E1F67FB3D6E9}"/>
              </a:ext>
            </a:extLst>
          </p:cNvPr>
          <p:cNvSpPr/>
          <p:nvPr/>
        </p:nvSpPr>
        <p:spPr>
          <a:xfrm>
            <a:off x="10692407" y="2961618"/>
            <a:ext cx="1357093" cy="49929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C00000"/>
                </a:solidFill>
                <a:latin typeface="Bebas Neue"/>
              </a:rPr>
              <a:t>WeChat Pay</a:t>
            </a:r>
          </a:p>
        </p:txBody>
      </p:sp>
      <p:cxnSp>
        <p:nvCxnSpPr>
          <p:cNvPr id="1027" name="Straight Connector 1026">
            <a:extLst>
              <a:ext uri="{FF2B5EF4-FFF2-40B4-BE49-F238E27FC236}">
                <a16:creationId xmlns:a16="http://schemas.microsoft.com/office/drawing/2014/main" id="{186DCC62-80FD-62B1-C4C4-356D60605E1A}"/>
              </a:ext>
            </a:extLst>
          </p:cNvPr>
          <p:cNvCxnSpPr>
            <a:cxnSpLocks/>
            <a:stCxn id="43" idx="0"/>
            <a:endCxn id="1025" idx="2"/>
          </p:cNvCxnSpPr>
          <p:nvPr/>
        </p:nvCxnSpPr>
        <p:spPr>
          <a:xfrm flipV="1">
            <a:off x="9350032" y="3460916"/>
            <a:ext cx="2020922" cy="6098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DCEB8AA1-E0C3-3CB8-611C-D31649092E9F}"/>
              </a:ext>
            </a:extLst>
          </p:cNvPr>
          <p:cNvPicPr>
            <a:picLocks noChangeAspect="1"/>
          </p:cNvPicPr>
          <p:nvPr/>
        </p:nvPicPr>
        <p:blipFill>
          <a:blip r:embed="rId3">
            <a:duotone>
              <a:prstClr val="black"/>
              <a:schemeClr val="accent2">
                <a:tint val="45000"/>
                <a:satMod val="400000"/>
              </a:schemeClr>
            </a:duotone>
            <a:extLst>
              <a:ext uri="{BEBA8EAE-BF5A-486C-A8C5-ECC9F3942E4B}">
                <a14:imgProps xmlns:a14="http://schemas.microsoft.com/office/drawing/2010/main">
                  <a14:imgLayer r:embed="rId4">
                    <a14:imgEffect>
                      <a14:backgroundRemoval t="9840" b="93822" l="7390" r="93533">
                        <a14:foregroundMark x1="33025" y1="22883" x2="50577" y2="56064"/>
                        <a14:foregroundMark x1="50577" y1="56064" x2="75289" y2="68421"/>
                        <a14:foregroundMark x1="75289" y1="68421" x2="84758" y2="44394"/>
                        <a14:foregroundMark x1="84758" y1="44394" x2="85450" y2="20824"/>
                        <a14:foregroundMark x1="85450" y1="20824" x2="70901" y2="10297"/>
                        <a14:foregroundMark x1="11085" y1="62700" x2="24942" y2="78261"/>
                        <a14:foregroundMark x1="24942" y1="78261" x2="50577" y2="78719"/>
                        <a14:foregroundMark x1="50577" y1="78719" x2="72748" y2="63616"/>
                        <a14:foregroundMark x1="72748" y1="63616" x2="76905" y2="50801"/>
                        <a14:foregroundMark x1="76905" y1="61098" x2="64203" y2="76888"/>
                        <a14:foregroundMark x1="64203" y1="76888" x2="44804" y2="86041"/>
                        <a14:foregroundMark x1="44804" y1="86041" x2="22171" y2="71854"/>
                        <a14:foregroundMark x1="22171" y1="71854" x2="22402" y2="65217"/>
                        <a14:foregroundMark x1="43187" y1="90847" x2="43187" y2="90847"/>
                        <a14:foregroundMark x1="39954" y1="91991" x2="39954" y2="91991"/>
                        <a14:foregroundMark x1="33025" y1="93135" x2="33025" y2="93135"/>
                        <a14:foregroundMark x1="19169" y1="61098" x2="33718" y2="77574"/>
                        <a14:foregroundMark x1="33718" y1="77574" x2="40647" y2="55835"/>
                        <a14:foregroundMark x1="40647" y1="55835" x2="66744" y2="54005"/>
                        <a14:foregroundMark x1="66744" y1="54005" x2="76674" y2="59954"/>
                        <a14:foregroundMark x1="76212" y1="36613" x2="44573" y2="41876"/>
                        <a14:foregroundMark x1="44573" y1="41876" x2="74365" y2="54462"/>
                        <a14:foregroundMark x1="74365" y1="54462" x2="83834" y2="32723"/>
                        <a14:foregroundMark x1="83834" y1="32723" x2="84988" y2="31350"/>
                        <a14:foregroundMark x1="93995" y1="40732" x2="93995" y2="40732"/>
                        <a14:foregroundMark x1="23788" y1="82380" x2="53580" y2="73227"/>
                        <a14:foregroundMark x1="53580" y1="73227" x2="53580" y2="73227"/>
                        <a14:foregroundMark x1="74596" y1="61785" x2="41109" y2="85812"/>
                        <a14:foregroundMark x1="41109" y1="85812" x2="30023" y2="86728"/>
                        <a14:foregroundMark x1="7621" y1="73227" x2="8776" y2="54920"/>
                        <a14:foregroundMark x1="11547" y1="55378" x2="18707" y2="74142"/>
                        <a14:foregroundMark x1="18707" y1="74142" x2="21940" y2="69794"/>
                        <a14:foregroundMark x1="35797" y1="48513" x2="55658" y2="32952"/>
                        <a14:foregroundMark x1="55658" y1="32952" x2="33949" y2="29062"/>
                        <a14:foregroundMark x1="33949" y1="29062" x2="53811" y2="12128"/>
                        <a14:foregroundMark x1="53811" y1="12128" x2="54734" y2="12128"/>
                        <a14:foregroundMark x1="74365" y1="27460" x2="85681" y2="44851"/>
                        <a14:foregroundMark x1="85681" y1="44851" x2="78291" y2="21510"/>
                        <a14:foregroundMark x1="78291" y1="21510" x2="49885" y2="35469"/>
                        <a14:foregroundMark x1="49885" y1="35469" x2="33949" y2="54462"/>
                        <a14:foregroundMark x1="33949" y1="54462" x2="48961" y2="70023"/>
                        <a14:foregroundMark x1="48961" y1="70023" x2="51270" y2="81236"/>
                        <a14:foregroundMark x1="62356" y1="18993" x2="33025" y2="49428"/>
                        <a14:foregroundMark x1="33025" y1="49428" x2="31640" y2="52403"/>
                        <a14:foregroundMark x1="29330" y1="43021" x2="39954" y2="31579"/>
                        <a14:foregroundMark x1="37413" y1="29291" x2="20323" y2="55378"/>
                        <a14:foregroundMark x1="20323" y1="55378" x2="20323" y2="56522"/>
                        <a14:foregroundMark x1="9238" y1="69565" x2="28637" y2="81922"/>
                        <a14:foregroundMark x1="28637" y1="81922" x2="51270" y2="72998"/>
                        <a14:foregroundMark x1="86143" y1="38215" x2="89376" y2="59268"/>
                        <a14:foregroundMark x1="89376" y1="59268" x2="73441" y2="76659"/>
                        <a14:foregroundMark x1="73441" y1="76659" x2="40416" y2="61785"/>
                        <a14:foregroundMark x1="40416" y1="61785" x2="28868" y2="38444"/>
                        <a14:foregroundMark x1="28868" y1="38444" x2="38799" y2="17391"/>
                        <a14:foregroundMark x1="38799" y1="17391" x2="61432" y2="24714"/>
                        <a14:foregroundMark x1="61432" y1="24714" x2="69284" y2="42334"/>
                        <a14:foregroundMark x1="88222" y1="31579" x2="87298" y2="30435"/>
                        <a14:foregroundMark x1="87298" y1="28604" x2="87298" y2="28604"/>
                        <a14:foregroundMark x1="47344" y1="93822" x2="47344" y2="93822"/>
                        <a14:backgroundMark x1="21247" y1="5721" x2="16166" y2="14874"/>
                        <a14:backgroundMark x1="83834" y1="6865" x2="98152" y2="17620"/>
                        <a14:backgroundMark x1="97921" y1="66819" x2="72055" y2="99314"/>
                        <a14:backgroundMark x1="3464" y1="72998" x2="9238" y2="97254"/>
                      </a14:backgroundRemoval>
                    </a14:imgEffect>
                  </a14:imgLayer>
                </a14:imgProps>
              </a:ext>
            </a:extLst>
          </a:blip>
          <a:stretch>
            <a:fillRect/>
          </a:stretch>
        </p:blipFill>
        <p:spPr>
          <a:xfrm>
            <a:off x="9037059" y="5053434"/>
            <a:ext cx="526620" cy="531485"/>
          </a:xfrm>
          <a:prstGeom prst="rect">
            <a:avLst/>
          </a:prstGeom>
        </p:spPr>
      </p:pic>
    </p:spTree>
    <p:extLst>
      <p:ext uri="{BB962C8B-B14F-4D97-AF65-F5344CB8AC3E}">
        <p14:creationId xmlns:p14="http://schemas.microsoft.com/office/powerpoint/2010/main" val="38549249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8676</Words>
  <Application>Microsoft Office PowerPoint</Application>
  <PresentationFormat>Widescreen</PresentationFormat>
  <Paragraphs>778</Paragraphs>
  <Slides>80</Slides>
  <Notes>39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80</vt:i4>
      </vt:variant>
    </vt:vector>
  </HeadingPairs>
  <TitlesOfParts>
    <vt:vector size="88" baseType="lpstr">
      <vt:lpstr>Arial</vt:lpstr>
      <vt:lpstr>Bebas Neue</vt:lpstr>
      <vt:lpstr>Calibri</vt:lpstr>
      <vt:lpstr>Calibri Light</vt:lpstr>
      <vt:lpstr>Courier New</vt:lpstr>
      <vt:lpstr>Impact</vt:lpstr>
      <vt:lpstr>Times New Roman</vt:lpstr>
      <vt:lpstr>Office Theme</vt:lpstr>
      <vt:lpstr> Bip300: How we Police Sidechains Without Looking at Them</vt:lpstr>
      <vt:lpstr>PowerPoint Presentation</vt:lpstr>
      <vt:lpstr>Agenda</vt:lpstr>
      <vt:lpstr>Paul’s 1000+ Pages About Bitcoin</vt:lpstr>
      <vt:lpstr>PowerPoint Presentation</vt:lpstr>
      <vt:lpstr>PowerPoint Presentation</vt:lpstr>
      <vt:lpstr>Part 2 – Why Bip300</vt:lpstr>
      <vt:lpstr>A Bold Claim</vt:lpstr>
      <vt:lpstr>BIP300: Everything on Top of Bitcoin</vt:lpstr>
      <vt:lpstr>PowerPoint Presentation</vt:lpstr>
      <vt:lpstr>The Coming Death of Bitcoin’s Competitors</vt:lpstr>
      <vt:lpstr>Drivechain = Altcoin Tech, BTC Coin Only</vt:lpstr>
      <vt:lpstr>A Bold Claim</vt:lpstr>
      <vt:lpstr>A. Heterogeneity</vt:lpstr>
      <vt:lpstr>A. Heterogeneity</vt:lpstr>
      <vt:lpstr>A Bold Claim</vt:lpstr>
      <vt:lpstr>That “Zero Risk” Part</vt:lpstr>
      <vt:lpstr>A Bold Claim</vt:lpstr>
      <vt:lpstr>Scalability – Comparison to LN</vt:lpstr>
      <vt:lpstr>Scalability – Fees</vt:lpstr>
      <vt:lpstr>Scalability – Fees</vt:lpstr>
      <vt:lpstr>LargeBlocks?? What about Decentralization??</vt:lpstr>
      <vt:lpstr>Fundamental Value – Namecoin </vt:lpstr>
      <vt:lpstr>Screenshot #1 from  www.truthcoin.info/blog/bitnames/ </vt:lpstr>
      <vt:lpstr>Screenshot #2 from  www.truthcoin.info/blog/bitnames/ </vt:lpstr>
      <vt:lpstr>Screenshot #3 from  www.truthcoin.info/blog/bitnames/ </vt:lpstr>
      <vt:lpstr>Prediction Markets</vt:lpstr>
      <vt:lpstr>Prediction Markets</vt:lpstr>
      <vt:lpstr>Prediction Markets</vt:lpstr>
      <vt:lpstr>Prediction Markets</vt:lpstr>
      <vt:lpstr>Part 4 – zCash Example</vt:lpstr>
      <vt:lpstr>Take a “Slot”</vt:lpstr>
      <vt:lpstr>Drivechains are Proposed, and ACKed on L1 Each proposal / Ack is a message in a L1 coinbase txn</vt:lpstr>
      <vt:lpstr>Deposit</vt:lpstr>
      <vt:lpstr>zCash Features</vt:lpstr>
      <vt:lpstr>Withdrawing Bit-Zcash to Layer1 BTC</vt:lpstr>
      <vt:lpstr>PowerPoint Presentation</vt:lpstr>
      <vt:lpstr>PowerPoint Presentation</vt:lpstr>
      <vt:lpstr>PowerPoint Presentation</vt:lpstr>
      <vt:lpstr>PowerPoint Presentation</vt:lpstr>
      <vt:lpstr>PowerPoint Presentation</vt:lpstr>
      <vt:lpstr>BIP300 – The Six Messages</vt:lpstr>
      <vt:lpstr>PowerPoint Presentation</vt:lpstr>
      <vt:lpstr>M1</vt:lpstr>
      <vt:lpstr>PowerPoint Presentation</vt:lpstr>
      <vt:lpstr>M2</vt:lpstr>
      <vt:lpstr>In Drivechain, “Bundles” are very important!</vt:lpstr>
      <vt:lpstr>M3</vt:lpstr>
      <vt:lpstr>M4</vt:lpstr>
      <vt:lpstr>M5 – Depositing Coins</vt:lpstr>
      <vt:lpstr>M6</vt:lpstr>
      <vt:lpstr>Some Theory</vt:lpstr>
      <vt:lpstr>The “One Way Street”</vt:lpstr>
      <vt:lpstr>The “One Way Street”</vt:lpstr>
      <vt:lpstr>The “One Way Street”</vt:lpstr>
      <vt:lpstr>The “One Way Street”</vt:lpstr>
      <vt:lpstr>Putting Hash(L2) into L1</vt:lpstr>
      <vt:lpstr>Putting Hash(L2) into L1</vt:lpstr>
      <vt:lpstr>Putting Hash(L2) into L1</vt:lpstr>
      <vt:lpstr>Your Layer 1 Node Sees…</vt:lpstr>
      <vt:lpstr>But then how is it secure??</vt:lpstr>
      <vt:lpstr>PowerPoint Presentation</vt:lpstr>
      <vt:lpstr>Prison Metaphor</vt:lpstr>
      <vt:lpstr>Summary</vt:lpstr>
      <vt:lpstr>Miners can already:</vt:lpstr>
      <vt:lpstr>Thank You   for Your Attention!  Questions?</vt:lpstr>
      <vt:lpstr>Two Supposed Drawbacks</vt:lpstr>
      <vt:lpstr>PowerPoint Presentation</vt:lpstr>
      <vt:lpstr>PowerPoint Presentation</vt:lpstr>
      <vt:lpstr>PowerPoint Presentation</vt:lpstr>
      <vt:lpstr>PowerPoint Presentation</vt:lpstr>
      <vt:lpstr>What does affect mainchain miners: Altcoins</vt:lpstr>
      <vt:lpstr>What does affect mainchain miners: Altcoins</vt:lpstr>
      <vt:lpstr>High Fees  Less Usage Last 2 Years, Log Scales, 7d average</vt:lpstr>
      <vt:lpstr>Fee revenues are important…</vt:lpstr>
      <vt:lpstr>…and supply affects Fee Revenues.</vt:lpstr>
      <vt:lpstr>What does affect mainchain miners: Altcoins</vt:lpstr>
      <vt:lpstr>(#3) Improve Mining Incentives (Bip 301)</vt:lpstr>
      <vt:lpstr>(#3) Improve Mining Incentives (Bip 301)</vt:lpstr>
      <vt:lpstr>(#3) Improve Mining Incentives (Bip 301)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Sztorc</dc:creator>
  <cp:lastModifiedBy>Paul Sztorc</cp:lastModifiedBy>
  <cp:revision>98</cp:revision>
  <cp:lastPrinted>2023-03-23T09:19:34Z</cp:lastPrinted>
  <dcterms:created xsi:type="dcterms:W3CDTF">2021-05-30T23:14:00Z</dcterms:created>
  <dcterms:modified xsi:type="dcterms:W3CDTF">2023-04-29T14:08:44Z</dcterms:modified>
</cp:coreProperties>
</file>