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68" r:id="rId3"/>
    <p:sldId id="262" r:id="rId4"/>
    <p:sldId id="267" r:id="rId5"/>
    <p:sldId id="260" r:id="rId6"/>
    <p:sldId id="711" r:id="rId7"/>
    <p:sldId id="708" r:id="rId8"/>
    <p:sldId id="709" r:id="rId9"/>
    <p:sldId id="710" r:id="rId10"/>
    <p:sldId id="696" r:id="rId11"/>
    <p:sldId id="697" r:id="rId12"/>
    <p:sldId id="624" r:id="rId13"/>
    <p:sldId id="623" r:id="rId14"/>
    <p:sldId id="618" r:id="rId15"/>
    <p:sldId id="699" r:id="rId16"/>
    <p:sldId id="303" r:id="rId17"/>
    <p:sldId id="626" r:id="rId18"/>
    <p:sldId id="627" r:id="rId19"/>
    <p:sldId id="701" r:id="rId20"/>
    <p:sldId id="261" r:id="rId21"/>
    <p:sldId id="270" r:id="rId22"/>
    <p:sldId id="272" r:id="rId23"/>
    <p:sldId id="509" r:id="rId24"/>
    <p:sldId id="713" r:id="rId25"/>
    <p:sldId id="259" r:id="rId26"/>
    <p:sldId id="341" r:id="rId27"/>
    <p:sldId id="628" r:id="rId28"/>
    <p:sldId id="629" r:id="rId29"/>
    <p:sldId id="630" r:id="rId30"/>
    <p:sldId id="702" r:id="rId31"/>
    <p:sldId id="694" r:id="rId32"/>
    <p:sldId id="637" r:id="rId33"/>
    <p:sldId id="285" r:id="rId34"/>
    <p:sldId id="287" r:id="rId35"/>
    <p:sldId id="286" r:id="rId36"/>
    <p:sldId id="692" r:id="rId37"/>
    <p:sldId id="691" r:id="rId38"/>
    <p:sldId id="690" r:id="rId39"/>
    <p:sldId id="288" r:id="rId40"/>
    <p:sldId id="464" r:id="rId41"/>
    <p:sldId id="463" r:id="rId42"/>
    <p:sldId id="465" r:id="rId43"/>
    <p:sldId id="495" r:id="rId44"/>
    <p:sldId id="632" r:id="rId45"/>
    <p:sldId id="631" r:id="rId46"/>
    <p:sldId id="517" r:id="rId47"/>
    <p:sldId id="518" r:id="rId48"/>
    <p:sldId id="635" r:id="rId49"/>
    <p:sldId id="312" r:id="rId50"/>
    <p:sldId id="681" r:id="rId51"/>
    <p:sldId id="493" r:id="rId52"/>
    <p:sldId id="470" r:id="rId53"/>
    <p:sldId id="704" r:id="rId54"/>
    <p:sldId id="705" r:id="rId55"/>
    <p:sldId id="706" r:id="rId56"/>
    <p:sldId id="485" r:id="rId57"/>
    <p:sldId id="484" r:id="rId58"/>
    <p:sldId id="474" r:id="rId59"/>
    <p:sldId id="476" r:id="rId60"/>
    <p:sldId id="659" r:id="rId61"/>
    <p:sldId id="660" r:id="rId62"/>
    <p:sldId id="707" r:id="rId63"/>
    <p:sldId id="297" r:id="rId64"/>
    <p:sldId id="661" r:id="rId65"/>
    <p:sldId id="680" r:id="rId66"/>
    <p:sldId id="488" r:id="rId67"/>
    <p:sldId id="481" r:id="rId68"/>
    <p:sldId id="489" r:id="rId69"/>
    <p:sldId id="490" r:id="rId70"/>
    <p:sldId id="491" r:id="rId71"/>
    <p:sldId id="688" r:id="rId72"/>
    <p:sldId id="685" r:id="rId73"/>
    <p:sldId id="687" r:id="rId74"/>
    <p:sldId id="693" r:id="rId75"/>
    <p:sldId id="271" r:id="rId76"/>
    <p:sldId id="269" r:id="rId77"/>
    <p:sldId id="273" r:id="rId78"/>
    <p:sldId id="511" r:id="rId79"/>
    <p:sldId id="263" r:id="rId80"/>
    <p:sldId id="512" r:id="rId81"/>
    <p:sldId id="503" r:id="rId82"/>
    <p:sldId id="504"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404B918-ECD0-4975-A243-D665CE496EFF}">
          <p14:sldIdLst>
            <p14:sldId id="256"/>
            <p14:sldId id="268"/>
          </p14:sldIdLst>
        </p14:section>
        <p14:section name="Introducing Me" id="{73071717-29DA-49FC-912F-359C490AF595}">
          <p14:sldIdLst>
            <p14:sldId id="262"/>
            <p14:sldId id="267"/>
            <p14:sldId id="260"/>
          </p14:sldIdLst>
        </p14:section>
        <p14:section name="The Title" id="{ED4A259F-73FD-40EB-8044-2BCFE8D74410}">
          <p14:sldIdLst>
            <p14:sldId id="711"/>
            <p14:sldId id="708"/>
            <p14:sldId id="709"/>
            <p14:sldId id="710"/>
            <p14:sldId id="696"/>
            <p14:sldId id="697"/>
          </p14:sldIdLst>
        </p14:section>
        <p14:section name="Visual Aids" id="{0C8D1F03-2E2B-428A-AD98-1D837AC06AFB}">
          <p14:sldIdLst>
            <p14:sldId id="624"/>
            <p14:sldId id="623"/>
            <p14:sldId id="618"/>
            <p14:sldId id="699"/>
            <p14:sldId id="303"/>
            <p14:sldId id="626"/>
            <p14:sldId id="627"/>
            <p14:sldId id="701"/>
          </p14:sldIdLst>
        </p14:section>
        <p14:section name="Bip 300 for Miners" id="{C82A5815-B44D-4E1C-8D6F-287FA7438429}">
          <p14:sldIdLst>
            <p14:sldId id="261"/>
            <p14:sldId id="270"/>
            <p14:sldId id="272"/>
            <p14:sldId id="509"/>
            <p14:sldId id="713"/>
            <p14:sldId id="259"/>
          </p14:sldIdLst>
        </p14:section>
        <p14:section name="Why This Will Win" id="{660F079F-90E1-4293-A8C2-928489C87789}">
          <p14:sldIdLst>
            <p14:sldId id="341"/>
            <p14:sldId id="628"/>
            <p14:sldId id="629"/>
            <p14:sldId id="630"/>
          </p14:sldIdLst>
        </p14:section>
        <p14:section name="What To Do" id="{C7E5F6CE-1EC0-4081-8DE7-20CAC037E470}">
          <p14:sldIdLst>
            <p14:sldId id="702"/>
          </p14:sldIdLst>
        </p14:section>
        <p14:section name="End" id="{58A7CCBD-2204-45FA-B9BB-AB26BC5443D4}">
          <p14:sldIdLst>
            <p14:sldId id="694"/>
          </p14:sldIdLst>
        </p14:section>
        <p14:section name="Appendix" id="{1D6D41F8-28EA-4C16-A49E-2D33C95632E2}">
          <p14:sldIdLst/>
        </p14:section>
        <p14:section name="What To Copy" id="{BFA63AB3-ECA7-4F5E-B60A-473702F7516B}">
          <p14:sldIdLst>
            <p14:sldId id="637"/>
            <p14:sldId id="285"/>
            <p14:sldId id="287"/>
            <p14:sldId id="286"/>
            <p14:sldId id="692"/>
            <p14:sldId id="691"/>
            <p14:sldId id="690"/>
            <p14:sldId id="288"/>
            <p14:sldId id="464"/>
            <p14:sldId id="463"/>
            <p14:sldId id="465"/>
            <p14:sldId id="495"/>
          </p14:sldIdLst>
        </p14:section>
        <p14:section name="No Risk" id="{15EFCDA7-B82C-46D0-8B37-8896EEA4F86D}">
          <p14:sldIdLst>
            <p14:sldId id="632"/>
            <p14:sldId id="631"/>
            <p14:sldId id="517"/>
            <p14:sldId id="518"/>
            <p14:sldId id="635"/>
            <p14:sldId id="312"/>
          </p14:sldIdLst>
        </p14:section>
        <p14:section name="The One Way Street" id="{D20E217A-6BE3-4AC7-B361-FDF13CC1A543}">
          <p14:sldIdLst>
            <p14:sldId id="681"/>
            <p14:sldId id="493"/>
            <p14:sldId id="470"/>
            <p14:sldId id="704"/>
            <p14:sldId id="705"/>
            <p14:sldId id="706"/>
            <p14:sldId id="485"/>
            <p14:sldId id="484"/>
            <p14:sldId id="474"/>
            <p14:sldId id="476"/>
            <p14:sldId id="659"/>
            <p14:sldId id="660"/>
            <p14:sldId id="707"/>
            <p14:sldId id="297"/>
            <p14:sldId id="661"/>
          </p14:sldIdLst>
        </p14:section>
        <p14:section name="Critiques" id="{7355B776-8E88-4210-A40E-4DAFBE196B4D}">
          <p14:sldIdLst>
            <p14:sldId id="680"/>
            <p14:sldId id="488"/>
            <p14:sldId id="481"/>
            <p14:sldId id="489"/>
            <p14:sldId id="490"/>
            <p14:sldId id="491"/>
          </p14:sldIdLst>
        </p14:section>
        <p14:section name="Why Not Already" id="{56C5BB27-63F7-4177-B59B-13DCCA676566}">
          <p14:sldIdLst>
            <p14:sldId id="688"/>
            <p14:sldId id="685"/>
            <p14:sldId id="687"/>
          </p14:sldIdLst>
        </p14:section>
        <p14:section name="opposition" id="{4476D73F-925C-4D05-8C66-6C067D4C5CF2}">
          <p14:sldIdLst>
            <p14:sldId id="693"/>
            <p14:sldId id="271"/>
            <p14:sldId id="269"/>
            <p14:sldId id="273"/>
            <p14:sldId id="511"/>
            <p14:sldId id="263"/>
            <p14:sldId id="512"/>
            <p14:sldId id="503"/>
            <p14:sldId id="5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0AD47"/>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35" autoAdjust="0"/>
    <p:restoredTop sz="77818" autoAdjust="0"/>
  </p:normalViewPr>
  <p:slideViewPr>
    <p:cSldViewPr snapToGrid="0">
      <p:cViewPr varScale="1">
        <p:scale>
          <a:sx n="40" d="100"/>
          <a:sy n="40" d="100"/>
        </p:scale>
        <p:origin x="39" y="44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89D40-0CC1-4F05-8C1E-816A6FA81113}"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E183A-9AD1-4714-AB7A-17B90844360B}" type="slidenum">
              <a:rPr lang="en-US" smtClean="0"/>
              <a:t>‹#›</a:t>
            </a:fld>
            <a:endParaRPr lang="en-US"/>
          </a:p>
        </p:txBody>
      </p:sp>
    </p:spTree>
    <p:extLst>
      <p:ext uri="{BB962C8B-B14F-4D97-AF65-F5344CB8AC3E}">
        <p14:creationId xmlns:p14="http://schemas.microsoft.com/office/powerpoint/2010/main" val="81463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was a CEO, I described myself as a Bitcoin Researcher.</a:t>
            </a:r>
          </a:p>
        </p:txBody>
      </p:sp>
      <p:sp>
        <p:nvSpPr>
          <p:cNvPr id="4" name="Slide Number Placeholder 3"/>
          <p:cNvSpPr>
            <a:spLocks noGrp="1"/>
          </p:cNvSpPr>
          <p:nvPr>
            <p:ph type="sldNum" sz="quarter" idx="5"/>
          </p:nvPr>
        </p:nvSpPr>
        <p:spPr/>
        <p:txBody>
          <a:bodyPr/>
          <a:lstStyle/>
          <a:p>
            <a:fld id="{F74E183A-9AD1-4714-AB7A-17B90844360B}" type="slidenum">
              <a:rPr lang="en-US" smtClean="0"/>
              <a:t>3</a:t>
            </a:fld>
            <a:endParaRPr lang="en-US"/>
          </a:p>
        </p:txBody>
      </p:sp>
    </p:spTree>
    <p:extLst>
      <p:ext uri="{BB962C8B-B14F-4D97-AF65-F5344CB8AC3E}">
        <p14:creationId xmlns:p14="http://schemas.microsoft.com/office/powerpoint/2010/main" val="231818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5161-61C2-EE75-FA5F-55BD75091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A951B-5AC5-68A4-36B6-72AB01E39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D74E5-4ECF-1A39-CB60-F766F1A43396}"/>
              </a:ext>
            </a:extLst>
          </p:cNvPr>
          <p:cNvSpPr>
            <a:spLocks noGrp="1"/>
          </p:cNvSpPr>
          <p:nvPr>
            <p:ph type="body" idx="1"/>
          </p:nvPr>
        </p:nvSpPr>
        <p:spPr/>
        <p:txBody>
          <a:bodyPr/>
          <a:lstStyle/>
          <a:p>
            <a:r>
              <a:rPr lang="en-US" dirty="0"/>
              <a:t>As</a:t>
            </a:r>
            <a:r>
              <a:rPr lang="en-US" baseline="0" dirty="0"/>
              <a:t> you will see, it doesn’t matter that it’s napkin math because the numbers are favorable to say the least.</a:t>
            </a:r>
            <a:endParaRPr lang="en-US" dirty="0"/>
          </a:p>
        </p:txBody>
      </p:sp>
      <p:sp>
        <p:nvSpPr>
          <p:cNvPr id="4" name="Slide Number Placeholder 3">
            <a:extLst>
              <a:ext uri="{FF2B5EF4-FFF2-40B4-BE49-F238E27FC236}">
                <a16:creationId xmlns:a16="http://schemas.microsoft.com/office/drawing/2014/main" id="{A5301D9F-1FB9-612D-4C7E-E00602EFB320}"/>
              </a:ext>
            </a:extLst>
          </p:cNvPr>
          <p:cNvSpPr>
            <a:spLocks noGrp="1"/>
          </p:cNvSpPr>
          <p:nvPr>
            <p:ph type="sldNum" sz="quarter" idx="5"/>
          </p:nvPr>
        </p:nvSpPr>
        <p:spPr/>
        <p:txBody>
          <a:bodyPr/>
          <a:lstStyle/>
          <a:p>
            <a:fld id="{F74E183A-9AD1-4714-AB7A-17B90844360B}" type="slidenum">
              <a:rPr lang="en-US" smtClean="0"/>
              <a:t>24</a:t>
            </a:fld>
            <a:endParaRPr lang="en-US"/>
          </a:p>
        </p:txBody>
      </p:sp>
    </p:spTree>
    <p:extLst>
      <p:ext uri="{BB962C8B-B14F-4D97-AF65-F5344CB8AC3E}">
        <p14:creationId xmlns:p14="http://schemas.microsoft.com/office/powerpoint/2010/main" val="406120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will see, it doesn’t matter that it’s napkin math because the numbers are favorable to say the least.</a:t>
            </a:r>
            <a:endParaRPr lang="en-US" dirty="0"/>
          </a:p>
        </p:txBody>
      </p:sp>
      <p:sp>
        <p:nvSpPr>
          <p:cNvPr id="4" name="Slide Number Placeholder 3"/>
          <p:cNvSpPr>
            <a:spLocks noGrp="1"/>
          </p:cNvSpPr>
          <p:nvPr>
            <p:ph type="sldNum" sz="quarter" idx="5"/>
          </p:nvPr>
        </p:nvSpPr>
        <p:spPr/>
        <p:txBody>
          <a:bodyPr/>
          <a:lstStyle/>
          <a:p>
            <a:fld id="{F74E183A-9AD1-4714-AB7A-17B90844360B}" type="slidenum">
              <a:rPr lang="en-US" smtClean="0"/>
              <a:t>25</a:t>
            </a:fld>
            <a:endParaRPr lang="en-US"/>
          </a:p>
        </p:txBody>
      </p:sp>
    </p:spTree>
    <p:extLst>
      <p:ext uri="{BB962C8B-B14F-4D97-AF65-F5344CB8AC3E}">
        <p14:creationId xmlns:p14="http://schemas.microsoft.com/office/powerpoint/2010/main" val="1359458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In other words, Satoshi would have an email address, a zCash address, and an Instagram account and a TikTok, automatically.</a:t>
            </a:r>
          </a:p>
        </p:txBody>
      </p:sp>
      <p:sp>
        <p:nvSpPr>
          <p:cNvPr id="4" name="Slide Number Placeholder 3"/>
          <p:cNvSpPr>
            <a:spLocks noGrp="1"/>
          </p:cNvSpPr>
          <p:nvPr>
            <p:ph type="sldNum" sz="quarter" idx="5"/>
          </p:nvPr>
        </p:nvSpPr>
        <p:spPr/>
        <p:txBody>
          <a:bodyPr/>
          <a:lstStyle/>
          <a:p>
            <a:fld id="{7C913A21-1C9F-4257-8DBF-286E185605C8}" type="slidenum">
              <a:rPr lang="en-US" smtClean="0"/>
              <a:t>32</a:t>
            </a:fld>
            <a:endParaRPr lang="en-US"/>
          </a:p>
        </p:txBody>
      </p:sp>
    </p:spTree>
    <p:extLst>
      <p:ext uri="{BB962C8B-B14F-4D97-AF65-F5344CB8AC3E}">
        <p14:creationId xmlns:p14="http://schemas.microsoft.com/office/powerpoint/2010/main" val="6871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…this is someone pretending to be Elon Musk, on Twitter…</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33</a:t>
            </a:fld>
            <a:endParaRPr lang="en-US"/>
          </a:p>
        </p:txBody>
      </p:sp>
    </p:spTree>
    <p:extLst>
      <p:ext uri="{BB962C8B-B14F-4D97-AF65-F5344CB8AC3E}">
        <p14:creationId xmlns:p14="http://schemas.microsoft.com/office/powerpoint/2010/main" val="131720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…this is the Liberty Reserve website </a:t>
            </a:r>
            <a:r>
              <a:rPr lang="en-US" dirty="0" err="1">
                <a:effectLst/>
                <a:latin typeface="Times New Roman" panose="02020603050405020304" pitchFamily="18" charset="0"/>
              </a:rPr>
              <a:t>domain_name</a:t>
            </a:r>
            <a:r>
              <a:rPr lang="en-US" dirty="0">
                <a:effectLst/>
                <a:latin typeface="Times New Roman" panose="02020603050405020304" pitchFamily="18" charset="0"/>
              </a:rPr>
              <a:t> being seized…</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34</a:t>
            </a:fld>
            <a:endParaRPr lang="en-US"/>
          </a:p>
        </p:txBody>
      </p:sp>
    </p:spTree>
    <p:extLst>
      <p:ext uri="{BB962C8B-B14F-4D97-AF65-F5344CB8AC3E}">
        <p14:creationId xmlns:p14="http://schemas.microsoft.com/office/powerpoint/2010/main" val="4212785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…this is a guy on YouTube who, in the bottom-right, has to list out all of his screennames ... and they aren’t all identical, his Facebook name is different.</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With </a:t>
            </a:r>
            <a:r>
              <a:rPr lang="en-US" dirty="0" err="1">
                <a:effectLst/>
                <a:latin typeface="Times New Roman" panose="02020603050405020304" pitchFamily="18" charset="0"/>
              </a:rPr>
              <a:t>BitDNS</a:t>
            </a:r>
            <a:r>
              <a:rPr lang="en-US" dirty="0">
                <a:effectLst/>
                <a:latin typeface="Times New Roman" panose="02020603050405020304" pitchFamily="18" charset="0"/>
              </a:rPr>
              <a:t> everyone would just have one login, for every service. No one could seize your account, anywhere. And people would always be able to find you.</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35</a:t>
            </a:fld>
            <a:endParaRPr lang="en-US"/>
          </a:p>
        </p:txBody>
      </p:sp>
    </p:spTree>
    <p:extLst>
      <p:ext uri="{BB962C8B-B14F-4D97-AF65-F5344CB8AC3E}">
        <p14:creationId xmlns:p14="http://schemas.microsoft.com/office/powerpoint/2010/main" val="602361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In other words, Satoshi would have an email address, a zCash address, and an Instagram account and a TikTok, automatically.</a:t>
            </a:r>
          </a:p>
        </p:txBody>
      </p:sp>
      <p:sp>
        <p:nvSpPr>
          <p:cNvPr id="4" name="Slide Number Placeholder 3"/>
          <p:cNvSpPr>
            <a:spLocks noGrp="1"/>
          </p:cNvSpPr>
          <p:nvPr>
            <p:ph type="sldNum" sz="quarter" idx="5"/>
          </p:nvPr>
        </p:nvSpPr>
        <p:spPr/>
        <p:txBody>
          <a:bodyPr/>
          <a:lstStyle/>
          <a:p>
            <a:fld id="{7C913A21-1C9F-4257-8DBF-286E185605C8}" type="slidenum">
              <a:rPr lang="en-US" smtClean="0"/>
              <a:t>36</a:t>
            </a:fld>
            <a:endParaRPr lang="en-US"/>
          </a:p>
        </p:txBody>
      </p:sp>
    </p:spTree>
    <p:extLst>
      <p:ext uri="{BB962C8B-B14F-4D97-AF65-F5344CB8AC3E}">
        <p14:creationId xmlns:p14="http://schemas.microsoft.com/office/powerpoint/2010/main" val="3682107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This is one of my other projects, BitcoinHivemind.com, check it out. I designed it to be a sidechain from the very beginning. Here are some screenshots…</a:t>
            </a:r>
          </a:p>
        </p:txBody>
      </p:sp>
      <p:sp>
        <p:nvSpPr>
          <p:cNvPr id="4" name="Slide Number Placeholder 3"/>
          <p:cNvSpPr>
            <a:spLocks noGrp="1"/>
          </p:cNvSpPr>
          <p:nvPr>
            <p:ph type="sldNum" sz="quarter" idx="5"/>
          </p:nvPr>
        </p:nvSpPr>
        <p:spPr/>
        <p:txBody>
          <a:bodyPr/>
          <a:lstStyle/>
          <a:p>
            <a:fld id="{7C913A21-1C9F-4257-8DBF-286E185605C8}" type="slidenum">
              <a:rPr lang="en-US" smtClean="0"/>
              <a:t>39</a:t>
            </a:fld>
            <a:endParaRPr lang="en-US"/>
          </a:p>
        </p:txBody>
      </p:sp>
    </p:spTree>
    <p:extLst>
      <p:ext uri="{BB962C8B-B14F-4D97-AF65-F5344CB8AC3E}">
        <p14:creationId xmlns:p14="http://schemas.microsoft.com/office/powerpoint/2010/main" val="3867541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7C913A21-1C9F-4257-8DBF-286E185605C8}" type="slidenum">
              <a:rPr lang="en-US" smtClean="0"/>
              <a:t>40</a:t>
            </a:fld>
            <a:endParaRPr lang="en-US"/>
          </a:p>
        </p:txBody>
      </p:sp>
    </p:spTree>
    <p:extLst>
      <p:ext uri="{BB962C8B-B14F-4D97-AF65-F5344CB8AC3E}">
        <p14:creationId xmlns:p14="http://schemas.microsoft.com/office/powerpoint/2010/main" val="699204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 This software can do a lot of things…</a:t>
            </a:r>
          </a:p>
        </p:txBody>
      </p:sp>
      <p:sp>
        <p:nvSpPr>
          <p:cNvPr id="4" name="Slide Number Placeholder 3"/>
          <p:cNvSpPr>
            <a:spLocks noGrp="1"/>
          </p:cNvSpPr>
          <p:nvPr>
            <p:ph type="sldNum" sz="quarter" idx="5"/>
          </p:nvPr>
        </p:nvSpPr>
        <p:spPr/>
        <p:txBody>
          <a:bodyPr/>
          <a:lstStyle/>
          <a:p>
            <a:fld id="{7C913A21-1C9F-4257-8DBF-286E185605C8}" type="slidenum">
              <a:rPr lang="en-US" smtClean="0"/>
              <a:t>41</a:t>
            </a:fld>
            <a:endParaRPr lang="en-US"/>
          </a:p>
        </p:txBody>
      </p:sp>
    </p:spTree>
    <p:extLst>
      <p:ext uri="{BB962C8B-B14F-4D97-AF65-F5344CB8AC3E}">
        <p14:creationId xmlns:p14="http://schemas.microsoft.com/office/powerpoint/2010/main" val="315747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since, frankly, no one else was doing it.</a:t>
            </a:r>
          </a:p>
        </p:txBody>
      </p:sp>
      <p:sp>
        <p:nvSpPr>
          <p:cNvPr id="4" name="Slide Number Placeholder 3"/>
          <p:cNvSpPr>
            <a:spLocks noGrp="1"/>
          </p:cNvSpPr>
          <p:nvPr>
            <p:ph type="sldNum" sz="quarter" idx="5"/>
          </p:nvPr>
        </p:nvSpPr>
        <p:spPr/>
        <p:txBody>
          <a:bodyPr/>
          <a:lstStyle/>
          <a:p>
            <a:fld id="{F74E183A-9AD1-4714-AB7A-17B90844360B}" type="slidenum">
              <a:rPr lang="en-US" smtClean="0"/>
              <a:t>5</a:t>
            </a:fld>
            <a:endParaRPr lang="en-US"/>
          </a:p>
        </p:txBody>
      </p:sp>
    </p:spTree>
    <p:extLst>
      <p:ext uri="{BB962C8B-B14F-4D97-AF65-F5344CB8AC3E}">
        <p14:creationId xmlns:p14="http://schemas.microsoft.com/office/powerpoint/2010/main" val="1585765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…but the crowd favorite is ‘Futarchy’ – where there are futures markets for how well certain leaders would perform, if they were in charge. ... This idea is very distressing to bad leaders, [laugh] , because </a:t>
            </a:r>
            <a:r>
              <a:rPr lang="en-US" i="1" u="sng" dirty="0"/>
              <a:t>WE</a:t>
            </a:r>
            <a:r>
              <a:rPr lang="en-US" dirty="0"/>
              <a:t> can learn about exactly how bad </a:t>
            </a:r>
            <a:r>
              <a:rPr lang="en-US" i="1" u="sng" dirty="0"/>
              <a:t>they</a:t>
            </a:r>
            <a:r>
              <a:rPr lang="en-US" dirty="0"/>
              <a:t> are going to be, </a:t>
            </a:r>
            <a:r>
              <a:rPr lang="en-US" i="1" u="sng" dirty="0"/>
              <a:t>before</a:t>
            </a:r>
            <a:r>
              <a:rPr lang="en-US" dirty="0"/>
              <a:t> we cast a vote for anyone. I think that this is one of the most important ideas in the whole world.</a:t>
            </a:r>
          </a:p>
        </p:txBody>
      </p:sp>
      <p:sp>
        <p:nvSpPr>
          <p:cNvPr id="4" name="Slide Number Placeholder 3"/>
          <p:cNvSpPr>
            <a:spLocks noGrp="1"/>
          </p:cNvSpPr>
          <p:nvPr>
            <p:ph type="sldNum" sz="quarter" idx="5"/>
          </p:nvPr>
        </p:nvSpPr>
        <p:spPr/>
        <p:txBody>
          <a:bodyPr/>
          <a:lstStyle/>
          <a:p>
            <a:fld id="{7C913A21-1C9F-4257-8DBF-286E185605C8}" type="slidenum">
              <a:rPr lang="en-US" smtClean="0"/>
              <a:t>42</a:t>
            </a:fld>
            <a:endParaRPr lang="en-US"/>
          </a:p>
        </p:txBody>
      </p:sp>
    </p:spTree>
    <p:extLst>
      <p:ext uri="{BB962C8B-B14F-4D97-AF65-F5344CB8AC3E}">
        <p14:creationId xmlns:p14="http://schemas.microsoft.com/office/powerpoint/2010/main" val="1145134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D1CFE-370A-E0F8-2109-16CD33590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46364-1935-67B0-EEBA-71642FC4D129}"/>
              </a:ext>
            </a:extLst>
          </p:cNvPr>
          <p:cNvSpPr>
            <a:spLocks noGrp="1" noRot="1" noChangeAspect="1"/>
          </p:cNvSpPr>
          <p:nvPr>
            <p:ph type="sldImg"/>
          </p:nvPr>
        </p:nvSpPr>
        <p:spPr>
          <a:xfrm>
            <a:off x="901700" y="423863"/>
            <a:ext cx="7712075" cy="4338637"/>
          </a:xfrm>
        </p:spPr>
      </p:sp>
      <p:sp>
        <p:nvSpPr>
          <p:cNvPr id="3" name="Notes Placeholder 2">
            <a:extLst>
              <a:ext uri="{FF2B5EF4-FFF2-40B4-BE49-F238E27FC236}">
                <a16:creationId xmlns:a16="http://schemas.microsoft.com/office/drawing/2014/main" id="{F99BC286-BDD8-62E3-1AD0-BA290A52CDA7}"/>
              </a:ext>
            </a:extLst>
          </p:cNvPr>
          <p:cNvSpPr>
            <a:spLocks noGrp="1"/>
          </p:cNvSpPr>
          <p:nvPr>
            <p:ph type="body" idx="1"/>
          </p:nvPr>
        </p:nvSpPr>
        <p:spPr/>
        <p:txBody>
          <a:bodyPr/>
          <a:lstStyle/>
          <a:p>
            <a:r>
              <a:rPr lang="en-US" dirty="0"/>
              <a:t>Ideally, with Bip300, if some annoying person asks “Sure Bitcoin seems great, but can it do .... </a:t>
            </a:r>
            <a:r>
              <a:rPr lang="en-US" dirty="0" err="1"/>
              <a:t>smart_contracts</a:t>
            </a:r>
            <a:r>
              <a:rPr lang="en-US" dirty="0"/>
              <a:t>, </a:t>
            </a:r>
            <a:r>
              <a:rPr lang="en-US" dirty="0" err="1"/>
              <a:t>DeFI</a:t>
            </a:r>
            <a:r>
              <a:rPr lang="en-US" dirty="0"/>
              <a:t>, zk-snarks, blah blah, you just say “Yes, Bitcoin can do that – see Bip300”.</a:t>
            </a:r>
          </a:p>
        </p:txBody>
      </p:sp>
      <p:sp>
        <p:nvSpPr>
          <p:cNvPr id="4" name="Slide Number Placeholder 3">
            <a:extLst>
              <a:ext uri="{FF2B5EF4-FFF2-40B4-BE49-F238E27FC236}">
                <a16:creationId xmlns:a16="http://schemas.microsoft.com/office/drawing/2014/main" id="{62A01C31-FEAB-CBB7-2742-78CE331BE701}"/>
              </a:ext>
            </a:extLst>
          </p:cNvPr>
          <p:cNvSpPr>
            <a:spLocks noGrp="1"/>
          </p:cNvSpPr>
          <p:nvPr>
            <p:ph type="sldNum" sz="quarter" idx="5"/>
          </p:nvPr>
        </p:nvSpPr>
        <p:spPr/>
        <p:txBody>
          <a:bodyPr/>
          <a:lstStyle/>
          <a:p>
            <a:fld id="{7C913A21-1C9F-4257-8DBF-286E185605C8}" type="slidenum">
              <a:rPr lang="en-US" smtClean="0"/>
              <a:t>46</a:t>
            </a:fld>
            <a:endParaRPr lang="en-US"/>
          </a:p>
        </p:txBody>
      </p:sp>
    </p:spTree>
    <p:extLst>
      <p:ext uri="{BB962C8B-B14F-4D97-AF65-F5344CB8AC3E}">
        <p14:creationId xmlns:p14="http://schemas.microsoft.com/office/powerpoint/2010/main" val="2790453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203F9-066B-705F-D4DB-747CA864F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B8886-D28F-75BA-34E2-7B8B5FDA2DE7}"/>
              </a:ext>
            </a:extLst>
          </p:cNvPr>
          <p:cNvSpPr>
            <a:spLocks noGrp="1" noRot="1" noChangeAspect="1"/>
          </p:cNvSpPr>
          <p:nvPr>
            <p:ph type="sldImg"/>
          </p:nvPr>
        </p:nvSpPr>
        <p:spPr>
          <a:xfrm>
            <a:off x="901700" y="423863"/>
            <a:ext cx="7712075" cy="4338637"/>
          </a:xfrm>
        </p:spPr>
      </p:sp>
      <p:sp>
        <p:nvSpPr>
          <p:cNvPr id="3" name="Notes Placeholder 2">
            <a:extLst>
              <a:ext uri="{FF2B5EF4-FFF2-40B4-BE49-F238E27FC236}">
                <a16:creationId xmlns:a16="http://schemas.microsoft.com/office/drawing/2014/main" id="{0F595413-DA11-1DCD-A6A3-2897F29BAE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if some innovator dreams up a crazy idea, “Hey I can improve Bitcoin, it only needs my new idea ... larger </a:t>
            </a:r>
            <a:r>
              <a:rPr lang="en-US" dirty="0" err="1"/>
              <a:t>blocksizes</a:t>
            </a:r>
            <a:r>
              <a:rPr lang="en-US" dirty="0"/>
              <a:t>, Turing Completeness, KYC-miner-coins?” Then: similarly, they now can do that without anyone’s permission. They just don’t do it on Bitcoin base layer, they do it on a Bip300 sidechain.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that’s the goal – FREEDOM. Developers can write whatever code they want, users can use that code if they like. Everyone gets what they want. But how is it accomplished?</a:t>
            </a:r>
          </a:p>
        </p:txBody>
      </p:sp>
      <p:sp>
        <p:nvSpPr>
          <p:cNvPr id="4" name="Slide Number Placeholder 3">
            <a:extLst>
              <a:ext uri="{FF2B5EF4-FFF2-40B4-BE49-F238E27FC236}">
                <a16:creationId xmlns:a16="http://schemas.microsoft.com/office/drawing/2014/main" id="{3336A400-7D6D-F0FA-697E-0860248C9100}"/>
              </a:ext>
            </a:extLst>
          </p:cNvPr>
          <p:cNvSpPr>
            <a:spLocks noGrp="1"/>
          </p:cNvSpPr>
          <p:nvPr>
            <p:ph type="sldNum" sz="quarter" idx="5"/>
          </p:nvPr>
        </p:nvSpPr>
        <p:spPr/>
        <p:txBody>
          <a:bodyPr/>
          <a:lstStyle/>
          <a:p>
            <a:fld id="{7C913A21-1C9F-4257-8DBF-286E185605C8}" type="slidenum">
              <a:rPr lang="en-US" smtClean="0"/>
              <a:t>47</a:t>
            </a:fld>
            <a:endParaRPr lang="en-US"/>
          </a:p>
        </p:txBody>
      </p:sp>
    </p:spTree>
    <p:extLst>
      <p:ext uri="{BB962C8B-B14F-4D97-AF65-F5344CB8AC3E}">
        <p14:creationId xmlns:p14="http://schemas.microsoft.com/office/powerpoint/2010/main" val="1057260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6B1E1-06DE-799A-921A-C579BCA56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36AC0-DA4D-0213-8CA0-C25AE659C511}"/>
              </a:ext>
            </a:extLst>
          </p:cNvPr>
          <p:cNvSpPr>
            <a:spLocks noGrp="1" noRot="1" noChangeAspect="1"/>
          </p:cNvSpPr>
          <p:nvPr>
            <p:ph type="sldImg"/>
          </p:nvPr>
        </p:nvSpPr>
        <p:spPr>
          <a:xfrm>
            <a:off x="901700" y="423863"/>
            <a:ext cx="7712075" cy="4338637"/>
          </a:xfrm>
        </p:spPr>
      </p:sp>
      <p:sp>
        <p:nvSpPr>
          <p:cNvPr id="3" name="Notes Placeholder 2">
            <a:extLst>
              <a:ext uri="{FF2B5EF4-FFF2-40B4-BE49-F238E27FC236}">
                <a16:creationId xmlns:a16="http://schemas.microsoft.com/office/drawing/2014/main" id="{F370249D-E01E-D252-F3D6-916C52EA9128}"/>
              </a:ext>
            </a:extLst>
          </p:cNvPr>
          <p:cNvSpPr>
            <a:spLocks noGrp="1"/>
          </p:cNvSpPr>
          <p:nvPr>
            <p:ph type="body" idx="1"/>
          </p:nvPr>
        </p:nvSpPr>
        <p:spPr/>
        <p:txBody>
          <a:bodyPr/>
          <a:lstStyle/>
          <a:p>
            <a:r>
              <a:rPr lang="en-US" dirty="0"/>
              <a:t>We don’t have time for all of these, but in the Q&amp;A perhaps we can get back to them.</a:t>
            </a:r>
            <a:br>
              <a:rPr lang="en-US" dirty="0"/>
            </a:br>
            <a:br>
              <a:rPr lang="en-US" dirty="0"/>
            </a:br>
            <a:r>
              <a:rPr lang="en-US" dirty="0"/>
              <a:t>However, I will go deeper into</a:t>
            </a:r>
          </a:p>
        </p:txBody>
      </p:sp>
      <p:sp>
        <p:nvSpPr>
          <p:cNvPr id="4" name="Slide Number Placeholder 3">
            <a:extLst>
              <a:ext uri="{FF2B5EF4-FFF2-40B4-BE49-F238E27FC236}">
                <a16:creationId xmlns:a16="http://schemas.microsoft.com/office/drawing/2014/main" id="{F70F1847-8E21-8B1D-DA63-E18558282EA0}"/>
              </a:ext>
            </a:extLst>
          </p:cNvPr>
          <p:cNvSpPr>
            <a:spLocks noGrp="1"/>
          </p:cNvSpPr>
          <p:nvPr>
            <p:ph type="sldNum" sz="quarter" idx="5"/>
          </p:nvPr>
        </p:nvSpPr>
        <p:spPr/>
        <p:txBody>
          <a:bodyPr/>
          <a:lstStyle/>
          <a:p>
            <a:fld id="{7C913A21-1C9F-4257-8DBF-286E185605C8}" type="slidenum">
              <a:rPr lang="en-US" smtClean="0"/>
              <a:t>48</a:t>
            </a:fld>
            <a:endParaRPr lang="en-US"/>
          </a:p>
        </p:txBody>
      </p:sp>
    </p:spTree>
    <p:extLst>
      <p:ext uri="{BB962C8B-B14F-4D97-AF65-F5344CB8AC3E}">
        <p14:creationId xmlns:p14="http://schemas.microsoft.com/office/powerpoint/2010/main" val="1381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Ok, aspect two – the base layer ( ie, Bitcoin Core, ie the mainchain, ie “layer1”) that – your Bitcoin node -- is unaffected by problems on the sidechain. Even under very extreme adversarial conditions where the sidechain experiencing all sorts of chaos, Layer1 is just going to solider on, and ignore all of that. The drama can only go one way. So, let me try to explain this.</a:t>
            </a:r>
          </a:p>
        </p:txBody>
      </p:sp>
      <p:sp>
        <p:nvSpPr>
          <p:cNvPr id="4" name="Slide Number Placeholder 3"/>
          <p:cNvSpPr>
            <a:spLocks noGrp="1"/>
          </p:cNvSpPr>
          <p:nvPr>
            <p:ph type="sldNum" sz="quarter" idx="5"/>
          </p:nvPr>
        </p:nvSpPr>
        <p:spPr/>
        <p:txBody>
          <a:bodyPr/>
          <a:lstStyle/>
          <a:p>
            <a:fld id="{7C913A21-1C9F-4257-8DBF-286E185605C8}" type="slidenum">
              <a:rPr lang="en-US" smtClean="0"/>
              <a:t>52</a:t>
            </a:fld>
            <a:endParaRPr lang="en-US"/>
          </a:p>
        </p:txBody>
      </p:sp>
    </p:spTree>
    <p:extLst>
      <p:ext uri="{BB962C8B-B14F-4D97-AF65-F5344CB8AC3E}">
        <p14:creationId xmlns:p14="http://schemas.microsoft.com/office/powerpoint/2010/main" val="75935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Ok, aspect two – the base layer ( ie, Bitcoin Core, ie the mainchain, ie “layer1”) that – your Bitcoin node -- is unaffected by problems on the sidechain. Even under very extreme adversarial conditions where the sidechain experiencing all sorts of chaos, Layer1 is just going to solider on, and ignore all of that. The drama can only go one way. So, let me try to explain this.</a:t>
            </a:r>
          </a:p>
        </p:txBody>
      </p:sp>
      <p:sp>
        <p:nvSpPr>
          <p:cNvPr id="4" name="Slide Number Placeholder 3"/>
          <p:cNvSpPr>
            <a:spLocks noGrp="1"/>
          </p:cNvSpPr>
          <p:nvPr>
            <p:ph type="sldNum" sz="quarter" idx="5"/>
          </p:nvPr>
        </p:nvSpPr>
        <p:spPr/>
        <p:txBody>
          <a:bodyPr/>
          <a:lstStyle/>
          <a:p>
            <a:fld id="{7C913A21-1C9F-4257-8DBF-286E185605C8}" type="slidenum">
              <a:rPr lang="en-US" smtClean="0"/>
              <a:t>53</a:t>
            </a:fld>
            <a:endParaRPr lang="en-US"/>
          </a:p>
        </p:txBody>
      </p:sp>
    </p:spTree>
    <p:extLst>
      <p:ext uri="{BB962C8B-B14F-4D97-AF65-F5344CB8AC3E}">
        <p14:creationId xmlns:p14="http://schemas.microsoft.com/office/powerpoint/2010/main" val="3977107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Ok, aspect two – the base layer ( ie, Bitcoin Core, ie the mainchain, ie “layer1”) that – your Bitcoin node -- is unaffected by problems on the sidechain. Even under very extreme adversarial conditions where the sidechain experiencing all sorts of chaos, Layer1 is just going to solider on, and ignore all of that. The drama can only go one way. So, let me try to explain this.</a:t>
            </a:r>
          </a:p>
        </p:txBody>
      </p:sp>
      <p:sp>
        <p:nvSpPr>
          <p:cNvPr id="4" name="Slide Number Placeholder 3"/>
          <p:cNvSpPr>
            <a:spLocks noGrp="1"/>
          </p:cNvSpPr>
          <p:nvPr>
            <p:ph type="sldNum" sz="quarter" idx="5"/>
          </p:nvPr>
        </p:nvSpPr>
        <p:spPr/>
        <p:txBody>
          <a:bodyPr/>
          <a:lstStyle/>
          <a:p>
            <a:fld id="{7C913A21-1C9F-4257-8DBF-286E185605C8}" type="slidenum">
              <a:rPr lang="en-US" smtClean="0"/>
              <a:t>54</a:t>
            </a:fld>
            <a:endParaRPr lang="en-US"/>
          </a:p>
        </p:txBody>
      </p:sp>
    </p:spTree>
    <p:extLst>
      <p:ext uri="{BB962C8B-B14F-4D97-AF65-F5344CB8AC3E}">
        <p14:creationId xmlns:p14="http://schemas.microsoft.com/office/powerpoint/2010/main" val="1085918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Ok, aspect two – the base layer ( ie, Bitcoin Core, ie the mainchain, ie “layer1”) that – your Bitcoin node -- is unaffected by problems on the sidechain. Even under very extreme adversarial conditions where the sidechain experiencing all sorts of chaos, Layer1 is just going to solider on, and ignore all of that. The drama can only go one way. So, let me try to explain this.</a:t>
            </a:r>
          </a:p>
        </p:txBody>
      </p:sp>
      <p:sp>
        <p:nvSpPr>
          <p:cNvPr id="4" name="Slide Number Placeholder 3"/>
          <p:cNvSpPr>
            <a:spLocks noGrp="1"/>
          </p:cNvSpPr>
          <p:nvPr>
            <p:ph type="sldNum" sz="quarter" idx="5"/>
          </p:nvPr>
        </p:nvSpPr>
        <p:spPr/>
        <p:txBody>
          <a:bodyPr/>
          <a:lstStyle/>
          <a:p>
            <a:fld id="{7C913A21-1C9F-4257-8DBF-286E185605C8}" type="slidenum">
              <a:rPr lang="en-US" smtClean="0"/>
              <a:t>55</a:t>
            </a:fld>
            <a:endParaRPr lang="en-US"/>
          </a:p>
        </p:txBody>
      </p:sp>
    </p:spTree>
    <p:extLst>
      <p:ext uri="{BB962C8B-B14F-4D97-AF65-F5344CB8AC3E}">
        <p14:creationId xmlns:p14="http://schemas.microsoft.com/office/powerpoint/2010/main" val="14696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Here is a representation of Bitcoin’s blockchain. The squares are block headers, and the trailing rectangles are the list of transactions in each block. (Because blocks aren’t always the same size, of course.) And time is flowing from left to right. You can see across the top I’m going from Dec to April. Normally, of course, there would be tens of thousands of blocks (from Dec to April), that wouldn’t have </a:t>
            </a:r>
            <a:r>
              <a:rPr lang="en-US" i="1" u="sng" dirty="0"/>
              <a:t>FIT on the slides</a:t>
            </a:r>
            <a:r>
              <a:rPr lang="en-US" i="1" u="none" dirty="0"/>
              <a:t> </a:t>
            </a:r>
            <a:r>
              <a:rPr lang="en-US" dirty="0"/>
              <a:t>so there’s only seventeen.</a:t>
            </a:r>
            <a:br>
              <a:rPr lang="en-US" dirty="0"/>
            </a:br>
            <a:br>
              <a:rPr lang="en-US" dirty="0"/>
            </a:br>
            <a:r>
              <a:rPr lang="en-US" dirty="0"/>
              <a:t>Now, what if there was a sidechain, activated, this whole time? Like a clone of </a:t>
            </a:r>
            <a:r>
              <a:rPr lang="en-US" dirty="0" err="1"/>
              <a:t>Monero</a:t>
            </a:r>
            <a:r>
              <a:rPr lang="en-US" dirty="0"/>
              <a:t>, or something. Well, we’ll put it up...</a:t>
            </a:r>
          </a:p>
        </p:txBody>
      </p:sp>
      <p:sp>
        <p:nvSpPr>
          <p:cNvPr id="4" name="Slide Number Placeholder 3"/>
          <p:cNvSpPr>
            <a:spLocks noGrp="1"/>
          </p:cNvSpPr>
          <p:nvPr>
            <p:ph type="sldNum" sz="quarter" idx="5"/>
          </p:nvPr>
        </p:nvSpPr>
        <p:spPr/>
        <p:txBody>
          <a:bodyPr/>
          <a:lstStyle/>
          <a:p>
            <a:fld id="{7C913A21-1C9F-4257-8DBF-286E185605C8}" type="slidenum">
              <a:rPr lang="en-US" smtClean="0"/>
              <a:t>56</a:t>
            </a:fld>
            <a:endParaRPr lang="en-US"/>
          </a:p>
        </p:txBody>
      </p:sp>
    </p:spTree>
    <p:extLst>
      <p:ext uri="{BB962C8B-B14F-4D97-AF65-F5344CB8AC3E}">
        <p14:creationId xmlns:p14="http://schemas.microsoft.com/office/powerpoint/2010/main" val="3066035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Here it is. It has its own blocks, and its own block headers, and its own block chain, from December (on the left) to April (on the right). Now, the idea is ... that ... </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57</a:t>
            </a:fld>
            <a:endParaRPr lang="en-US"/>
          </a:p>
        </p:txBody>
      </p:sp>
    </p:spTree>
    <p:extLst>
      <p:ext uri="{BB962C8B-B14F-4D97-AF65-F5344CB8AC3E}">
        <p14:creationId xmlns:p14="http://schemas.microsoft.com/office/powerpoint/2010/main" val="292299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What is BIP300 about ??</a:t>
            </a:r>
          </a:p>
        </p:txBody>
      </p:sp>
      <p:sp>
        <p:nvSpPr>
          <p:cNvPr id="4" name="Slide Number Placeholder 3"/>
          <p:cNvSpPr>
            <a:spLocks noGrp="1"/>
          </p:cNvSpPr>
          <p:nvPr>
            <p:ph type="sldNum" sz="quarter" idx="5"/>
          </p:nvPr>
        </p:nvSpPr>
        <p:spPr/>
        <p:txBody>
          <a:bodyPr/>
          <a:lstStyle/>
          <a:p>
            <a:fld id="{691ECCDF-BBC6-4A2B-A471-91DC0E761C7F}" type="slidenum">
              <a:rPr lang="en-US" smtClean="0"/>
              <a:t>12</a:t>
            </a:fld>
            <a:endParaRPr lang="en-US"/>
          </a:p>
        </p:txBody>
      </p:sp>
    </p:spTree>
    <p:extLst>
      <p:ext uri="{BB962C8B-B14F-4D97-AF65-F5344CB8AC3E}">
        <p14:creationId xmlns:p14="http://schemas.microsoft.com/office/powerpoint/2010/main" val="3837090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 Three months of sidechain activity are compressed into one little 64-character string here. And that string is the only thing inserted into Layer1. Ever. So, no matter what Bit-</a:t>
            </a:r>
            <a:r>
              <a:rPr lang="en-US" dirty="0" err="1">
                <a:effectLst/>
                <a:latin typeface="Times New Roman" panose="02020603050405020304" pitchFamily="18" charset="0"/>
              </a:rPr>
              <a:t>Monero</a:t>
            </a:r>
            <a:r>
              <a:rPr lang="en-US" dirty="0">
                <a:effectLst/>
                <a:latin typeface="Times New Roman" panose="02020603050405020304" pitchFamily="18" charset="0"/>
              </a:rPr>
              <a:t> over here is doing, </a:t>
            </a:r>
            <a:r>
              <a:rPr lang="en-US" i="1" u="sng" dirty="0">
                <a:effectLst/>
                <a:latin typeface="Times New Roman" panose="02020603050405020304" pitchFamily="18" charset="0"/>
              </a:rPr>
              <a:t>this</a:t>
            </a:r>
            <a:r>
              <a:rPr lang="en-US" dirty="0">
                <a:effectLst/>
                <a:latin typeface="Times New Roman" panose="02020603050405020304" pitchFamily="18" charset="0"/>
              </a:rPr>
              <a:t> is all that layer1 will see.. ready ?</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58</a:t>
            </a:fld>
            <a:endParaRPr lang="en-US"/>
          </a:p>
        </p:txBody>
      </p:sp>
    </p:spTree>
    <p:extLst>
      <p:ext uri="{BB962C8B-B14F-4D97-AF65-F5344CB8AC3E}">
        <p14:creationId xmlns:p14="http://schemas.microsoft.com/office/powerpoint/2010/main" val="2422328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This.</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Therefore, full nodes (on Layer1, down here in blue); they do not check anything that is happening on the sidechain (where there can be, theoretically, unlimited complexity). The sidechain doesn’t need to be a blockchain, it doesn’t need to be written in </a:t>
            </a:r>
            <a:r>
              <a:rPr lang="en-US" dirty="0" err="1">
                <a:effectLst/>
                <a:latin typeface="Times New Roman" panose="02020603050405020304" pitchFamily="18" charset="0"/>
              </a:rPr>
              <a:t>c++</a:t>
            </a:r>
            <a:r>
              <a:rPr lang="en-US" dirty="0">
                <a:effectLst/>
                <a:latin typeface="Times New Roman" panose="02020603050405020304" pitchFamily="18" charset="0"/>
              </a:rPr>
              <a:t>, it can make all kinds of mistakes. Etc. Bip300 operates entirely off of this one little string (here in green). (!) It does </a:t>
            </a:r>
            <a:r>
              <a:rPr lang="en-US" i="1" u="sng" dirty="0">
                <a:effectLst/>
                <a:latin typeface="Times New Roman" panose="02020603050405020304" pitchFamily="18" charset="0"/>
              </a:rPr>
              <a:t>a lot of logic</a:t>
            </a:r>
            <a:r>
              <a:rPr lang="en-US" dirty="0">
                <a:effectLst/>
                <a:latin typeface="Times New Roman" panose="02020603050405020304" pitchFamily="18" charset="0"/>
              </a:rPr>
              <a:t> to that 4 little string, and assumptions and engineering, game theory economics, etc. I don’t have time to explain all of it. But the point is that Layer1 can’t be harmed by Layer2 because it really is ignoring Layer2.</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I feel compelled to drive this point even further, so...</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59</a:t>
            </a:fld>
            <a:endParaRPr lang="en-US"/>
          </a:p>
        </p:txBody>
      </p:sp>
    </p:spTree>
    <p:extLst>
      <p:ext uri="{BB962C8B-B14F-4D97-AF65-F5344CB8AC3E}">
        <p14:creationId xmlns:p14="http://schemas.microsoft.com/office/powerpoint/2010/main" val="3490399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Earn money from running the prison.</a:t>
            </a:r>
          </a:p>
        </p:txBody>
      </p:sp>
      <p:sp>
        <p:nvSpPr>
          <p:cNvPr id="4" name="Slide Number Placeholder 3"/>
          <p:cNvSpPr>
            <a:spLocks noGrp="1"/>
          </p:cNvSpPr>
          <p:nvPr>
            <p:ph type="sldNum" sz="quarter" idx="5"/>
          </p:nvPr>
        </p:nvSpPr>
        <p:spPr/>
        <p:txBody>
          <a:bodyPr/>
          <a:lstStyle/>
          <a:p>
            <a:fld id="{7C913A21-1C9F-4257-8DBF-286E185605C8}" type="slidenum">
              <a:rPr lang="en-US" smtClean="0"/>
              <a:t>63</a:t>
            </a:fld>
            <a:endParaRPr lang="en-US"/>
          </a:p>
        </p:txBody>
      </p:sp>
    </p:spTree>
    <p:extLst>
      <p:ext uri="{BB962C8B-B14F-4D97-AF65-F5344CB8AC3E}">
        <p14:creationId xmlns:p14="http://schemas.microsoft.com/office/powerpoint/2010/main" val="2876831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 Ok now for those *drawbacks*.</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Here they are. The first supposed drawback of Bip300, is that miners can ---with a little bit of setup and technical knowledge and effort on their part, and certainly patience--- miners can remove all the coins from a Bip300 sidechain, and pay those coins, to themselves. Hence it is called the “miners- can-steal” problem. Here you see an evil miner, replacing that one hash I mentioned before with a different hash, and then it eventually pays out (to the miner).</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The second, supposed drawback of Bip300, *sigh* is: if some miners ever have a profitable side- hustle, then maybe some other miners might not be able to have that side hustle. And then they might go out of business; and wouldn’t be able to buy as many Xmas presents for their children.</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66</a:t>
            </a:fld>
            <a:endParaRPr lang="en-US"/>
          </a:p>
        </p:txBody>
      </p:sp>
    </p:spTree>
    <p:extLst>
      <p:ext uri="{BB962C8B-B14F-4D97-AF65-F5344CB8AC3E}">
        <p14:creationId xmlns:p14="http://schemas.microsoft.com/office/powerpoint/2010/main" val="3888171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Both of these are so, false, that its hard to know where to begin.</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67</a:t>
            </a:fld>
            <a:endParaRPr lang="en-US"/>
          </a:p>
        </p:txBody>
      </p:sp>
    </p:spTree>
    <p:extLst>
      <p:ext uri="{BB962C8B-B14F-4D97-AF65-F5344CB8AC3E}">
        <p14:creationId xmlns:p14="http://schemas.microsoft.com/office/powerpoint/2010/main" val="3891166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Bip300 is designed, to prevent miners from stealing from sidechains. But, it is nonetheless possible. Similarly, – miners “can” (can in quotes **) steal from the LN. In fact its much easier for miners to steal from the LN, since Bip300 has this 6 month timeout period. So, were you worried about miners stealing from the lightning network a moment ago? If so, just cross off this entire left half of the page. I have to stress: this comparison isn’t to knock the LN, I’m saying that the criterion is stupid. 51% hashrate can do a lot of horrible things, but that doesn’t stop us from </a:t>
            </a:r>
            <a:r>
              <a:rPr lang="en-US" i="1" u="sng" dirty="0"/>
              <a:t>allowing users</a:t>
            </a:r>
            <a:r>
              <a:rPr lang="en-US" i="1" u="none" dirty="0"/>
              <a:t> </a:t>
            </a:r>
            <a:r>
              <a:rPr lang="en-US" dirty="0"/>
              <a:t>to opt-in to certain tradeoffs. After all, its Bitcoin not Prison.</a:t>
            </a:r>
          </a:p>
        </p:txBody>
      </p:sp>
      <p:sp>
        <p:nvSpPr>
          <p:cNvPr id="4" name="Slide Number Placeholder 3"/>
          <p:cNvSpPr>
            <a:spLocks noGrp="1"/>
          </p:cNvSpPr>
          <p:nvPr>
            <p:ph type="sldNum" sz="quarter" idx="5"/>
          </p:nvPr>
        </p:nvSpPr>
        <p:spPr/>
        <p:txBody>
          <a:bodyPr/>
          <a:lstStyle/>
          <a:p>
            <a:fld id="{7C913A21-1C9F-4257-8DBF-286E185605C8}" type="slidenum">
              <a:rPr lang="en-US" smtClean="0"/>
              <a:t>68</a:t>
            </a:fld>
            <a:endParaRPr lang="en-US"/>
          </a:p>
        </p:txBody>
      </p:sp>
    </p:spTree>
    <p:extLst>
      <p:ext uri="{BB962C8B-B14F-4D97-AF65-F5344CB8AC3E}">
        <p14:creationId xmlns:p14="http://schemas.microsoft.com/office/powerpoint/2010/main" val="3875489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one is even sillier. I think what I would like to highlight is that the implications are ridiculous. So, if </a:t>
            </a:r>
            <a:r>
              <a:rPr lang="en-US" dirty="0" err="1"/>
              <a:t>BitFury</a:t>
            </a:r>
            <a:r>
              <a:rPr lang="en-US" dirty="0"/>
              <a:t> sold t-shirts on the side, for profit, then </a:t>
            </a:r>
            <a:r>
              <a:rPr lang="en-US" i="1" u="sng" dirty="0"/>
              <a:t>t-shirts = bad for BTC</a:t>
            </a:r>
            <a:r>
              <a:rPr lang="en-US" dirty="0"/>
              <a:t>. They would be as bad for Bitcoin as Bip300 is, anyway. If Michal Saylor altruistically paid miners $0.10 per year, then MS = bad for 9 Bitcoin. Blah blah blah... I think what’s really happening here, is that people are confusing nodes with miners. Miners run nodes, but not the other way around. We want nodes to be as cheap as possible. That is absolutely important; but we don’t want mining to be as cheap as possible. If we wanted that, we could just get rid of all of the upward difficulty adjustments.</a:t>
            </a:r>
            <a:br>
              <a:rPr lang="en-US" dirty="0"/>
            </a:br>
            <a:br>
              <a:rPr lang="en-US" dirty="0"/>
            </a:br>
            <a:r>
              <a:rPr lang="en-US" dirty="0"/>
              <a:t>So I have total contempt for these two supposed drawbacks. In fact both of them are not drawbacks at all…</a:t>
            </a:r>
          </a:p>
        </p:txBody>
      </p:sp>
      <p:sp>
        <p:nvSpPr>
          <p:cNvPr id="4" name="Slide Number Placeholder 3"/>
          <p:cNvSpPr>
            <a:spLocks noGrp="1"/>
          </p:cNvSpPr>
          <p:nvPr>
            <p:ph type="sldNum" sz="quarter" idx="5"/>
          </p:nvPr>
        </p:nvSpPr>
        <p:spPr/>
        <p:txBody>
          <a:bodyPr/>
          <a:lstStyle/>
          <a:p>
            <a:fld id="{7C913A21-1C9F-4257-8DBF-286E185605C8}" type="slidenum">
              <a:rPr lang="en-US" smtClean="0"/>
              <a:t>69</a:t>
            </a:fld>
            <a:endParaRPr lang="en-US"/>
          </a:p>
        </p:txBody>
      </p:sp>
    </p:spTree>
    <p:extLst>
      <p:ext uri="{BB962C8B-B14F-4D97-AF65-F5344CB8AC3E}">
        <p14:creationId xmlns:p14="http://schemas.microsoft.com/office/powerpoint/2010/main" val="3452019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left one allows for super-reliable oracle and high-quality smart contracts, and the right one is the only thing that is going to keep hashrate security up, in the future. So, they’re not drawbacks at all, in fact they’re both pretty cool; features.</a:t>
            </a:r>
          </a:p>
        </p:txBody>
      </p:sp>
      <p:sp>
        <p:nvSpPr>
          <p:cNvPr id="4" name="Slide Number Placeholder 3"/>
          <p:cNvSpPr>
            <a:spLocks noGrp="1"/>
          </p:cNvSpPr>
          <p:nvPr>
            <p:ph type="sldNum" sz="quarter" idx="5"/>
          </p:nvPr>
        </p:nvSpPr>
        <p:spPr/>
        <p:txBody>
          <a:bodyPr/>
          <a:lstStyle/>
          <a:p>
            <a:fld id="{7C913A21-1C9F-4257-8DBF-286E185605C8}" type="slidenum">
              <a:rPr lang="en-US" smtClean="0"/>
              <a:t>70</a:t>
            </a:fld>
            <a:endParaRPr lang="en-US"/>
          </a:p>
        </p:txBody>
      </p:sp>
    </p:spTree>
    <p:extLst>
      <p:ext uri="{BB962C8B-B14F-4D97-AF65-F5344CB8AC3E}">
        <p14:creationId xmlns:p14="http://schemas.microsoft.com/office/powerpoint/2010/main" val="35606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BA2D4-EF7D-53A9-B0F0-CD496BA24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DE622-E41E-AEF5-C89F-F636F81DB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81750-4312-8D98-733C-8996A3EC5933}"/>
              </a:ext>
            </a:extLst>
          </p:cNvPr>
          <p:cNvSpPr>
            <a:spLocks noGrp="1"/>
          </p:cNvSpPr>
          <p:nvPr>
            <p:ph type="body" idx="1"/>
          </p:nvPr>
        </p:nvSpPr>
        <p:spPr/>
        <p:txBody>
          <a:bodyPr/>
          <a:lstStyle/>
          <a:p>
            <a:r>
              <a:rPr lang="en-US" dirty="0"/>
              <a:t>… so, by all means, go back to whatever you were doing before and don’t listen to this talk.</a:t>
            </a:r>
          </a:p>
        </p:txBody>
      </p:sp>
      <p:sp>
        <p:nvSpPr>
          <p:cNvPr id="4" name="Slide Number Placeholder 3">
            <a:extLst>
              <a:ext uri="{FF2B5EF4-FFF2-40B4-BE49-F238E27FC236}">
                <a16:creationId xmlns:a16="http://schemas.microsoft.com/office/drawing/2014/main" id="{DCCC1FE6-89A3-B012-5363-AE9D9B8D536E}"/>
              </a:ext>
            </a:extLst>
          </p:cNvPr>
          <p:cNvSpPr>
            <a:spLocks noGrp="1"/>
          </p:cNvSpPr>
          <p:nvPr>
            <p:ph type="sldNum" sz="quarter" idx="5"/>
          </p:nvPr>
        </p:nvSpPr>
        <p:spPr/>
        <p:txBody>
          <a:bodyPr/>
          <a:lstStyle/>
          <a:p>
            <a:fld id="{F74E183A-9AD1-4714-AB7A-17B90844360B}" type="slidenum">
              <a:rPr lang="en-US" smtClean="0"/>
              <a:t>79</a:t>
            </a:fld>
            <a:endParaRPr lang="en-US"/>
          </a:p>
        </p:txBody>
      </p:sp>
    </p:spTree>
    <p:extLst>
      <p:ext uri="{BB962C8B-B14F-4D97-AF65-F5344CB8AC3E}">
        <p14:creationId xmlns:p14="http://schemas.microsoft.com/office/powerpoint/2010/main" val="127935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6</a:t>
            </a:r>
          </a:p>
        </p:txBody>
      </p:sp>
      <p:sp>
        <p:nvSpPr>
          <p:cNvPr id="4" name="Slide Number Placeholder 3"/>
          <p:cNvSpPr>
            <a:spLocks noGrp="1"/>
          </p:cNvSpPr>
          <p:nvPr>
            <p:ph type="sldNum" sz="quarter" idx="5"/>
          </p:nvPr>
        </p:nvSpPr>
        <p:spPr/>
        <p:txBody>
          <a:bodyPr/>
          <a:lstStyle/>
          <a:p>
            <a:fld id="{691ECCDF-BBC6-4A2B-A471-91DC0E761C7F}" type="slidenum">
              <a:rPr lang="en-US" smtClean="0"/>
              <a:t>13</a:t>
            </a:fld>
            <a:endParaRPr lang="en-US"/>
          </a:p>
        </p:txBody>
      </p:sp>
    </p:spTree>
    <p:extLst>
      <p:ext uri="{BB962C8B-B14F-4D97-AF65-F5344CB8AC3E}">
        <p14:creationId xmlns:p14="http://schemas.microsoft.com/office/powerpoint/2010/main" val="198660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Bip300 proposes these new layer2s, that some call “sidechains”. Sidechains are a response to the threat of Altcoins, but they’re also a response to the desire of Bitcoiners for creativity, and innovation – -- you know: the desire to try new things without asking for anyone’s permission. How can we let everyone try the ideas that they like? And how do I keep other people’s bad ideas away from me? So here you see we have the world of Altcoins on the left, but then, the revenge of Bip300 on the right. We have copied Ethereum and </a:t>
            </a:r>
            <a:r>
              <a:rPr lang="en-US" dirty="0" err="1">
                <a:effectLst/>
                <a:latin typeface="Times New Roman" panose="02020603050405020304" pitchFamily="18" charset="0"/>
              </a:rPr>
              <a:t>Monero</a:t>
            </a:r>
            <a:r>
              <a:rPr lang="en-US" dirty="0">
                <a:effectLst/>
                <a:latin typeface="Times New Roman" panose="02020603050405020304" pitchFamily="18" charset="0"/>
              </a:rPr>
              <a:t> into our own projects that respect the 21M coin limit of BTC. No inflation.</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15</a:t>
            </a:fld>
            <a:endParaRPr lang="en-US"/>
          </a:p>
        </p:txBody>
      </p:sp>
    </p:spTree>
    <p:extLst>
      <p:ext uri="{BB962C8B-B14F-4D97-AF65-F5344CB8AC3E}">
        <p14:creationId xmlns:p14="http://schemas.microsoft.com/office/powerpoint/2010/main" val="158968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That’s right, I’m pro-hate. Because I’m pro-competition.</a:t>
            </a:r>
            <a:br>
              <a:rPr lang="en-US" dirty="0"/>
            </a:br>
            <a:r>
              <a:rPr lang="en-US" dirty="0"/>
              <a:t>The more they hate each other, the harder they will work for the</a:t>
            </a:r>
            <a:r>
              <a:rPr lang="en-US" baseline="0" dirty="0"/>
              <a:t> user.</a:t>
            </a:r>
          </a:p>
          <a:p>
            <a:r>
              <a:rPr lang="en-US" baseline="0" dirty="0"/>
              <a:t>More users </a:t>
            </a:r>
            <a:r>
              <a:rPr lang="en-US" baseline="0" dirty="0">
                <a:sym typeface="Wingdings" panose="05000000000000000000" pitchFamily="2" charset="2"/>
              </a:rPr>
              <a:t> more transaction fees, and a higher price of Bitcoin.</a:t>
            </a:r>
            <a:endParaRPr lang="en-US" dirty="0"/>
          </a:p>
        </p:txBody>
      </p:sp>
      <p:sp>
        <p:nvSpPr>
          <p:cNvPr id="4" name="Slide Number Placeholder 3"/>
          <p:cNvSpPr>
            <a:spLocks noGrp="1"/>
          </p:cNvSpPr>
          <p:nvPr>
            <p:ph type="sldNum" sz="quarter" idx="5"/>
          </p:nvPr>
        </p:nvSpPr>
        <p:spPr/>
        <p:txBody>
          <a:bodyPr/>
          <a:lstStyle/>
          <a:p>
            <a:fld id="{F74E183A-9AD1-4714-AB7A-17B90844360B}" type="slidenum">
              <a:rPr lang="en-US" smtClean="0"/>
              <a:t>20</a:t>
            </a:fld>
            <a:endParaRPr lang="en-US"/>
          </a:p>
        </p:txBody>
      </p:sp>
    </p:spTree>
    <p:extLst>
      <p:ext uri="{BB962C8B-B14F-4D97-AF65-F5344CB8AC3E}">
        <p14:creationId xmlns:p14="http://schemas.microsoft.com/office/powerpoint/2010/main" val="414483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That’s right, I’m pro-hate. Because I’m pro-competition.</a:t>
            </a:r>
            <a:br>
              <a:rPr lang="en-US" dirty="0"/>
            </a:br>
            <a:r>
              <a:rPr lang="en-US" dirty="0"/>
              <a:t>The more they hate each other, the harder they will work for the</a:t>
            </a:r>
            <a:r>
              <a:rPr lang="en-US" baseline="0" dirty="0"/>
              <a:t> user.</a:t>
            </a:r>
          </a:p>
          <a:p>
            <a:r>
              <a:rPr lang="en-US" baseline="0" dirty="0"/>
              <a:t>More users </a:t>
            </a:r>
            <a:r>
              <a:rPr lang="en-US" baseline="0" dirty="0">
                <a:sym typeface="Wingdings" panose="05000000000000000000" pitchFamily="2" charset="2"/>
              </a:rPr>
              <a:t> more transaction fees, and a higher price of Bitcoin.</a:t>
            </a:r>
            <a:endParaRPr lang="en-US" dirty="0"/>
          </a:p>
        </p:txBody>
      </p:sp>
      <p:sp>
        <p:nvSpPr>
          <p:cNvPr id="4" name="Slide Number Placeholder 3"/>
          <p:cNvSpPr>
            <a:spLocks noGrp="1"/>
          </p:cNvSpPr>
          <p:nvPr>
            <p:ph type="sldNum" sz="quarter" idx="5"/>
          </p:nvPr>
        </p:nvSpPr>
        <p:spPr/>
        <p:txBody>
          <a:bodyPr/>
          <a:lstStyle/>
          <a:p>
            <a:fld id="{F74E183A-9AD1-4714-AB7A-17B90844360B}" type="slidenum">
              <a:rPr lang="en-US" smtClean="0"/>
              <a:t>21</a:t>
            </a:fld>
            <a:endParaRPr lang="en-US"/>
          </a:p>
        </p:txBody>
      </p:sp>
    </p:spTree>
    <p:extLst>
      <p:ext uri="{BB962C8B-B14F-4D97-AF65-F5344CB8AC3E}">
        <p14:creationId xmlns:p14="http://schemas.microsoft.com/office/powerpoint/2010/main" val="296789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 I have an image for you.</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F74E183A-9AD1-4714-AB7A-17B90844360B}" type="slidenum">
              <a:rPr lang="en-US" smtClean="0"/>
              <a:t>22</a:t>
            </a:fld>
            <a:endParaRPr lang="en-US"/>
          </a:p>
        </p:txBody>
      </p:sp>
    </p:spTree>
    <p:extLst>
      <p:ext uri="{BB962C8B-B14F-4D97-AF65-F5344CB8AC3E}">
        <p14:creationId xmlns:p14="http://schemas.microsoft.com/office/powerpoint/2010/main" val="414192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 I have an image for you.</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F74E183A-9AD1-4714-AB7A-17B90844360B}" type="slidenum">
              <a:rPr lang="en-US" smtClean="0"/>
              <a:t>23</a:t>
            </a:fld>
            <a:endParaRPr lang="en-US"/>
          </a:p>
        </p:txBody>
      </p:sp>
    </p:spTree>
    <p:extLst>
      <p:ext uri="{BB962C8B-B14F-4D97-AF65-F5344CB8AC3E}">
        <p14:creationId xmlns:p14="http://schemas.microsoft.com/office/powerpoint/2010/main" val="19304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5B55-1778-E75E-12D6-DC26D3DFD43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393CD49-A52E-CCB0-BD53-F3E253C9F6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43E75-8562-E621-D511-2A3545D63DD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5AE5E22-13AE-D0C4-80AB-1F230212520A}"/>
              </a:ext>
            </a:extLst>
          </p:cNvPr>
          <p:cNvSpPr>
            <a:spLocks noGrp="1"/>
          </p:cNvSpPr>
          <p:nvPr>
            <p:ph type="ftr" sz="quarter" idx="11"/>
          </p:nvPr>
        </p:nvSpPr>
        <p:spPr/>
        <p:txBody>
          <a:bodyPr/>
          <a:lstStyle/>
          <a:p>
            <a:r>
              <a:rPr lang="en-US"/>
              <a:t>Site: www.LayerTwoLabs.com  www.drivechain.info  Paul’s Twitter: @truthcoin</a:t>
            </a:r>
          </a:p>
        </p:txBody>
      </p:sp>
      <p:sp>
        <p:nvSpPr>
          <p:cNvPr id="6" name="Slide Number Placeholder 5">
            <a:extLst>
              <a:ext uri="{FF2B5EF4-FFF2-40B4-BE49-F238E27FC236}">
                <a16:creationId xmlns:a16="http://schemas.microsoft.com/office/drawing/2014/main" id="{5F2A1F4D-7DE8-A515-7F3E-1874AFF3729C}"/>
              </a:ext>
            </a:extLst>
          </p:cNvPr>
          <p:cNvSpPr>
            <a:spLocks noGrp="1"/>
          </p:cNvSpPr>
          <p:nvPr>
            <p:ph type="sldNum" sz="quarter" idx="12"/>
          </p:nvPr>
        </p:nvSpPr>
        <p:spPr/>
        <p:txBody>
          <a:bodyPr/>
          <a:lstStyle/>
          <a:p>
            <a:fld id="{B6877F82-84DC-415B-8D0D-0C674AA6E930}" type="slidenum">
              <a:rPr lang="en-US" smtClean="0"/>
              <a:t>‹#›</a:t>
            </a:fld>
            <a:endParaRPr lang="en-US"/>
          </a:p>
        </p:txBody>
      </p:sp>
    </p:spTree>
    <p:extLst>
      <p:ext uri="{BB962C8B-B14F-4D97-AF65-F5344CB8AC3E}">
        <p14:creationId xmlns:p14="http://schemas.microsoft.com/office/powerpoint/2010/main" val="309955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787E-5452-AF31-6C33-100BEFEA58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8D44BC-4393-6E21-E5A0-87F33B64F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39013-7BBC-F6D9-624A-522457762D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6010DF-2460-2415-F507-691D4DD22965}"/>
              </a:ext>
            </a:extLst>
          </p:cNvPr>
          <p:cNvSpPr>
            <a:spLocks noGrp="1"/>
          </p:cNvSpPr>
          <p:nvPr>
            <p:ph type="ftr" sz="quarter" idx="11"/>
          </p:nvPr>
        </p:nvSpPr>
        <p:spPr/>
        <p:txBody>
          <a:bodyPr/>
          <a:lstStyle/>
          <a:p>
            <a:r>
              <a:rPr lang="en-US"/>
              <a:t>Site: www.LayerTwoLabs.com  www.drivechain.info  Paul’s Twitter: @truthcoin</a:t>
            </a:r>
          </a:p>
        </p:txBody>
      </p:sp>
      <p:sp>
        <p:nvSpPr>
          <p:cNvPr id="6" name="Slide Number Placeholder 5">
            <a:extLst>
              <a:ext uri="{FF2B5EF4-FFF2-40B4-BE49-F238E27FC236}">
                <a16:creationId xmlns:a16="http://schemas.microsoft.com/office/drawing/2014/main" id="{6AEC7BC6-AA38-4391-142C-971DD78ECAC3}"/>
              </a:ext>
            </a:extLst>
          </p:cNvPr>
          <p:cNvSpPr>
            <a:spLocks noGrp="1"/>
          </p:cNvSpPr>
          <p:nvPr>
            <p:ph type="sldNum" sz="quarter" idx="12"/>
          </p:nvPr>
        </p:nvSpPr>
        <p:spPr/>
        <p:txBody>
          <a:bodyPr/>
          <a:lstStyle/>
          <a:p>
            <a:fld id="{B6877F82-84DC-415B-8D0D-0C674AA6E930}" type="slidenum">
              <a:rPr lang="en-US" smtClean="0"/>
              <a:t>‹#›</a:t>
            </a:fld>
            <a:endParaRPr lang="en-US"/>
          </a:p>
        </p:txBody>
      </p:sp>
    </p:spTree>
    <p:extLst>
      <p:ext uri="{BB962C8B-B14F-4D97-AF65-F5344CB8AC3E}">
        <p14:creationId xmlns:p14="http://schemas.microsoft.com/office/powerpoint/2010/main" val="189165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1BDB9-D1C2-12DB-FCC0-C6556F29A2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B931BE-0095-1A26-5B85-AE4E928AFC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75BE8-169F-662B-A8F6-B738837F32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A996866-FA8A-0DCD-E78C-8710B984F885}"/>
              </a:ext>
            </a:extLst>
          </p:cNvPr>
          <p:cNvSpPr>
            <a:spLocks noGrp="1"/>
          </p:cNvSpPr>
          <p:nvPr>
            <p:ph type="ftr" sz="quarter" idx="11"/>
          </p:nvPr>
        </p:nvSpPr>
        <p:spPr/>
        <p:txBody>
          <a:bodyPr/>
          <a:lstStyle/>
          <a:p>
            <a:r>
              <a:rPr lang="en-US"/>
              <a:t>Site: www.LayerTwoLabs.com  www.drivechain.info  Paul’s Twitter: @truthcoin</a:t>
            </a:r>
          </a:p>
        </p:txBody>
      </p:sp>
      <p:sp>
        <p:nvSpPr>
          <p:cNvPr id="6" name="Slide Number Placeholder 5">
            <a:extLst>
              <a:ext uri="{FF2B5EF4-FFF2-40B4-BE49-F238E27FC236}">
                <a16:creationId xmlns:a16="http://schemas.microsoft.com/office/drawing/2014/main" id="{049D638C-4B5B-99E0-F48F-1A1B22F1F122}"/>
              </a:ext>
            </a:extLst>
          </p:cNvPr>
          <p:cNvSpPr>
            <a:spLocks noGrp="1"/>
          </p:cNvSpPr>
          <p:nvPr>
            <p:ph type="sldNum" sz="quarter" idx="12"/>
          </p:nvPr>
        </p:nvSpPr>
        <p:spPr/>
        <p:txBody>
          <a:bodyPr/>
          <a:lstStyle/>
          <a:p>
            <a:fld id="{B6877F82-84DC-415B-8D0D-0C674AA6E930}" type="slidenum">
              <a:rPr lang="en-US" smtClean="0"/>
              <a:t>‹#›</a:t>
            </a:fld>
            <a:endParaRPr lang="en-US"/>
          </a:p>
        </p:txBody>
      </p:sp>
    </p:spTree>
    <p:extLst>
      <p:ext uri="{BB962C8B-B14F-4D97-AF65-F5344CB8AC3E}">
        <p14:creationId xmlns:p14="http://schemas.microsoft.com/office/powerpoint/2010/main" val="21825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45793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7D58-EF12-70E8-F602-B1B0B64F9612}"/>
              </a:ext>
            </a:extLst>
          </p:cNvPr>
          <p:cNvSpPr>
            <a:spLocks noGrp="1"/>
          </p:cNvSpPr>
          <p:nvPr>
            <p:ph type="title"/>
          </p:nvPr>
        </p:nvSpPr>
        <p:spPr>
          <a:xfrm>
            <a:off x="119293" y="67157"/>
            <a:ext cx="8249044" cy="85827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7FE3587-75E9-3221-71BF-A458884F2D8B}"/>
              </a:ext>
            </a:extLst>
          </p:cNvPr>
          <p:cNvSpPr>
            <a:spLocks noGrp="1"/>
          </p:cNvSpPr>
          <p:nvPr>
            <p:ph idx="1"/>
          </p:nvPr>
        </p:nvSpPr>
        <p:spPr>
          <a:xfrm>
            <a:off x="536028" y="1305385"/>
            <a:ext cx="11054780" cy="4871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B16484-F6D5-123F-92D5-3943AC3A4B13}"/>
              </a:ext>
            </a:extLst>
          </p:cNvPr>
          <p:cNvSpPr>
            <a:spLocks noGrp="1"/>
          </p:cNvSpPr>
          <p:nvPr>
            <p:ph type="ftr" sz="quarter" idx="11"/>
          </p:nvPr>
        </p:nvSpPr>
        <p:spPr>
          <a:xfrm>
            <a:off x="536028" y="6356350"/>
            <a:ext cx="10817772" cy="434493"/>
          </a:xfrm>
        </p:spPr>
        <p:txBody>
          <a:bodyPr/>
          <a:lstStyle>
            <a:lvl1pPr>
              <a:defRPr sz="2400"/>
            </a:lvl1pPr>
          </a:lstStyle>
          <a:p>
            <a:r>
              <a:rPr lang="en-US" u="sng" dirty="0">
                <a:solidFill>
                  <a:schemeClr val="bg1">
                    <a:lumMod val="85000"/>
                  </a:schemeClr>
                </a:solidFill>
              </a:rPr>
              <a:t>Site:</a:t>
            </a:r>
            <a:r>
              <a:rPr lang="en-US" dirty="0">
                <a:solidFill>
                  <a:schemeClr val="bg1">
                    <a:lumMod val="85000"/>
                  </a:schemeClr>
                </a:solidFill>
              </a:rPr>
              <a:t> </a:t>
            </a:r>
            <a:r>
              <a:rPr lang="en-US" dirty="0">
                <a:solidFill>
                  <a:schemeClr val="tx1"/>
                </a:solidFill>
                <a:hlinkClick r:id="rId2">
                  <a:extLst>
                    <a:ext uri="{A12FA001-AC4F-418D-AE19-62706E023703}">
                      <ahyp:hlinkClr xmlns:ahyp="http://schemas.microsoft.com/office/drawing/2018/hyperlinkcolor" val="tx"/>
                    </a:ext>
                  </a:extLst>
                </a:hlinkClick>
              </a:rPr>
              <a:t>www.LayerTwoLabs.com</a:t>
            </a:r>
            <a:r>
              <a:rPr lang="en-US" dirty="0"/>
              <a:t>  </a:t>
            </a:r>
            <a:r>
              <a:rPr lang="en-US" u="sng" dirty="0">
                <a:solidFill>
                  <a:schemeClr val="tx1"/>
                </a:solidFill>
              </a:rPr>
              <a:t>www.drivechain.info</a:t>
            </a:r>
            <a:r>
              <a:rPr lang="en-US" dirty="0">
                <a:solidFill>
                  <a:schemeClr val="tx1"/>
                </a:solidFill>
              </a:rPr>
              <a:t>  </a:t>
            </a:r>
            <a:r>
              <a:rPr lang="en-US" u="sng" dirty="0">
                <a:solidFill>
                  <a:schemeClr val="bg1">
                    <a:lumMod val="75000"/>
                  </a:schemeClr>
                </a:solidFill>
              </a:rPr>
              <a:t>Paul’s Twitter:</a:t>
            </a:r>
            <a:r>
              <a:rPr lang="en-US" dirty="0">
                <a:solidFill>
                  <a:schemeClr val="bg1">
                    <a:lumMod val="75000"/>
                  </a:schemeClr>
                </a:solidFill>
              </a:rPr>
              <a:t> </a:t>
            </a:r>
            <a:r>
              <a:rPr lang="en-US" dirty="0">
                <a:solidFill>
                  <a:schemeClr val="tx1"/>
                </a:solidFill>
              </a:rPr>
              <a:t>@truthcoin</a:t>
            </a:r>
          </a:p>
        </p:txBody>
      </p:sp>
      <p:sp>
        <p:nvSpPr>
          <p:cNvPr id="6" name="Slide Number Placeholder 5">
            <a:extLst>
              <a:ext uri="{FF2B5EF4-FFF2-40B4-BE49-F238E27FC236}">
                <a16:creationId xmlns:a16="http://schemas.microsoft.com/office/drawing/2014/main" id="{A35B0934-7F62-931F-E5EA-A4B5F4493682}"/>
              </a:ext>
            </a:extLst>
          </p:cNvPr>
          <p:cNvSpPr>
            <a:spLocks noGrp="1"/>
          </p:cNvSpPr>
          <p:nvPr>
            <p:ph type="sldNum" sz="quarter" idx="12"/>
          </p:nvPr>
        </p:nvSpPr>
        <p:spPr>
          <a:xfrm>
            <a:off x="11704319" y="6425718"/>
            <a:ext cx="406225" cy="365125"/>
          </a:xfrm>
        </p:spPr>
        <p:txBody>
          <a:bodyPr/>
          <a:lstStyle/>
          <a:p>
            <a:fld id="{B6877F82-84DC-415B-8D0D-0C674AA6E930}" type="slidenum">
              <a:rPr lang="en-US" smtClean="0"/>
              <a:t>‹#›</a:t>
            </a:fld>
            <a:endParaRPr lang="en-US"/>
          </a:p>
        </p:txBody>
      </p:sp>
    </p:spTree>
    <p:extLst>
      <p:ext uri="{BB962C8B-B14F-4D97-AF65-F5344CB8AC3E}">
        <p14:creationId xmlns:p14="http://schemas.microsoft.com/office/powerpoint/2010/main" val="285606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63A66-1391-2481-52E0-3B024AE4BD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726B7A-4F60-FA4F-B226-0C082B9A7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7AC5376-6A36-FFD6-4F32-08C3CEAFF6FC}"/>
              </a:ext>
            </a:extLst>
          </p:cNvPr>
          <p:cNvSpPr>
            <a:spLocks noGrp="1"/>
          </p:cNvSpPr>
          <p:nvPr>
            <p:ph type="sldNum" sz="quarter" idx="12"/>
          </p:nvPr>
        </p:nvSpPr>
        <p:spPr>
          <a:xfrm>
            <a:off x="11452072" y="6470168"/>
            <a:ext cx="645860" cy="326675"/>
          </a:xfrm>
        </p:spPr>
        <p:txBody>
          <a:bodyPr/>
          <a:lstStyle/>
          <a:p>
            <a:fld id="{B6877F82-84DC-415B-8D0D-0C674AA6E930}" type="slidenum">
              <a:rPr lang="en-US" smtClean="0"/>
              <a:t>‹#›</a:t>
            </a:fld>
            <a:endParaRPr lang="en-US" dirty="0"/>
          </a:p>
        </p:txBody>
      </p:sp>
      <p:sp>
        <p:nvSpPr>
          <p:cNvPr id="7" name="Footer Placeholder 4">
            <a:extLst>
              <a:ext uri="{FF2B5EF4-FFF2-40B4-BE49-F238E27FC236}">
                <a16:creationId xmlns:a16="http://schemas.microsoft.com/office/drawing/2014/main" id="{5A80985F-0FA7-D5C8-0499-B20ED82DFF3A}"/>
              </a:ext>
            </a:extLst>
          </p:cNvPr>
          <p:cNvSpPr>
            <a:spLocks noGrp="1"/>
          </p:cNvSpPr>
          <p:nvPr>
            <p:ph type="ftr" sz="quarter" idx="11"/>
          </p:nvPr>
        </p:nvSpPr>
        <p:spPr>
          <a:xfrm>
            <a:off x="536028" y="6356350"/>
            <a:ext cx="10817772" cy="434493"/>
          </a:xfrm>
        </p:spPr>
        <p:txBody>
          <a:bodyPr/>
          <a:lstStyle>
            <a:lvl1pPr>
              <a:defRPr sz="2400"/>
            </a:lvl1pPr>
          </a:lstStyle>
          <a:p>
            <a:r>
              <a:rPr lang="en-US" u="sng" dirty="0">
                <a:solidFill>
                  <a:schemeClr val="bg1">
                    <a:lumMod val="85000"/>
                  </a:schemeClr>
                </a:solidFill>
              </a:rPr>
              <a:t>Site:</a:t>
            </a:r>
            <a:r>
              <a:rPr lang="en-US" dirty="0">
                <a:solidFill>
                  <a:schemeClr val="bg1">
                    <a:lumMod val="85000"/>
                  </a:schemeClr>
                </a:solidFill>
              </a:rPr>
              <a:t> </a:t>
            </a:r>
            <a:r>
              <a:rPr lang="en-US" dirty="0">
                <a:solidFill>
                  <a:schemeClr val="tx1"/>
                </a:solidFill>
                <a:hlinkClick r:id="rId2">
                  <a:extLst>
                    <a:ext uri="{A12FA001-AC4F-418D-AE19-62706E023703}">
                      <ahyp:hlinkClr xmlns:ahyp="http://schemas.microsoft.com/office/drawing/2018/hyperlinkcolor" val="tx"/>
                    </a:ext>
                  </a:extLst>
                </a:hlinkClick>
              </a:rPr>
              <a:t>www.LayerTwoLabs.com</a:t>
            </a:r>
            <a:r>
              <a:rPr lang="en-US" dirty="0"/>
              <a:t>  </a:t>
            </a:r>
            <a:r>
              <a:rPr lang="en-US" u="sng" dirty="0">
                <a:solidFill>
                  <a:schemeClr val="tx1"/>
                </a:solidFill>
              </a:rPr>
              <a:t>www.drivechain.info</a:t>
            </a:r>
            <a:r>
              <a:rPr lang="en-US" dirty="0">
                <a:solidFill>
                  <a:schemeClr val="tx1"/>
                </a:solidFill>
              </a:rPr>
              <a:t>  </a:t>
            </a:r>
            <a:r>
              <a:rPr lang="en-US" u="sng" dirty="0">
                <a:solidFill>
                  <a:schemeClr val="bg1">
                    <a:lumMod val="75000"/>
                  </a:schemeClr>
                </a:solidFill>
              </a:rPr>
              <a:t>Paul’s Twitter:</a:t>
            </a:r>
            <a:r>
              <a:rPr lang="en-US" dirty="0">
                <a:solidFill>
                  <a:schemeClr val="bg1">
                    <a:lumMod val="75000"/>
                  </a:schemeClr>
                </a:solidFill>
              </a:rPr>
              <a:t> </a:t>
            </a:r>
            <a:r>
              <a:rPr lang="en-US" dirty="0">
                <a:solidFill>
                  <a:schemeClr val="tx1"/>
                </a:solidFill>
              </a:rPr>
              <a:t>@truthcoin</a:t>
            </a:r>
          </a:p>
        </p:txBody>
      </p:sp>
    </p:spTree>
    <p:extLst>
      <p:ext uri="{BB962C8B-B14F-4D97-AF65-F5344CB8AC3E}">
        <p14:creationId xmlns:p14="http://schemas.microsoft.com/office/powerpoint/2010/main" val="288666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6591-1367-323B-4346-14A8FAB5A9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CE181F-9081-0E14-CB2F-F114618A77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9F169E-58C1-13EF-3DEA-AAC1D116E2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5A4DCF-53D7-35AD-7BFA-1A54C221EAF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5EDC88F-83CE-F910-E6AF-407FFB1D43D1}"/>
              </a:ext>
            </a:extLst>
          </p:cNvPr>
          <p:cNvSpPr>
            <a:spLocks noGrp="1"/>
          </p:cNvSpPr>
          <p:nvPr>
            <p:ph type="ftr" sz="quarter" idx="11"/>
          </p:nvPr>
        </p:nvSpPr>
        <p:spPr/>
        <p:txBody>
          <a:bodyPr/>
          <a:lstStyle/>
          <a:p>
            <a:r>
              <a:rPr lang="en-US"/>
              <a:t>Site: www.LayerTwoLabs.com  www.drivechain.info  Paul’s Twitter: @truthcoin</a:t>
            </a:r>
          </a:p>
        </p:txBody>
      </p:sp>
      <p:sp>
        <p:nvSpPr>
          <p:cNvPr id="7" name="Slide Number Placeholder 6">
            <a:extLst>
              <a:ext uri="{FF2B5EF4-FFF2-40B4-BE49-F238E27FC236}">
                <a16:creationId xmlns:a16="http://schemas.microsoft.com/office/drawing/2014/main" id="{6559FD6B-0FBB-A960-5338-BB55FE428A12}"/>
              </a:ext>
            </a:extLst>
          </p:cNvPr>
          <p:cNvSpPr>
            <a:spLocks noGrp="1"/>
          </p:cNvSpPr>
          <p:nvPr>
            <p:ph type="sldNum" sz="quarter" idx="12"/>
          </p:nvPr>
        </p:nvSpPr>
        <p:spPr/>
        <p:txBody>
          <a:bodyPr/>
          <a:lstStyle/>
          <a:p>
            <a:fld id="{B6877F82-84DC-415B-8D0D-0C674AA6E930}" type="slidenum">
              <a:rPr lang="en-US" smtClean="0"/>
              <a:t>‹#›</a:t>
            </a:fld>
            <a:endParaRPr lang="en-US"/>
          </a:p>
        </p:txBody>
      </p:sp>
    </p:spTree>
    <p:extLst>
      <p:ext uri="{BB962C8B-B14F-4D97-AF65-F5344CB8AC3E}">
        <p14:creationId xmlns:p14="http://schemas.microsoft.com/office/powerpoint/2010/main" val="311922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2440-7C44-5660-0C4B-7BE19A21A0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F53474-E550-6C44-ABE2-E9481EAC4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B510F0-19D8-4107-B9BE-10F0336118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0D97F3-EDE9-A81D-8178-9DBB747B34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93178-8B3B-3A3A-AAC0-8043F2D31C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F4F903-7991-32D7-A21B-FB03868204D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A08FE85-B59B-3C2D-BE30-A240348FA321}"/>
              </a:ext>
            </a:extLst>
          </p:cNvPr>
          <p:cNvSpPr>
            <a:spLocks noGrp="1"/>
          </p:cNvSpPr>
          <p:nvPr>
            <p:ph type="ftr" sz="quarter" idx="11"/>
          </p:nvPr>
        </p:nvSpPr>
        <p:spPr/>
        <p:txBody>
          <a:bodyPr/>
          <a:lstStyle/>
          <a:p>
            <a:r>
              <a:rPr lang="en-US"/>
              <a:t>Site: www.LayerTwoLabs.com  www.drivechain.info  Paul’s Twitter: @truthcoin</a:t>
            </a:r>
          </a:p>
        </p:txBody>
      </p:sp>
      <p:sp>
        <p:nvSpPr>
          <p:cNvPr id="9" name="Slide Number Placeholder 8">
            <a:extLst>
              <a:ext uri="{FF2B5EF4-FFF2-40B4-BE49-F238E27FC236}">
                <a16:creationId xmlns:a16="http://schemas.microsoft.com/office/drawing/2014/main" id="{C70441EA-4E9F-F84C-D37B-041944CA70F7}"/>
              </a:ext>
            </a:extLst>
          </p:cNvPr>
          <p:cNvSpPr>
            <a:spLocks noGrp="1"/>
          </p:cNvSpPr>
          <p:nvPr>
            <p:ph type="sldNum" sz="quarter" idx="12"/>
          </p:nvPr>
        </p:nvSpPr>
        <p:spPr/>
        <p:txBody>
          <a:bodyPr/>
          <a:lstStyle/>
          <a:p>
            <a:fld id="{B6877F82-84DC-415B-8D0D-0C674AA6E930}" type="slidenum">
              <a:rPr lang="en-US" smtClean="0"/>
              <a:t>‹#›</a:t>
            </a:fld>
            <a:endParaRPr lang="en-US"/>
          </a:p>
        </p:txBody>
      </p:sp>
    </p:spTree>
    <p:extLst>
      <p:ext uri="{BB962C8B-B14F-4D97-AF65-F5344CB8AC3E}">
        <p14:creationId xmlns:p14="http://schemas.microsoft.com/office/powerpoint/2010/main" val="165381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85F7-EFF0-1F63-56AF-0239D5DD63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DB54D1-8064-7D11-07DC-8C9E736B219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BDAF391-A73F-22FE-8A8B-0FA53C31C00C}"/>
              </a:ext>
            </a:extLst>
          </p:cNvPr>
          <p:cNvSpPr>
            <a:spLocks noGrp="1"/>
          </p:cNvSpPr>
          <p:nvPr>
            <p:ph type="ftr" sz="quarter" idx="11"/>
          </p:nvPr>
        </p:nvSpPr>
        <p:spPr/>
        <p:txBody>
          <a:bodyPr/>
          <a:lstStyle/>
          <a:p>
            <a:r>
              <a:rPr lang="en-US"/>
              <a:t>Site: www.LayerTwoLabs.com  www.drivechain.info  Paul’s Twitter: @truthcoin</a:t>
            </a:r>
          </a:p>
        </p:txBody>
      </p:sp>
      <p:sp>
        <p:nvSpPr>
          <p:cNvPr id="5" name="Slide Number Placeholder 4">
            <a:extLst>
              <a:ext uri="{FF2B5EF4-FFF2-40B4-BE49-F238E27FC236}">
                <a16:creationId xmlns:a16="http://schemas.microsoft.com/office/drawing/2014/main" id="{DBD18476-478C-4809-BB96-F49024C4BF4C}"/>
              </a:ext>
            </a:extLst>
          </p:cNvPr>
          <p:cNvSpPr>
            <a:spLocks noGrp="1"/>
          </p:cNvSpPr>
          <p:nvPr>
            <p:ph type="sldNum" sz="quarter" idx="12"/>
          </p:nvPr>
        </p:nvSpPr>
        <p:spPr/>
        <p:txBody>
          <a:bodyPr/>
          <a:lstStyle/>
          <a:p>
            <a:fld id="{B6877F82-84DC-415B-8D0D-0C674AA6E930}" type="slidenum">
              <a:rPr lang="en-US" smtClean="0"/>
              <a:t>‹#›</a:t>
            </a:fld>
            <a:endParaRPr lang="en-US"/>
          </a:p>
        </p:txBody>
      </p:sp>
    </p:spTree>
    <p:extLst>
      <p:ext uri="{BB962C8B-B14F-4D97-AF65-F5344CB8AC3E}">
        <p14:creationId xmlns:p14="http://schemas.microsoft.com/office/powerpoint/2010/main" val="42615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108C3-C274-E781-C488-4FE357C0973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A6CCC2F-F44B-5216-8C67-207A261757AD}"/>
              </a:ext>
            </a:extLst>
          </p:cNvPr>
          <p:cNvSpPr>
            <a:spLocks noGrp="1"/>
          </p:cNvSpPr>
          <p:nvPr>
            <p:ph type="ftr" sz="quarter" idx="11"/>
          </p:nvPr>
        </p:nvSpPr>
        <p:spPr/>
        <p:txBody>
          <a:bodyPr/>
          <a:lstStyle/>
          <a:p>
            <a:r>
              <a:rPr lang="en-US"/>
              <a:t>Site: www.LayerTwoLabs.com  www.drivechain.info  Paul’s Twitter: @truthcoin</a:t>
            </a:r>
          </a:p>
        </p:txBody>
      </p:sp>
      <p:sp>
        <p:nvSpPr>
          <p:cNvPr id="4" name="Slide Number Placeholder 3">
            <a:extLst>
              <a:ext uri="{FF2B5EF4-FFF2-40B4-BE49-F238E27FC236}">
                <a16:creationId xmlns:a16="http://schemas.microsoft.com/office/drawing/2014/main" id="{23E6F1DF-E3C9-0177-6C82-15304CDA95DD}"/>
              </a:ext>
            </a:extLst>
          </p:cNvPr>
          <p:cNvSpPr>
            <a:spLocks noGrp="1"/>
          </p:cNvSpPr>
          <p:nvPr>
            <p:ph type="sldNum" sz="quarter" idx="12"/>
          </p:nvPr>
        </p:nvSpPr>
        <p:spPr/>
        <p:txBody>
          <a:bodyPr/>
          <a:lstStyle/>
          <a:p>
            <a:fld id="{B6877F82-84DC-415B-8D0D-0C674AA6E930}" type="slidenum">
              <a:rPr lang="en-US" smtClean="0"/>
              <a:t>‹#›</a:t>
            </a:fld>
            <a:endParaRPr lang="en-US"/>
          </a:p>
        </p:txBody>
      </p:sp>
    </p:spTree>
    <p:extLst>
      <p:ext uri="{BB962C8B-B14F-4D97-AF65-F5344CB8AC3E}">
        <p14:creationId xmlns:p14="http://schemas.microsoft.com/office/powerpoint/2010/main" val="2863733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A116-7B5E-5D9C-353E-A8BC8DFF1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CC74B1-A109-75BA-C4DD-36F2AE60F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B2CAB-F907-85E9-EFD0-FFBA0AAF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CFE03-6797-CE12-DCC6-1F536DD0C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AB563F2-AC4A-08BD-2835-D5210BFDAC4E}"/>
              </a:ext>
            </a:extLst>
          </p:cNvPr>
          <p:cNvSpPr>
            <a:spLocks noGrp="1"/>
          </p:cNvSpPr>
          <p:nvPr>
            <p:ph type="ftr" sz="quarter" idx="11"/>
          </p:nvPr>
        </p:nvSpPr>
        <p:spPr/>
        <p:txBody>
          <a:bodyPr/>
          <a:lstStyle/>
          <a:p>
            <a:r>
              <a:rPr lang="en-US"/>
              <a:t>Site: www.LayerTwoLabs.com  www.drivechain.info  Paul’s Twitter: @truthcoin</a:t>
            </a:r>
          </a:p>
        </p:txBody>
      </p:sp>
      <p:sp>
        <p:nvSpPr>
          <p:cNvPr id="7" name="Slide Number Placeholder 6">
            <a:extLst>
              <a:ext uri="{FF2B5EF4-FFF2-40B4-BE49-F238E27FC236}">
                <a16:creationId xmlns:a16="http://schemas.microsoft.com/office/drawing/2014/main" id="{176DA8BC-057D-543C-EE6A-A1DC082C74AF}"/>
              </a:ext>
            </a:extLst>
          </p:cNvPr>
          <p:cNvSpPr>
            <a:spLocks noGrp="1"/>
          </p:cNvSpPr>
          <p:nvPr>
            <p:ph type="sldNum" sz="quarter" idx="12"/>
          </p:nvPr>
        </p:nvSpPr>
        <p:spPr/>
        <p:txBody>
          <a:bodyPr/>
          <a:lstStyle/>
          <a:p>
            <a:fld id="{B6877F82-84DC-415B-8D0D-0C674AA6E930}" type="slidenum">
              <a:rPr lang="en-US" smtClean="0"/>
              <a:t>‹#›</a:t>
            </a:fld>
            <a:endParaRPr lang="en-US"/>
          </a:p>
        </p:txBody>
      </p:sp>
    </p:spTree>
    <p:extLst>
      <p:ext uri="{BB962C8B-B14F-4D97-AF65-F5344CB8AC3E}">
        <p14:creationId xmlns:p14="http://schemas.microsoft.com/office/powerpoint/2010/main" val="131488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AB22-551C-5DB3-21D3-CADBCF2A9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98368D-D234-8369-68B3-3284F8E2E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89A30-98EB-6F6A-C154-1BC62661B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E9782-97A9-F31E-11BB-D780DC76B3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FAB4571-B6A4-D286-57E6-E8ABC57FB122}"/>
              </a:ext>
            </a:extLst>
          </p:cNvPr>
          <p:cNvSpPr>
            <a:spLocks noGrp="1"/>
          </p:cNvSpPr>
          <p:nvPr>
            <p:ph type="ftr" sz="quarter" idx="11"/>
          </p:nvPr>
        </p:nvSpPr>
        <p:spPr/>
        <p:txBody>
          <a:bodyPr/>
          <a:lstStyle/>
          <a:p>
            <a:r>
              <a:rPr lang="en-US"/>
              <a:t>Site: www.LayerTwoLabs.com  www.drivechain.info  Paul’s Twitter: @truthcoin</a:t>
            </a:r>
          </a:p>
        </p:txBody>
      </p:sp>
      <p:sp>
        <p:nvSpPr>
          <p:cNvPr id="7" name="Slide Number Placeholder 6">
            <a:extLst>
              <a:ext uri="{FF2B5EF4-FFF2-40B4-BE49-F238E27FC236}">
                <a16:creationId xmlns:a16="http://schemas.microsoft.com/office/drawing/2014/main" id="{D419B637-313A-9116-51A9-1AC319D753DF}"/>
              </a:ext>
            </a:extLst>
          </p:cNvPr>
          <p:cNvSpPr>
            <a:spLocks noGrp="1"/>
          </p:cNvSpPr>
          <p:nvPr>
            <p:ph type="sldNum" sz="quarter" idx="12"/>
          </p:nvPr>
        </p:nvSpPr>
        <p:spPr/>
        <p:txBody>
          <a:bodyPr/>
          <a:lstStyle/>
          <a:p>
            <a:fld id="{B6877F82-84DC-415B-8D0D-0C674AA6E930}" type="slidenum">
              <a:rPr lang="en-US" smtClean="0"/>
              <a:t>‹#›</a:t>
            </a:fld>
            <a:endParaRPr lang="en-US"/>
          </a:p>
        </p:txBody>
      </p:sp>
    </p:spTree>
    <p:extLst>
      <p:ext uri="{BB962C8B-B14F-4D97-AF65-F5344CB8AC3E}">
        <p14:creationId xmlns:p14="http://schemas.microsoft.com/office/powerpoint/2010/main" val="97873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6C153-63C8-37B8-23BA-8EF9C72A49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254489-573B-2353-97D5-605F8267E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E409-9CAD-C01E-9E21-25ADBB38A4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15933E0-F428-85C2-7E46-BBB9BE840B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Site: www.LayerTwoLabs.com  www.drivechain.info  Paul’s Twitter: @truthcoin</a:t>
            </a:r>
          </a:p>
        </p:txBody>
      </p:sp>
      <p:sp>
        <p:nvSpPr>
          <p:cNvPr id="6" name="Slide Number Placeholder 5">
            <a:extLst>
              <a:ext uri="{FF2B5EF4-FFF2-40B4-BE49-F238E27FC236}">
                <a16:creationId xmlns:a16="http://schemas.microsoft.com/office/drawing/2014/main" id="{2C193EB2-0572-4C2B-FD94-736763103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7F82-84DC-415B-8D0D-0C674AA6E930}" type="slidenum">
              <a:rPr lang="en-US" smtClean="0"/>
              <a:t>‹#›</a:t>
            </a:fld>
            <a:endParaRPr lang="en-US"/>
          </a:p>
        </p:txBody>
      </p:sp>
    </p:spTree>
    <p:extLst>
      <p:ext uri="{BB962C8B-B14F-4D97-AF65-F5344CB8AC3E}">
        <p14:creationId xmlns:p14="http://schemas.microsoft.com/office/powerpoint/2010/main" val="2601858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layertwolabs.com/" TargetMode="Externa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layertwolabs.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hyperlink" Target="http://www.layertwolabs.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hyperlink" Target="http://www.layertwolabs.com/"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truthcoin.info/blog/thunder/"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ruthcoin.info/blog/bit-assets/" TargetMode="External"/><Relationship Id="rId2" Type="http://schemas.openxmlformats.org/officeDocument/2006/relationships/hyperlink" Target="https://www.truthcoin.info/blog/bitnames/" TargetMode="External"/><Relationship Id="rId1" Type="http://schemas.openxmlformats.org/officeDocument/2006/relationships/slideLayout" Target="../slideLayouts/slideLayout12.xml"/><Relationship Id="rId4" Type="http://schemas.openxmlformats.org/officeDocument/2006/relationships/hyperlink" Target="https://bitcoinhivemind.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layertwolabs.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layertwolabs.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layertwolabs.co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layertwolabs.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layertwolabs.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hyperlink" Target="http://www.layertwolabs.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hyperlink" Target="http://www.layertwolabs.com/"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9.jpeg"/><Relationship Id="rId7"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50E808-4CDE-8AAE-F96D-41D079317BB5}"/>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49290" y="0"/>
            <a:ext cx="12093420" cy="6858000"/>
          </a:xfrm>
          <a:prstGeom prst="rect">
            <a:avLst/>
          </a:prstGeom>
        </p:spPr>
      </p:pic>
      <p:sp>
        <p:nvSpPr>
          <p:cNvPr id="8" name="Rectangle 7">
            <a:extLst>
              <a:ext uri="{FF2B5EF4-FFF2-40B4-BE49-F238E27FC236}">
                <a16:creationId xmlns:a16="http://schemas.microsoft.com/office/drawing/2014/main" id="{44C2FEEA-71FD-EFBC-DCCD-5A785AA63D4B}"/>
              </a:ext>
            </a:extLst>
          </p:cNvPr>
          <p:cNvSpPr/>
          <p:nvPr/>
        </p:nvSpPr>
        <p:spPr>
          <a:xfrm>
            <a:off x="93938" y="-8092"/>
            <a:ext cx="12089970" cy="6919939"/>
          </a:xfrm>
          <a:prstGeom prst="rect">
            <a:avLst/>
          </a:prstGeom>
          <a:solidFill>
            <a:srgbClr val="FFFFFF">
              <a:alpha val="6117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25FB1E-C7E5-3B07-F45B-C06E59FF697C}"/>
              </a:ext>
            </a:extLst>
          </p:cNvPr>
          <p:cNvSpPr/>
          <p:nvPr/>
        </p:nvSpPr>
        <p:spPr>
          <a:xfrm>
            <a:off x="1650775" y="1359463"/>
            <a:ext cx="8925516" cy="1896500"/>
          </a:xfrm>
          <a:prstGeom prst="rect">
            <a:avLst/>
          </a:prstGeom>
          <a:solidFill>
            <a:srgbClr val="FFFFFF">
              <a:alpha val="6117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CE8503-0B88-0F18-87E2-C9A6B340BBCE}"/>
              </a:ext>
            </a:extLst>
          </p:cNvPr>
          <p:cNvSpPr>
            <a:spLocks noGrp="1"/>
          </p:cNvSpPr>
          <p:nvPr>
            <p:ph type="ctrTitle"/>
          </p:nvPr>
        </p:nvSpPr>
        <p:spPr>
          <a:xfrm>
            <a:off x="1524000" y="1183966"/>
            <a:ext cx="9144000" cy="1990879"/>
          </a:xfrm>
        </p:spPr>
        <p:txBody>
          <a:bodyPr>
            <a:normAutofit/>
          </a:bodyPr>
          <a:lstStyle/>
          <a:p>
            <a:r>
              <a:rPr lang="en-US" dirty="0"/>
              <a:t>Victory, Unity, and Freedom – via Sidechains</a:t>
            </a:r>
          </a:p>
        </p:txBody>
      </p:sp>
      <p:sp>
        <p:nvSpPr>
          <p:cNvPr id="3" name="Subtitle 2">
            <a:extLst>
              <a:ext uri="{FF2B5EF4-FFF2-40B4-BE49-F238E27FC236}">
                <a16:creationId xmlns:a16="http://schemas.microsoft.com/office/drawing/2014/main" id="{4FDD2BEF-9CB0-64AA-7B70-FBEFB7F2D1D1}"/>
              </a:ext>
            </a:extLst>
          </p:cNvPr>
          <p:cNvSpPr>
            <a:spLocks noGrp="1"/>
          </p:cNvSpPr>
          <p:nvPr>
            <p:ph type="subTitle" idx="1"/>
          </p:nvPr>
        </p:nvSpPr>
        <p:spPr/>
        <p:txBody>
          <a:bodyPr>
            <a:normAutofit lnSpcReduction="10000"/>
          </a:bodyPr>
          <a:lstStyle/>
          <a:p>
            <a:r>
              <a:rPr lang="en-US" sz="3600" b="1" dirty="0"/>
              <a:t>Paul Sztorc</a:t>
            </a:r>
          </a:p>
          <a:p>
            <a:r>
              <a:rPr lang="en-US" sz="3600" dirty="0"/>
              <a:t>Feb 14, 2024</a:t>
            </a:r>
            <a:br>
              <a:rPr lang="en-US" sz="3600" dirty="0"/>
            </a:br>
            <a:r>
              <a:rPr lang="en-US" sz="3600" dirty="0" err="1"/>
              <a:t>Anarchapulco</a:t>
            </a:r>
            <a:endParaRPr lang="en-US" sz="3600" dirty="0"/>
          </a:p>
        </p:txBody>
      </p:sp>
      <p:sp>
        <p:nvSpPr>
          <p:cNvPr id="4" name="Footer Placeholder 3">
            <a:extLst>
              <a:ext uri="{FF2B5EF4-FFF2-40B4-BE49-F238E27FC236}">
                <a16:creationId xmlns:a16="http://schemas.microsoft.com/office/drawing/2014/main" id="{D6264FF9-704C-65A8-B4E0-FA9FEFE27808}"/>
              </a:ext>
            </a:extLst>
          </p:cNvPr>
          <p:cNvSpPr>
            <a:spLocks noGrp="1"/>
          </p:cNvSpPr>
          <p:nvPr>
            <p:ph type="ftr" sz="quarter" idx="11"/>
          </p:nvPr>
        </p:nvSpPr>
        <p:spPr/>
        <p:txBody>
          <a:bodyPr/>
          <a:lstStyle/>
          <a:p>
            <a:r>
              <a:rPr lang="en-US"/>
              <a:t>Site: www.LayerTwoLabs.com  www.drivechain.info  Paul’s Twitter: @truthcoin</a:t>
            </a:r>
          </a:p>
        </p:txBody>
      </p:sp>
      <p:sp>
        <p:nvSpPr>
          <p:cNvPr id="5" name="Slide Number Placeholder 4">
            <a:extLst>
              <a:ext uri="{FF2B5EF4-FFF2-40B4-BE49-F238E27FC236}">
                <a16:creationId xmlns:a16="http://schemas.microsoft.com/office/drawing/2014/main" id="{D241D730-F2ED-F2E7-6A99-D494F40A6AC7}"/>
              </a:ext>
            </a:extLst>
          </p:cNvPr>
          <p:cNvSpPr>
            <a:spLocks noGrp="1"/>
          </p:cNvSpPr>
          <p:nvPr>
            <p:ph type="sldNum" sz="quarter" idx="12"/>
          </p:nvPr>
        </p:nvSpPr>
        <p:spPr/>
        <p:txBody>
          <a:bodyPr/>
          <a:lstStyle/>
          <a:p>
            <a:fld id="{B6877F82-84DC-415B-8D0D-0C674AA6E930}" type="slidenum">
              <a:rPr lang="en-US" smtClean="0"/>
              <a:t>1</a:t>
            </a:fld>
            <a:endParaRPr lang="en-US"/>
          </a:p>
        </p:txBody>
      </p:sp>
    </p:spTree>
    <p:extLst>
      <p:ext uri="{BB962C8B-B14F-4D97-AF65-F5344CB8AC3E}">
        <p14:creationId xmlns:p14="http://schemas.microsoft.com/office/powerpoint/2010/main" val="1145276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45371-695D-A2AF-DAAC-89806A949B66}"/>
              </a:ext>
            </a:extLst>
          </p:cNvPr>
          <p:cNvSpPr>
            <a:spLocks noGrp="1"/>
          </p:cNvSpPr>
          <p:nvPr>
            <p:ph idx="1"/>
          </p:nvPr>
        </p:nvSpPr>
        <p:spPr>
          <a:xfrm>
            <a:off x="477058" y="1217678"/>
            <a:ext cx="11237884" cy="4871578"/>
          </a:xfrm>
        </p:spPr>
        <p:txBody>
          <a:bodyPr>
            <a:normAutofit/>
          </a:bodyPr>
          <a:lstStyle/>
          <a:p>
            <a:pPr marL="0" indent="0">
              <a:buNone/>
            </a:pPr>
            <a:r>
              <a:rPr lang="en-US" sz="4800" dirty="0"/>
              <a:t>We want:</a:t>
            </a:r>
            <a:br>
              <a:rPr lang="en-US" sz="4800" dirty="0"/>
            </a:br>
            <a:r>
              <a:rPr lang="en-US" sz="2000" dirty="0"/>
              <a:t> </a:t>
            </a:r>
            <a:endParaRPr lang="en-US" sz="4800" dirty="0"/>
          </a:p>
          <a:p>
            <a:pPr lvl="1"/>
            <a:r>
              <a:rPr lang="en-US" sz="2800" kern="100" dirty="0">
                <a:effectLst/>
                <a:latin typeface="Calibri" panose="020F0502020204030204" pitchFamily="34" charset="0"/>
                <a:ea typeface="Calibri" panose="020F0502020204030204" pitchFamily="34" charset="0"/>
                <a:cs typeface="Times New Roman" panose="02020603050405020304" pitchFamily="18" charset="0"/>
              </a:rPr>
              <a:t>One cryptocurrency (ie, “21 million coins” only)</a:t>
            </a:r>
          </a:p>
          <a:p>
            <a:pPr lvl="1"/>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Multiple blockchains, run by </a:t>
            </a:r>
            <a:r>
              <a:rPr lang="en-US" sz="2800" i="1" u="sng" kern="100" dirty="0">
                <a:effectLst/>
                <a:latin typeface="Calibri" panose="020F0502020204030204" pitchFamily="34" charset="0"/>
                <a:ea typeface="Calibri" panose="020F0502020204030204" pitchFamily="34" charset="0"/>
                <a:cs typeface="Times New Roman" panose="02020603050405020304" pitchFamily="18" charset="0"/>
              </a:rPr>
              <a:t>different people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who all </a:t>
            </a:r>
            <a:r>
              <a:rPr lang="en-US" sz="2800" i="1" u="sng" kern="100" dirty="0">
                <a:effectLst/>
                <a:latin typeface="Calibri" panose="020F0502020204030204" pitchFamily="34" charset="0"/>
                <a:ea typeface="Calibri" panose="020F0502020204030204" pitchFamily="34" charset="0"/>
                <a:cs typeface="Times New Roman" panose="02020603050405020304" pitchFamily="18" charset="0"/>
              </a:rPr>
              <a:t>hate each other</a:t>
            </a:r>
            <a:endParaRPr lang="en-US" sz="2800" i="1" u="sng" kern="100" dirty="0">
              <a:latin typeface="Calibri" panose="020F0502020204030204" pitchFamily="34" charset="0"/>
              <a:ea typeface="Calibri" panose="020F0502020204030204" pitchFamily="34" charset="0"/>
              <a:cs typeface="Times New Roman" panose="02020603050405020304" pitchFamily="18" charset="0"/>
            </a:endParaRPr>
          </a:p>
          <a:p>
            <a:pPr lvl="1"/>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ability to always add </a:t>
            </a:r>
            <a:r>
              <a:rPr lang="en-US" sz="2800" i="1" u="sng" kern="100" dirty="0">
                <a:effectLst/>
                <a:latin typeface="Calibri" panose="020F0502020204030204" pitchFamily="34" charset="0"/>
                <a:ea typeface="Calibri" panose="020F0502020204030204" pitchFamily="34" charset="0"/>
                <a:cs typeface="Times New Roman" panose="02020603050405020304" pitchFamily="18" charset="0"/>
              </a:rPr>
              <a:t>more new blockchains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lvl="1"/>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ability for </a:t>
            </a:r>
            <a:r>
              <a:rPr lang="en-US" sz="2800" i="1" u="sng" kern="100" dirty="0">
                <a:effectLst/>
                <a:latin typeface="Calibri" panose="020F0502020204030204" pitchFamily="34" charset="0"/>
                <a:ea typeface="Calibri" panose="020F0502020204030204" pitchFamily="34" charset="0"/>
                <a:cs typeface="Times New Roman" panose="02020603050405020304" pitchFamily="18" charset="0"/>
              </a:rPr>
              <a:t>users to always switch</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between these as they like.</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getting one of the two, is easy. But how to get both?</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…that is what </a:t>
            </a:r>
            <a:r>
              <a:rPr lang="en-US" sz="2800" i="1" u="sng" kern="100" dirty="0">
                <a:effectLst/>
                <a:latin typeface="Calibri" panose="020F0502020204030204" pitchFamily="34" charset="0"/>
                <a:ea typeface="Calibri" panose="020F0502020204030204" pitchFamily="34" charset="0"/>
                <a:cs typeface="Times New Roman" panose="02020603050405020304" pitchFamily="18" charset="0"/>
              </a:rPr>
              <a:t>sidechains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(BIP300, “Drivechains”) provide.</a:t>
            </a:r>
          </a:p>
        </p:txBody>
      </p:sp>
      <p:sp>
        <p:nvSpPr>
          <p:cNvPr id="4" name="Footer Placeholder 3">
            <a:extLst>
              <a:ext uri="{FF2B5EF4-FFF2-40B4-BE49-F238E27FC236}">
                <a16:creationId xmlns:a16="http://schemas.microsoft.com/office/drawing/2014/main" id="{31BF9142-7F86-77FB-E0EB-93983C4B9C05}"/>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A904A43D-276E-D2DA-1E74-4ADEDD2B9B8A}"/>
              </a:ext>
            </a:extLst>
          </p:cNvPr>
          <p:cNvSpPr>
            <a:spLocks noGrp="1"/>
          </p:cNvSpPr>
          <p:nvPr>
            <p:ph type="sldNum" sz="quarter" idx="12"/>
          </p:nvPr>
        </p:nvSpPr>
        <p:spPr/>
        <p:txBody>
          <a:bodyPr/>
          <a:lstStyle/>
          <a:p>
            <a:fld id="{B6877F82-84DC-415B-8D0D-0C674AA6E930}" type="slidenum">
              <a:rPr lang="en-US" smtClean="0"/>
              <a:t>10</a:t>
            </a:fld>
            <a:endParaRPr lang="en-US"/>
          </a:p>
        </p:txBody>
      </p:sp>
      <p:sp>
        <p:nvSpPr>
          <p:cNvPr id="6" name="Rectangle: Rounded Corners 5">
            <a:extLst>
              <a:ext uri="{FF2B5EF4-FFF2-40B4-BE49-F238E27FC236}">
                <a16:creationId xmlns:a16="http://schemas.microsoft.com/office/drawing/2014/main" id="{6AB29A08-8A86-4AD5-AE4D-35C94CEBD65C}"/>
              </a:ext>
            </a:extLst>
          </p:cNvPr>
          <p:cNvSpPr/>
          <p:nvPr/>
        </p:nvSpPr>
        <p:spPr>
          <a:xfrm>
            <a:off x="974558" y="2045368"/>
            <a:ext cx="7351295" cy="66173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FC54FF-0300-2D97-D2B0-7B9FCC1456F0}"/>
              </a:ext>
            </a:extLst>
          </p:cNvPr>
          <p:cNvSpPr/>
          <p:nvPr/>
        </p:nvSpPr>
        <p:spPr>
          <a:xfrm>
            <a:off x="850232" y="2707105"/>
            <a:ext cx="10503568" cy="133550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75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D11C-35DD-AEA7-6BA3-94A82359EF73}"/>
              </a:ext>
            </a:extLst>
          </p:cNvPr>
          <p:cNvSpPr>
            <a:spLocks noGrp="1"/>
          </p:cNvSpPr>
          <p:nvPr>
            <p:ph type="title"/>
          </p:nvPr>
        </p:nvSpPr>
        <p:spPr>
          <a:xfrm>
            <a:off x="192121" y="180610"/>
            <a:ext cx="8249044" cy="858279"/>
          </a:xfrm>
        </p:spPr>
        <p:txBody>
          <a:bodyPr/>
          <a:lstStyle/>
          <a:p>
            <a:r>
              <a:rPr lang="en-US" dirty="0"/>
              <a:t>History Lesson</a:t>
            </a:r>
          </a:p>
        </p:txBody>
      </p:sp>
      <p:graphicFrame>
        <p:nvGraphicFramePr>
          <p:cNvPr id="6" name="Content Placeholder 5">
            <a:extLst>
              <a:ext uri="{FF2B5EF4-FFF2-40B4-BE49-F238E27FC236}">
                <a16:creationId xmlns:a16="http://schemas.microsoft.com/office/drawing/2014/main" id="{CA83AA6E-29FE-663C-5654-E6E67CB56212}"/>
              </a:ext>
            </a:extLst>
          </p:cNvPr>
          <p:cNvGraphicFramePr>
            <a:graphicFrameLocks noGrp="1"/>
          </p:cNvGraphicFramePr>
          <p:nvPr>
            <p:ph idx="1"/>
            <p:extLst>
              <p:ext uri="{D42A27DB-BD31-4B8C-83A1-F6EECF244321}">
                <p14:modId xmlns:p14="http://schemas.microsoft.com/office/powerpoint/2010/main" val="3283259866"/>
              </p:ext>
            </p:extLst>
          </p:nvPr>
        </p:nvGraphicFramePr>
        <p:xfrm>
          <a:off x="399010" y="1919919"/>
          <a:ext cx="11053762" cy="3404640"/>
        </p:xfrm>
        <a:graphic>
          <a:graphicData uri="http://schemas.openxmlformats.org/drawingml/2006/table">
            <a:tbl>
              <a:tblPr>
                <a:tableStyleId>{5C22544A-7EE6-4342-B048-85BDC9FD1C3A}</a:tableStyleId>
              </a:tblPr>
              <a:tblGrid>
                <a:gridCol w="5526881">
                  <a:extLst>
                    <a:ext uri="{9D8B030D-6E8A-4147-A177-3AD203B41FA5}">
                      <a16:colId xmlns:a16="http://schemas.microsoft.com/office/drawing/2014/main" val="1620937416"/>
                    </a:ext>
                  </a:extLst>
                </a:gridCol>
                <a:gridCol w="5526881">
                  <a:extLst>
                    <a:ext uri="{9D8B030D-6E8A-4147-A177-3AD203B41FA5}">
                      <a16:colId xmlns:a16="http://schemas.microsoft.com/office/drawing/2014/main" val="3534238710"/>
                    </a:ext>
                  </a:extLst>
                </a:gridCol>
              </a:tblGrid>
              <a:tr h="1702320">
                <a:tc>
                  <a:txBody>
                    <a:bodyPr/>
                    <a:lstStyle/>
                    <a:p>
                      <a:r>
                        <a:rPr lang="en-US" sz="2400" dirty="0"/>
                        <a:t>Blockstream -- </a:t>
                      </a:r>
                      <a:r>
                        <a:rPr lang="en-US" sz="2400" b="1" dirty="0"/>
                        <a:t>Oct 2014</a:t>
                      </a:r>
                      <a:r>
                        <a:rPr lang="en-US" sz="2400" dirty="0"/>
                        <a:t> –</a:t>
                      </a:r>
                      <a:br>
                        <a:rPr lang="en-US" sz="2400" dirty="0"/>
                      </a:br>
                      <a:r>
                        <a:rPr lang="en-US" sz="2400" i="1" dirty="0"/>
                        <a:t>“Enabling Blockchain Innovations</a:t>
                      </a:r>
                      <a:br>
                        <a:rPr lang="en-US" sz="2400" i="1" dirty="0"/>
                      </a:br>
                      <a:r>
                        <a:rPr lang="en-US" sz="2400" i="1" dirty="0"/>
                        <a:t>with Pegged Sidechains”</a:t>
                      </a:r>
                    </a:p>
                  </a:txBody>
                  <a:tcPr>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t>Blockstream -- </a:t>
                      </a:r>
                      <a:r>
                        <a:rPr lang="en-US" sz="2400" b="1" dirty="0"/>
                        <a:t>Jan 2017</a:t>
                      </a:r>
                      <a:r>
                        <a:rPr lang="en-US" sz="2400" dirty="0"/>
                        <a:t> –</a:t>
                      </a:r>
                      <a:br>
                        <a:rPr lang="en-US" sz="2400" dirty="0"/>
                      </a:br>
                      <a:r>
                        <a:rPr lang="en-US" sz="2400" i="1" dirty="0"/>
                        <a:t>“Strong Federations: An Interoperable</a:t>
                      </a:r>
                      <a:br>
                        <a:rPr lang="en-US" sz="2400" i="1" dirty="0"/>
                      </a:br>
                      <a:r>
                        <a:rPr lang="en-US" sz="2400" i="1" dirty="0"/>
                        <a:t>Blockchain Solution to</a:t>
                      </a:r>
                      <a:br>
                        <a:rPr lang="en-US" sz="2400" i="1" dirty="0"/>
                      </a:br>
                      <a:r>
                        <a:rPr lang="en-US" sz="2400" i="1" dirty="0"/>
                        <a:t>Centralized Third Party Risks”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960542"/>
                  </a:ext>
                </a:extLst>
              </a:tr>
              <a:tr h="1702320">
                <a:tc>
                  <a:txBody>
                    <a:bodyPr/>
                    <a:lstStyle/>
                    <a:p>
                      <a:r>
                        <a:rPr lang="en-US" dirty="0"/>
                        <a:t>Paul Sztorc (Me) – </a:t>
                      </a:r>
                      <a:r>
                        <a:rPr lang="en-US" b="1" dirty="0"/>
                        <a:t>Nov 2015</a:t>
                      </a:r>
                      <a:r>
                        <a:rPr lang="en-US" dirty="0"/>
                        <a:t> –</a:t>
                      </a:r>
                    </a:p>
                    <a:p>
                      <a:r>
                        <a:rPr lang="en-US" dirty="0"/>
                        <a:t>“Drivechain: the simple two-way peg”</a:t>
                      </a:r>
                    </a:p>
                  </a:txBody>
                  <a:tcPr anchor="b">
                    <a:lnT w="12700" cap="flat" cmpd="sng" algn="ctr">
                      <a:solidFill>
                        <a:schemeClr val="tx1"/>
                      </a:solidFill>
                      <a:prstDash val="solid"/>
                      <a:round/>
                      <a:headEnd type="none" w="med" len="med"/>
                      <a:tailEnd type="none" w="med" len="med"/>
                    </a:lnT>
                  </a:tcPr>
                </a:tc>
                <a:tc>
                  <a:txBody>
                    <a:bodyPr/>
                    <a:lstStyle/>
                    <a:p>
                      <a:pPr algn="r"/>
                      <a:r>
                        <a:rPr lang="en-US" dirty="0"/>
                        <a:t>Paul Sztorc (Me) –</a:t>
                      </a:r>
                      <a:br>
                        <a:rPr lang="en-US" dirty="0"/>
                      </a:br>
                      <a:r>
                        <a:rPr lang="en-US" dirty="0"/>
                        <a:t>Jan 2017 – </a:t>
                      </a:r>
                      <a:r>
                        <a:rPr lang="en-US" u="sng" dirty="0"/>
                        <a:t>drivechain.info</a:t>
                      </a:r>
                      <a:br>
                        <a:rPr lang="en-US" dirty="0"/>
                      </a:br>
                      <a:r>
                        <a:rPr lang="en-US" dirty="0"/>
                        <a:t>Feb 2018  – BIPs 300 &amp; 301</a:t>
                      </a:r>
                      <a:br>
                        <a:rPr lang="en-US" dirty="0"/>
                      </a:br>
                      <a:r>
                        <a:rPr lang="en-US" dirty="0"/>
                        <a:t>Summer 2020 – zCash Sidechain </a:t>
                      </a:r>
                    </a:p>
                    <a:p>
                      <a:pPr algn="r"/>
                      <a:r>
                        <a:rPr lang="en-US" dirty="0"/>
                        <a:t>Dec 2022 – LayerTwo Labs</a:t>
                      </a:r>
                    </a:p>
                  </a:txBody>
                  <a:tcPr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18579947"/>
                  </a:ext>
                </a:extLst>
              </a:tr>
            </a:tbl>
          </a:graphicData>
        </a:graphic>
      </p:graphicFrame>
      <p:sp>
        <p:nvSpPr>
          <p:cNvPr id="4" name="Footer Placeholder 3">
            <a:extLst>
              <a:ext uri="{FF2B5EF4-FFF2-40B4-BE49-F238E27FC236}">
                <a16:creationId xmlns:a16="http://schemas.microsoft.com/office/drawing/2014/main" id="{9BBC20A9-6CD9-13CE-7022-F3AAF6EB81A7}"/>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0DD2C7D5-3E76-E3CF-6978-0CCF21D5ECBC}"/>
              </a:ext>
            </a:extLst>
          </p:cNvPr>
          <p:cNvSpPr>
            <a:spLocks noGrp="1"/>
          </p:cNvSpPr>
          <p:nvPr>
            <p:ph type="sldNum" sz="quarter" idx="12"/>
          </p:nvPr>
        </p:nvSpPr>
        <p:spPr/>
        <p:txBody>
          <a:bodyPr/>
          <a:lstStyle/>
          <a:p>
            <a:fld id="{B6877F82-84DC-415B-8D0D-0C674AA6E930}" type="slidenum">
              <a:rPr lang="en-US" smtClean="0"/>
              <a:t>11</a:t>
            </a:fld>
            <a:endParaRPr lang="en-US"/>
          </a:p>
        </p:txBody>
      </p:sp>
      <p:cxnSp>
        <p:nvCxnSpPr>
          <p:cNvPr id="8" name="Straight Arrow Connector 7">
            <a:extLst>
              <a:ext uri="{FF2B5EF4-FFF2-40B4-BE49-F238E27FC236}">
                <a16:creationId xmlns:a16="http://schemas.microsoft.com/office/drawing/2014/main" id="{750F9348-41FD-6D86-E153-CD16191962F0}"/>
              </a:ext>
            </a:extLst>
          </p:cNvPr>
          <p:cNvCxnSpPr/>
          <p:nvPr/>
        </p:nvCxnSpPr>
        <p:spPr>
          <a:xfrm>
            <a:off x="5083112" y="2831381"/>
            <a:ext cx="1723604" cy="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A3FCAD9-5B22-2351-8B4D-4D647AB52C60}"/>
              </a:ext>
            </a:extLst>
          </p:cNvPr>
          <p:cNvSpPr txBox="1"/>
          <p:nvPr/>
        </p:nvSpPr>
        <p:spPr>
          <a:xfrm>
            <a:off x="5266390" y="2964899"/>
            <a:ext cx="1319002" cy="523220"/>
          </a:xfrm>
          <a:prstGeom prst="rect">
            <a:avLst/>
          </a:prstGeom>
          <a:noFill/>
        </p:spPr>
        <p:txBody>
          <a:bodyPr wrap="square" rtlCol="0">
            <a:spAutoFit/>
          </a:bodyPr>
          <a:lstStyle/>
          <a:p>
            <a:r>
              <a:rPr lang="en-US" sz="2800" dirty="0" err="1"/>
              <a:t>Rugpull</a:t>
            </a:r>
            <a:endParaRPr lang="en-US" sz="2800" dirty="0"/>
          </a:p>
        </p:txBody>
      </p:sp>
      <p:cxnSp>
        <p:nvCxnSpPr>
          <p:cNvPr id="11" name="Straight Arrow Connector 10">
            <a:extLst>
              <a:ext uri="{FF2B5EF4-FFF2-40B4-BE49-F238E27FC236}">
                <a16:creationId xmlns:a16="http://schemas.microsoft.com/office/drawing/2014/main" id="{E5D3536B-D498-7567-DE02-DD6AD7C93175}"/>
              </a:ext>
            </a:extLst>
          </p:cNvPr>
          <p:cNvCxnSpPr/>
          <p:nvPr/>
        </p:nvCxnSpPr>
        <p:spPr>
          <a:xfrm>
            <a:off x="5083112" y="4246970"/>
            <a:ext cx="1723604" cy="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EA413EB-0538-4B0B-6152-AA69F7B66039}"/>
              </a:ext>
            </a:extLst>
          </p:cNvPr>
          <p:cNvSpPr txBox="1"/>
          <p:nvPr/>
        </p:nvSpPr>
        <p:spPr>
          <a:xfrm>
            <a:off x="5146535" y="4380488"/>
            <a:ext cx="1438857" cy="523220"/>
          </a:xfrm>
          <a:prstGeom prst="rect">
            <a:avLst/>
          </a:prstGeom>
          <a:noFill/>
        </p:spPr>
        <p:txBody>
          <a:bodyPr wrap="square" rtlCol="0">
            <a:spAutoFit/>
          </a:bodyPr>
          <a:lstStyle/>
          <a:p>
            <a:r>
              <a:rPr lang="en-US" sz="2800" dirty="0"/>
              <a:t>Progress</a:t>
            </a:r>
          </a:p>
        </p:txBody>
      </p:sp>
      <p:sp>
        <p:nvSpPr>
          <p:cNvPr id="13" name="TextBox 12">
            <a:extLst>
              <a:ext uri="{FF2B5EF4-FFF2-40B4-BE49-F238E27FC236}">
                <a16:creationId xmlns:a16="http://schemas.microsoft.com/office/drawing/2014/main" id="{D8EB1CA5-8F2D-51FA-EE9B-890A9F23CADE}"/>
              </a:ext>
            </a:extLst>
          </p:cNvPr>
          <p:cNvSpPr txBox="1"/>
          <p:nvPr/>
        </p:nvSpPr>
        <p:spPr>
          <a:xfrm>
            <a:off x="7996277" y="5395742"/>
            <a:ext cx="1672355" cy="369332"/>
          </a:xfrm>
          <a:prstGeom prst="rect">
            <a:avLst/>
          </a:prstGeom>
          <a:noFill/>
        </p:spPr>
        <p:txBody>
          <a:bodyPr wrap="square" rtlCol="0">
            <a:spAutoFit/>
          </a:bodyPr>
          <a:lstStyle/>
          <a:p>
            <a:r>
              <a:rPr lang="en-US" dirty="0"/>
              <a:t>Real sidechains</a:t>
            </a:r>
          </a:p>
        </p:txBody>
      </p:sp>
      <p:sp>
        <p:nvSpPr>
          <p:cNvPr id="14" name="TextBox 13">
            <a:extLst>
              <a:ext uri="{FF2B5EF4-FFF2-40B4-BE49-F238E27FC236}">
                <a16:creationId xmlns:a16="http://schemas.microsoft.com/office/drawing/2014/main" id="{3DA2F337-E65A-2547-4EDA-18799A7AA6F0}"/>
              </a:ext>
            </a:extLst>
          </p:cNvPr>
          <p:cNvSpPr txBox="1"/>
          <p:nvPr/>
        </p:nvSpPr>
        <p:spPr>
          <a:xfrm>
            <a:off x="7920078" y="1294738"/>
            <a:ext cx="1824755" cy="369332"/>
          </a:xfrm>
          <a:prstGeom prst="rect">
            <a:avLst/>
          </a:prstGeom>
          <a:noFill/>
        </p:spPr>
        <p:txBody>
          <a:bodyPr wrap="square" rtlCol="0">
            <a:spAutoFit/>
          </a:bodyPr>
          <a:lstStyle/>
          <a:p>
            <a:r>
              <a:rPr lang="en-US" dirty="0"/>
              <a:t>Fake sidechains</a:t>
            </a:r>
          </a:p>
        </p:txBody>
      </p:sp>
      <p:sp>
        <p:nvSpPr>
          <p:cNvPr id="15" name="Rectangle: Rounded Corners 14">
            <a:extLst>
              <a:ext uri="{FF2B5EF4-FFF2-40B4-BE49-F238E27FC236}">
                <a16:creationId xmlns:a16="http://schemas.microsoft.com/office/drawing/2014/main" id="{797CC86E-2669-AF8E-51F6-4B76C13ADBD1}"/>
              </a:ext>
            </a:extLst>
          </p:cNvPr>
          <p:cNvSpPr/>
          <p:nvPr/>
        </p:nvSpPr>
        <p:spPr>
          <a:xfrm>
            <a:off x="5737253" y="1172405"/>
            <a:ext cx="6190407" cy="2571557"/>
          </a:xfrm>
          <a:prstGeom prst="round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CDBEB4F-E41A-ADCA-F0CC-4B53AFF3DBCD}"/>
              </a:ext>
            </a:extLst>
          </p:cNvPr>
          <p:cNvCxnSpPr>
            <a:cxnSpLocks/>
          </p:cNvCxnSpPr>
          <p:nvPr/>
        </p:nvCxnSpPr>
        <p:spPr>
          <a:xfrm>
            <a:off x="1041840" y="3429000"/>
            <a:ext cx="0" cy="81797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0B80EF7-1FCC-7806-9407-0AA93A5EE775}"/>
              </a:ext>
            </a:extLst>
          </p:cNvPr>
          <p:cNvSpPr txBox="1"/>
          <p:nvPr/>
        </p:nvSpPr>
        <p:spPr>
          <a:xfrm>
            <a:off x="1300895" y="3360931"/>
            <a:ext cx="2063973" cy="954107"/>
          </a:xfrm>
          <a:prstGeom prst="rect">
            <a:avLst/>
          </a:prstGeom>
          <a:noFill/>
        </p:spPr>
        <p:txBody>
          <a:bodyPr wrap="square" rtlCol="0">
            <a:spAutoFit/>
          </a:bodyPr>
          <a:lstStyle/>
          <a:p>
            <a:r>
              <a:rPr lang="en-US" sz="2800" dirty="0"/>
              <a:t>Attempt to Implement</a:t>
            </a:r>
          </a:p>
        </p:txBody>
      </p:sp>
    </p:spTree>
    <p:extLst>
      <p:ext uri="{BB962C8B-B14F-4D97-AF65-F5344CB8AC3E}">
        <p14:creationId xmlns:p14="http://schemas.microsoft.com/office/powerpoint/2010/main" val="69109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FD0F92D2-38E3-EAF9-4882-0A5E0FD6D3AD}"/>
              </a:ext>
            </a:extLst>
          </p:cNvPr>
          <p:cNvSpPr/>
          <p:nvPr/>
        </p:nvSpPr>
        <p:spPr>
          <a:xfrm>
            <a:off x="5099531" y="3694407"/>
            <a:ext cx="1357093" cy="4992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Bebas Neue"/>
              </a:rPr>
              <a:t>WeChat Pay</a:t>
            </a:r>
          </a:p>
        </p:txBody>
      </p:sp>
      <p:cxnSp>
        <p:nvCxnSpPr>
          <p:cNvPr id="84" name="Straight Connector 83">
            <a:extLst>
              <a:ext uri="{FF2B5EF4-FFF2-40B4-BE49-F238E27FC236}">
                <a16:creationId xmlns:a16="http://schemas.microsoft.com/office/drawing/2014/main" id="{77736040-D7DB-93C7-3769-8323DBF7975C}"/>
              </a:ext>
            </a:extLst>
          </p:cNvPr>
          <p:cNvCxnSpPr>
            <a:cxnSpLocks/>
            <a:endCxn id="83" idx="2"/>
          </p:cNvCxnSpPr>
          <p:nvPr/>
        </p:nvCxnSpPr>
        <p:spPr>
          <a:xfrm flipV="1">
            <a:off x="5459417" y="4193705"/>
            <a:ext cx="318661" cy="738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FF477672-8C92-5278-B1C4-1512E52DA68E}"/>
              </a:ext>
            </a:extLst>
          </p:cNvPr>
          <p:cNvSpPr/>
          <p:nvPr/>
        </p:nvSpPr>
        <p:spPr>
          <a:xfrm>
            <a:off x="5120635" y="4793985"/>
            <a:ext cx="715551" cy="378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D0C017-5EA9-4186-1D04-82DFB2B875A9}"/>
              </a:ext>
            </a:extLst>
          </p:cNvPr>
          <p:cNvSpPr>
            <a:spLocks noGrp="1"/>
          </p:cNvSpPr>
          <p:nvPr>
            <p:ph type="title"/>
          </p:nvPr>
        </p:nvSpPr>
        <p:spPr>
          <a:xfrm>
            <a:off x="445889" y="365125"/>
            <a:ext cx="4533881" cy="1438961"/>
          </a:xfrm>
        </p:spPr>
        <p:txBody>
          <a:bodyPr>
            <a:normAutofit/>
          </a:bodyPr>
          <a:lstStyle/>
          <a:p>
            <a:r>
              <a:rPr lang="en-US" dirty="0">
                <a:latin typeface="Bebas Neue"/>
              </a:rPr>
              <a:t>BIP300: Everything</a:t>
            </a:r>
            <a:br>
              <a:rPr lang="en-US" dirty="0">
                <a:latin typeface="Bebas Neue"/>
              </a:rPr>
            </a:br>
            <a:r>
              <a:rPr lang="en-US" dirty="0">
                <a:latin typeface="Bebas Neue"/>
              </a:rPr>
              <a:t>on Top of Bitcoin</a:t>
            </a:r>
          </a:p>
        </p:txBody>
      </p:sp>
      <p:sp>
        <p:nvSpPr>
          <p:cNvPr id="4" name="Rectangle 3">
            <a:extLst>
              <a:ext uri="{FF2B5EF4-FFF2-40B4-BE49-F238E27FC236}">
                <a16:creationId xmlns:a16="http://schemas.microsoft.com/office/drawing/2014/main" id="{2391FFBB-812F-B57E-F3A8-F77C9EEF3A85}"/>
              </a:ext>
            </a:extLst>
          </p:cNvPr>
          <p:cNvSpPr/>
          <p:nvPr/>
        </p:nvSpPr>
        <p:spPr>
          <a:xfrm>
            <a:off x="313507" y="3670227"/>
            <a:ext cx="672029" cy="4992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latin typeface="Bebas Neue"/>
              </a:rPr>
              <a:t>ETH</a:t>
            </a:r>
          </a:p>
        </p:txBody>
      </p:sp>
      <p:sp>
        <p:nvSpPr>
          <p:cNvPr id="5" name="Rectangle 4">
            <a:extLst>
              <a:ext uri="{FF2B5EF4-FFF2-40B4-BE49-F238E27FC236}">
                <a16:creationId xmlns:a16="http://schemas.microsoft.com/office/drawing/2014/main" id="{19224367-CFBD-F267-9016-476B83B943DF}"/>
              </a:ext>
            </a:extLst>
          </p:cNvPr>
          <p:cNvSpPr/>
          <p:nvPr/>
        </p:nvSpPr>
        <p:spPr>
          <a:xfrm>
            <a:off x="1160424" y="3670227"/>
            <a:ext cx="817085" cy="499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Bebas Neue"/>
              </a:rPr>
              <a:t>zCash</a:t>
            </a:r>
          </a:p>
        </p:txBody>
      </p:sp>
      <p:sp>
        <p:nvSpPr>
          <p:cNvPr id="6" name="Rectangle 5">
            <a:extLst>
              <a:ext uri="{FF2B5EF4-FFF2-40B4-BE49-F238E27FC236}">
                <a16:creationId xmlns:a16="http://schemas.microsoft.com/office/drawing/2014/main" id="{C92828BA-0FB1-433B-5C1E-5E66E962D79D}"/>
              </a:ext>
            </a:extLst>
          </p:cNvPr>
          <p:cNvSpPr/>
          <p:nvPr/>
        </p:nvSpPr>
        <p:spPr>
          <a:xfrm>
            <a:off x="2152397" y="3686752"/>
            <a:ext cx="951125" cy="4992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Bebas Neue"/>
              </a:rPr>
              <a:t>FileCoin</a:t>
            </a:r>
          </a:p>
        </p:txBody>
      </p:sp>
      <p:sp>
        <p:nvSpPr>
          <p:cNvPr id="7" name="Rectangle 6">
            <a:extLst>
              <a:ext uri="{FF2B5EF4-FFF2-40B4-BE49-F238E27FC236}">
                <a16:creationId xmlns:a16="http://schemas.microsoft.com/office/drawing/2014/main" id="{E6362181-0F6A-0974-9A9C-5CC21EEAD03C}"/>
              </a:ext>
            </a:extLst>
          </p:cNvPr>
          <p:cNvSpPr/>
          <p:nvPr/>
        </p:nvSpPr>
        <p:spPr>
          <a:xfrm>
            <a:off x="4150139" y="3708786"/>
            <a:ext cx="719771" cy="4992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Bebas Neue"/>
              </a:rPr>
              <a:t>VISA</a:t>
            </a:r>
          </a:p>
        </p:txBody>
      </p:sp>
      <p:sp>
        <p:nvSpPr>
          <p:cNvPr id="8" name="Rectangle 7">
            <a:extLst>
              <a:ext uri="{FF2B5EF4-FFF2-40B4-BE49-F238E27FC236}">
                <a16:creationId xmlns:a16="http://schemas.microsoft.com/office/drawing/2014/main" id="{6737F735-769D-A281-3EB3-74880B24A6C3}"/>
              </a:ext>
            </a:extLst>
          </p:cNvPr>
          <p:cNvSpPr/>
          <p:nvPr/>
        </p:nvSpPr>
        <p:spPr>
          <a:xfrm>
            <a:off x="3217467" y="3569106"/>
            <a:ext cx="835446" cy="7381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a:t>
            </a:r>
            <a:br>
              <a:rPr lang="en-US" dirty="0">
                <a:solidFill>
                  <a:schemeClr val="accent4"/>
                </a:solidFill>
                <a:latin typeface="Bebas Neue"/>
              </a:rPr>
            </a:br>
            <a:r>
              <a:rPr lang="en-US" dirty="0">
                <a:solidFill>
                  <a:schemeClr val="accent4"/>
                </a:solidFill>
                <a:latin typeface="Bebas Neue"/>
              </a:rPr>
              <a:t>Today</a:t>
            </a:r>
          </a:p>
        </p:txBody>
      </p:sp>
      <p:cxnSp>
        <p:nvCxnSpPr>
          <p:cNvPr id="25" name="Straight Connector 24">
            <a:extLst>
              <a:ext uri="{FF2B5EF4-FFF2-40B4-BE49-F238E27FC236}">
                <a16:creationId xmlns:a16="http://schemas.microsoft.com/office/drawing/2014/main" id="{5F48C979-D410-988F-6D07-34DF8550440E}"/>
              </a:ext>
            </a:extLst>
          </p:cNvPr>
          <p:cNvCxnSpPr>
            <a:endCxn id="4" idx="2"/>
          </p:cNvCxnSpPr>
          <p:nvPr/>
        </p:nvCxnSpPr>
        <p:spPr>
          <a:xfrm flipH="1" flipV="1">
            <a:off x="649522" y="4169525"/>
            <a:ext cx="10555" cy="644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891746-3C20-76A0-5441-AD7E0AA18184}"/>
              </a:ext>
            </a:extLst>
          </p:cNvPr>
          <p:cNvCxnSpPr>
            <a:cxnSpLocks/>
            <a:endCxn id="5" idx="2"/>
          </p:cNvCxnSpPr>
          <p:nvPr/>
        </p:nvCxnSpPr>
        <p:spPr>
          <a:xfrm flipV="1">
            <a:off x="1568967" y="4169525"/>
            <a:ext cx="0" cy="644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9F1A8EF-C122-6895-83BC-EAF541228B5B}"/>
              </a:ext>
            </a:extLst>
          </p:cNvPr>
          <p:cNvPicPr>
            <a:picLocks noChangeAspect="1"/>
          </p:cNvPicPr>
          <p:nvPr/>
        </p:nvPicPr>
        <p:blipFill>
          <a:blip r:embed="rId3">
            <a:duotone>
              <a:prstClr val="black"/>
              <a:srgbClr val="0070C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89871" y="4690467"/>
            <a:ext cx="526620" cy="531485"/>
          </a:xfrm>
          <a:prstGeom prst="rect">
            <a:avLst/>
          </a:prstGeom>
        </p:spPr>
      </p:pic>
      <p:pic>
        <p:nvPicPr>
          <p:cNvPr id="10" name="Picture 9">
            <a:extLst>
              <a:ext uri="{FF2B5EF4-FFF2-40B4-BE49-F238E27FC236}">
                <a16:creationId xmlns:a16="http://schemas.microsoft.com/office/drawing/2014/main" id="{3ED0DE01-9ACC-EBFD-41FB-5E0A50DA07A1}"/>
              </a:ext>
            </a:extLst>
          </p:cNvPr>
          <p:cNvPicPr>
            <a:picLocks noChangeAspect="1"/>
          </p:cNvPicPr>
          <p:nvPr/>
        </p:nvPicPr>
        <p:blipFill>
          <a:blip r:embed="rId3">
            <a:duotone>
              <a:prstClr val="black"/>
              <a:schemeClr val="bg1">
                <a:lumMod val="75000"/>
                <a:lumOff val="25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305656" y="4690467"/>
            <a:ext cx="526620" cy="531485"/>
          </a:xfrm>
          <a:prstGeom prst="rect">
            <a:avLst/>
          </a:prstGeom>
        </p:spPr>
      </p:pic>
      <p:cxnSp>
        <p:nvCxnSpPr>
          <p:cNvPr id="29" name="Straight Connector 28">
            <a:extLst>
              <a:ext uri="{FF2B5EF4-FFF2-40B4-BE49-F238E27FC236}">
                <a16:creationId xmlns:a16="http://schemas.microsoft.com/office/drawing/2014/main" id="{D0117182-8DEA-5243-E8E0-E6AB92C50E06}"/>
              </a:ext>
            </a:extLst>
          </p:cNvPr>
          <p:cNvCxnSpPr>
            <a:cxnSpLocks/>
            <a:endCxn id="6" idx="2"/>
          </p:cNvCxnSpPr>
          <p:nvPr/>
        </p:nvCxnSpPr>
        <p:spPr>
          <a:xfrm flipV="1">
            <a:off x="2627957" y="4186050"/>
            <a:ext cx="3" cy="627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64ACB5F-6EEC-12E5-8EE5-F293F45EDD1E}"/>
              </a:ext>
            </a:extLst>
          </p:cNvPr>
          <p:cNvCxnSpPr>
            <a:cxnSpLocks/>
            <a:endCxn id="8" idx="2"/>
          </p:cNvCxnSpPr>
          <p:nvPr/>
        </p:nvCxnSpPr>
        <p:spPr>
          <a:xfrm flipV="1">
            <a:off x="3626831" y="4307236"/>
            <a:ext cx="8359" cy="638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46CD5F-608D-A4A4-4E29-9CADD374B942}"/>
              </a:ext>
            </a:extLst>
          </p:cNvPr>
          <p:cNvCxnSpPr>
            <a:cxnSpLocks/>
            <a:endCxn id="7" idx="2"/>
          </p:cNvCxnSpPr>
          <p:nvPr/>
        </p:nvCxnSpPr>
        <p:spPr>
          <a:xfrm flipV="1">
            <a:off x="4510025" y="4208084"/>
            <a:ext cx="0" cy="738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9C5EABD-780D-27C3-4979-96F6771C3DD8}"/>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364647" y="4690467"/>
            <a:ext cx="526620" cy="531485"/>
          </a:xfrm>
          <a:prstGeom prst="rect">
            <a:avLst/>
          </a:prstGeom>
        </p:spPr>
      </p:pic>
      <p:pic>
        <p:nvPicPr>
          <p:cNvPr id="11" name="Picture 10">
            <a:extLst>
              <a:ext uri="{FF2B5EF4-FFF2-40B4-BE49-F238E27FC236}">
                <a16:creationId xmlns:a16="http://schemas.microsoft.com/office/drawing/2014/main" id="{8B6C8F65-4018-0490-A81B-8A660D3F6148}"/>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371880" y="4705481"/>
            <a:ext cx="526620" cy="531485"/>
          </a:xfrm>
          <a:prstGeom prst="rect">
            <a:avLst/>
          </a:prstGeom>
        </p:spPr>
      </p:pic>
      <p:cxnSp>
        <p:nvCxnSpPr>
          <p:cNvPr id="42" name="Straight Connector 41">
            <a:extLst>
              <a:ext uri="{FF2B5EF4-FFF2-40B4-BE49-F238E27FC236}">
                <a16:creationId xmlns:a16="http://schemas.microsoft.com/office/drawing/2014/main" id="{8B6D585B-A4C9-A9A5-1350-9CD586374FC6}"/>
              </a:ext>
            </a:extLst>
          </p:cNvPr>
          <p:cNvCxnSpPr/>
          <p:nvPr/>
        </p:nvCxnSpPr>
        <p:spPr>
          <a:xfrm flipV="1">
            <a:off x="6668877" y="459475"/>
            <a:ext cx="0" cy="5927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6A2B5D4-80E8-36B4-2B2B-9A8E248CCF53}"/>
              </a:ext>
            </a:extLst>
          </p:cNvPr>
          <p:cNvSpPr/>
          <p:nvPr/>
        </p:nvSpPr>
        <p:spPr>
          <a:xfrm>
            <a:off x="8678085" y="4070732"/>
            <a:ext cx="1343894" cy="60790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 + Drivechain</a:t>
            </a:r>
          </a:p>
        </p:txBody>
      </p:sp>
      <p:cxnSp>
        <p:nvCxnSpPr>
          <p:cNvPr id="44" name="Straight Connector 43">
            <a:extLst>
              <a:ext uri="{FF2B5EF4-FFF2-40B4-BE49-F238E27FC236}">
                <a16:creationId xmlns:a16="http://schemas.microsoft.com/office/drawing/2014/main" id="{56D022E6-757A-A7E9-75F3-3A84256439D1}"/>
              </a:ext>
            </a:extLst>
          </p:cNvPr>
          <p:cNvCxnSpPr>
            <a:cxnSpLocks/>
            <a:endCxn id="43" idx="2"/>
          </p:cNvCxnSpPr>
          <p:nvPr/>
        </p:nvCxnSpPr>
        <p:spPr>
          <a:xfrm flipV="1">
            <a:off x="9300369" y="4678636"/>
            <a:ext cx="49663" cy="640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Arrow: Right 45">
            <a:extLst>
              <a:ext uri="{FF2B5EF4-FFF2-40B4-BE49-F238E27FC236}">
                <a16:creationId xmlns:a16="http://schemas.microsoft.com/office/drawing/2014/main" id="{FCAB6932-0D8E-106C-2242-1EBDEA0BA644}"/>
              </a:ext>
            </a:extLst>
          </p:cNvPr>
          <p:cNvSpPr/>
          <p:nvPr/>
        </p:nvSpPr>
        <p:spPr>
          <a:xfrm>
            <a:off x="6172101" y="4728987"/>
            <a:ext cx="1266936" cy="1013552"/>
          </a:xfrm>
          <a:prstGeom prst="rightArrow">
            <a:avLst/>
          </a:prstGeom>
          <a:solidFill>
            <a:schemeClr val="tx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a:extLst>
              <a:ext uri="{FF2B5EF4-FFF2-40B4-BE49-F238E27FC236}">
                <a16:creationId xmlns:a16="http://schemas.microsoft.com/office/drawing/2014/main" id="{9D6CFBDF-DED3-1E76-AF25-F707866172EE}"/>
              </a:ext>
            </a:extLst>
          </p:cNvPr>
          <p:cNvSpPr txBox="1">
            <a:spLocks/>
          </p:cNvSpPr>
          <p:nvPr/>
        </p:nvSpPr>
        <p:spPr>
          <a:xfrm>
            <a:off x="4150139" y="5840085"/>
            <a:ext cx="2315087" cy="85128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latin typeface="Bebas Neue"/>
              </a:rPr>
              <a:t>Today </a:t>
            </a:r>
            <a:r>
              <a:rPr lang="en-US" sz="2800" dirty="0">
                <a:latin typeface="Bebas Neue"/>
                <a:sym typeface="Wingdings" panose="05000000000000000000" pitchFamily="2" charset="2"/>
              </a:rPr>
              <a:t></a:t>
            </a:r>
            <a:br>
              <a:rPr lang="en-US" sz="2800" dirty="0">
                <a:latin typeface="Bebas Neue"/>
                <a:sym typeface="Wingdings" panose="05000000000000000000" pitchFamily="2" charset="2"/>
              </a:rPr>
            </a:br>
            <a:r>
              <a:rPr lang="en-US" sz="2800" dirty="0">
                <a:latin typeface="Bebas Neue"/>
                <a:sym typeface="Wingdings" panose="05000000000000000000" pitchFamily="2" charset="2"/>
              </a:rPr>
              <a:t>No sidechains</a:t>
            </a:r>
            <a:endParaRPr lang="en-US" sz="2800" dirty="0">
              <a:latin typeface="Bebas Neue"/>
            </a:endParaRPr>
          </a:p>
        </p:txBody>
      </p:sp>
      <p:sp>
        <p:nvSpPr>
          <p:cNvPr id="48" name="Title 1">
            <a:extLst>
              <a:ext uri="{FF2B5EF4-FFF2-40B4-BE49-F238E27FC236}">
                <a16:creationId xmlns:a16="http://schemas.microsoft.com/office/drawing/2014/main" id="{51A8D499-6DC9-B281-0674-BA27415C1CFF}"/>
              </a:ext>
            </a:extLst>
          </p:cNvPr>
          <p:cNvSpPr txBox="1">
            <a:spLocks/>
          </p:cNvSpPr>
          <p:nvPr/>
        </p:nvSpPr>
        <p:spPr>
          <a:xfrm>
            <a:off x="6977185" y="5742539"/>
            <a:ext cx="2704906" cy="10157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Bebas Neue"/>
              </a:rPr>
              <a:t>Tomorrow </a:t>
            </a:r>
            <a:r>
              <a:rPr lang="en-US" sz="2800" dirty="0">
                <a:latin typeface="Bebas Neue"/>
                <a:sym typeface="Wingdings" panose="05000000000000000000" pitchFamily="2" charset="2"/>
              </a:rPr>
              <a:t></a:t>
            </a:r>
            <a:br>
              <a:rPr lang="en-US" sz="2800" dirty="0">
                <a:latin typeface="Bebas Neue"/>
                <a:sym typeface="Wingdings" panose="05000000000000000000" pitchFamily="2" charset="2"/>
              </a:rPr>
            </a:br>
            <a:r>
              <a:rPr lang="en-US" sz="2800" dirty="0">
                <a:latin typeface="Bebas Neue"/>
                <a:sym typeface="Wingdings" panose="05000000000000000000" pitchFamily="2" charset="2"/>
              </a:rPr>
              <a:t>Sidechain world</a:t>
            </a:r>
            <a:endParaRPr lang="en-US" sz="2800" dirty="0">
              <a:latin typeface="Bebas Neue"/>
            </a:endParaRPr>
          </a:p>
        </p:txBody>
      </p:sp>
      <p:sp>
        <p:nvSpPr>
          <p:cNvPr id="49" name="Rectangle 48">
            <a:extLst>
              <a:ext uri="{FF2B5EF4-FFF2-40B4-BE49-F238E27FC236}">
                <a16:creationId xmlns:a16="http://schemas.microsoft.com/office/drawing/2014/main" id="{638C9E31-9F9A-5C26-EFA3-917DB697C157}"/>
              </a:ext>
            </a:extLst>
          </p:cNvPr>
          <p:cNvSpPr/>
          <p:nvPr/>
        </p:nvSpPr>
        <p:spPr>
          <a:xfrm>
            <a:off x="6976580" y="2790615"/>
            <a:ext cx="672029" cy="4992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latin typeface="Bebas Neue"/>
              </a:rPr>
              <a:t>ETH</a:t>
            </a:r>
          </a:p>
        </p:txBody>
      </p:sp>
      <p:sp>
        <p:nvSpPr>
          <p:cNvPr id="50" name="Rectangle 49">
            <a:extLst>
              <a:ext uri="{FF2B5EF4-FFF2-40B4-BE49-F238E27FC236}">
                <a16:creationId xmlns:a16="http://schemas.microsoft.com/office/drawing/2014/main" id="{AF836076-8D2A-503D-6698-48289FB43D14}"/>
              </a:ext>
            </a:extLst>
          </p:cNvPr>
          <p:cNvSpPr/>
          <p:nvPr/>
        </p:nvSpPr>
        <p:spPr>
          <a:xfrm>
            <a:off x="7740317" y="2351803"/>
            <a:ext cx="817085" cy="499298"/>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schemeClr>
                </a:solidFill>
                <a:latin typeface="Bebas Neue"/>
              </a:rPr>
              <a:t>zCash</a:t>
            </a:r>
          </a:p>
        </p:txBody>
      </p:sp>
      <p:sp>
        <p:nvSpPr>
          <p:cNvPr id="51" name="Rectangle 50">
            <a:extLst>
              <a:ext uri="{FF2B5EF4-FFF2-40B4-BE49-F238E27FC236}">
                <a16:creationId xmlns:a16="http://schemas.microsoft.com/office/drawing/2014/main" id="{6C567541-AA41-E0DA-FFA2-572D16030309}"/>
              </a:ext>
            </a:extLst>
          </p:cNvPr>
          <p:cNvSpPr/>
          <p:nvPr/>
        </p:nvSpPr>
        <p:spPr>
          <a:xfrm>
            <a:off x="8730967" y="2360565"/>
            <a:ext cx="951125" cy="4992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Bebas Neue"/>
              </a:rPr>
              <a:t>FileCoin</a:t>
            </a:r>
          </a:p>
        </p:txBody>
      </p:sp>
      <p:sp>
        <p:nvSpPr>
          <p:cNvPr id="52" name="Rectangle 51">
            <a:extLst>
              <a:ext uri="{FF2B5EF4-FFF2-40B4-BE49-F238E27FC236}">
                <a16:creationId xmlns:a16="http://schemas.microsoft.com/office/drawing/2014/main" id="{61A4186C-D921-11E7-B050-D31B7CD35922}"/>
              </a:ext>
            </a:extLst>
          </p:cNvPr>
          <p:cNvSpPr/>
          <p:nvPr/>
        </p:nvSpPr>
        <p:spPr>
          <a:xfrm>
            <a:off x="9833819" y="2704322"/>
            <a:ext cx="719771" cy="4992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Bebas Neue"/>
              </a:rPr>
              <a:t>VISA</a:t>
            </a:r>
          </a:p>
        </p:txBody>
      </p:sp>
      <p:cxnSp>
        <p:nvCxnSpPr>
          <p:cNvPr id="53" name="Straight Connector 52">
            <a:extLst>
              <a:ext uri="{FF2B5EF4-FFF2-40B4-BE49-F238E27FC236}">
                <a16:creationId xmlns:a16="http://schemas.microsoft.com/office/drawing/2014/main" id="{4FCAE158-358D-2F2B-B7F6-4AC39C3F5FF0}"/>
              </a:ext>
            </a:extLst>
          </p:cNvPr>
          <p:cNvCxnSpPr>
            <a:cxnSpLocks/>
            <a:stCxn id="43" idx="0"/>
            <a:endCxn id="49" idx="2"/>
          </p:cNvCxnSpPr>
          <p:nvPr/>
        </p:nvCxnSpPr>
        <p:spPr>
          <a:xfrm flipH="1" flipV="1">
            <a:off x="7312595" y="3289913"/>
            <a:ext cx="2037437" cy="780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BE5F02A-C217-72EF-F714-F6E8FB436B4A}"/>
              </a:ext>
            </a:extLst>
          </p:cNvPr>
          <p:cNvCxnSpPr>
            <a:cxnSpLocks/>
            <a:stCxn id="43" idx="0"/>
            <a:endCxn id="50" idx="2"/>
          </p:cNvCxnSpPr>
          <p:nvPr/>
        </p:nvCxnSpPr>
        <p:spPr>
          <a:xfrm flipH="1" flipV="1">
            <a:off x="8148860" y="2851101"/>
            <a:ext cx="1201172" cy="1219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5C51D87-0DDF-C9FA-A920-612CF982D7A0}"/>
              </a:ext>
            </a:extLst>
          </p:cNvPr>
          <p:cNvCxnSpPr>
            <a:cxnSpLocks/>
            <a:stCxn id="43" idx="0"/>
            <a:endCxn id="51" idx="2"/>
          </p:cNvCxnSpPr>
          <p:nvPr/>
        </p:nvCxnSpPr>
        <p:spPr>
          <a:xfrm flipH="1" flipV="1">
            <a:off x="9206530" y="2859863"/>
            <a:ext cx="143502" cy="1210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9093AD-976B-E734-1DF3-B2FC5C249A3E}"/>
              </a:ext>
            </a:extLst>
          </p:cNvPr>
          <p:cNvCxnSpPr>
            <a:cxnSpLocks/>
            <a:stCxn id="43" idx="0"/>
            <a:endCxn id="52" idx="2"/>
          </p:cNvCxnSpPr>
          <p:nvPr/>
        </p:nvCxnSpPr>
        <p:spPr>
          <a:xfrm flipV="1">
            <a:off x="9350032" y="3203620"/>
            <a:ext cx="843673" cy="867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E909F031-FFD2-D9F5-EB1A-26F4843F1A11}"/>
              </a:ext>
            </a:extLst>
          </p:cNvPr>
          <p:cNvPicPr>
            <a:picLocks noChangeAspect="1"/>
          </p:cNvPicPr>
          <p:nvPr/>
        </p:nvPicPr>
        <p:blipFill rotWithShape="1">
          <a:blip r:embed="rId5">
            <a:duotone>
              <a:prstClr val="black"/>
              <a:srgbClr val="00B050">
                <a:tint val="45000"/>
                <a:satMod val="400000"/>
              </a:srgbClr>
            </a:duotone>
            <a:extLst>
              <a:ext uri="{28A0092B-C50C-407E-A947-70E740481C1C}">
                <a14:useLocalDpi xmlns:a14="http://schemas.microsoft.com/office/drawing/2010/main" val="0"/>
              </a:ext>
            </a:extLst>
          </a:blip>
          <a:srcRect t="25500" b="24105"/>
          <a:stretch/>
        </p:blipFill>
        <p:spPr>
          <a:xfrm>
            <a:off x="4171617" y="4835148"/>
            <a:ext cx="668807" cy="337043"/>
          </a:xfrm>
          <a:prstGeom prst="rect">
            <a:avLst/>
          </a:prstGeom>
        </p:spPr>
      </p:pic>
      <p:pic>
        <p:nvPicPr>
          <p:cNvPr id="81" name="Picture 80">
            <a:extLst>
              <a:ext uri="{FF2B5EF4-FFF2-40B4-BE49-F238E27FC236}">
                <a16:creationId xmlns:a16="http://schemas.microsoft.com/office/drawing/2014/main" id="{59A9E57E-3B99-B69C-610F-3492F0BC8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4161" y="4611811"/>
            <a:ext cx="668806" cy="668806"/>
          </a:xfrm>
          <a:prstGeom prst="rect">
            <a:avLst/>
          </a:prstGeom>
        </p:spPr>
      </p:pic>
      <p:sp>
        <p:nvSpPr>
          <p:cNvPr id="1025" name="Rectangle 1024">
            <a:extLst>
              <a:ext uri="{FF2B5EF4-FFF2-40B4-BE49-F238E27FC236}">
                <a16:creationId xmlns:a16="http://schemas.microsoft.com/office/drawing/2014/main" id="{5D862A2A-4B0D-DC44-9872-E1F67FB3D6E9}"/>
              </a:ext>
            </a:extLst>
          </p:cNvPr>
          <p:cNvSpPr/>
          <p:nvPr/>
        </p:nvSpPr>
        <p:spPr>
          <a:xfrm>
            <a:off x="10692407" y="2961618"/>
            <a:ext cx="1357093" cy="4992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Bebas Neue"/>
              </a:rPr>
              <a:t>WeChat Pay</a:t>
            </a:r>
          </a:p>
        </p:txBody>
      </p:sp>
      <p:cxnSp>
        <p:nvCxnSpPr>
          <p:cNvPr id="1027" name="Straight Connector 1026">
            <a:extLst>
              <a:ext uri="{FF2B5EF4-FFF2-40B4-BE49-F238E27FC236}">
                <a16:creationId xmlns:a16="http://schemas.microsoft.com/office/drawing/2014/main" id="{186DCC62-80FD-62B1-C4C4-356D60605E1A}"/>
              </a:ext>
            </a:extLst>
          </p:cNvPr>
          <p:cNvCxnSpPr>
            <a:cxnSpLocks/>
            <a:stCxn id="43" idx="0"/>
            <a:endCxn id="1025" idx="2"/>
          </p:cNvCxnSpPr>
          <p:nvPr/>
        </p:nvCxnSpPr>
        <p:spPr>
          <a:xfrm flipV="1">
            <a:off x="9350032" y="3460916"/>
            <a:ext cx="2020922" cy="609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CEB8AA1-E0C3-3CB8-611C-D31649092E9F}"/>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037059" y="5053434"/>
            <a:ext cx="526620" cy="531485"/>
          </a:xfrm>
          <a:prstGeom prst="rect">
            <a:avLst/>
          </a:prstGeom>
        </p:spPr>
      </p:pic>
    </p:spTree>
    <p:extLst>
      <p:ext uri="{BB962C8B-B14F-4D97-AF65-F5344CB8AC3E}">
        <p14:creationId xmlns:p14="http://schemas.microsoft.com/office/powerpoint/2010/main" val="385492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FD0F92D2-38E3-EAF9-4882-0A5E0FD6D3AD}"/>
              </a:ext>
            </a:extLst>
          </p:cNvPr>
          <p:cNvSpPr/>
          <p:nvPr/>
        </p:nvSpPr>
        <p:spPr>
          <a:xfrm>
            <a:off x="5099531" y="3694407"/>
            <a:ext cx="1357093" cy="4992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Bebas Neue"/>
              </a:rPr>
              <a:t>WeChat Pay</a:t>
            </a:r>
          </a:p>
        </p:txBody>
      </p:sp>
      <p:cxnSp>
        <p:nvCxnSpPr>
          <p:cNvPr id="84" name="Straight Connector 83">
            <a:extLst>
              <a:ext uri="{FF2B5EF4-FFF2-40B4-BE49-F238E27FC236}">
                <a16:creationId xmlns:a16="http://schemas.microsoft.com/office/drawing/2014/main" id="{77736040-D7DB-93C7-3769-8323DBF7975C}"/>
              </a:ext>
            </a:extLst>
          </p:cNvPr>
          <p:cNvCxnSpPr>
            <a:cxnSpLocks/>
            <a:endCxn id="83" idx="2"/>
          </p:cNvCxnSpPr>
          <p:nvPr/>
        </p:nvCxnSpPr>
        <p:spPr>
          <a:xfrm flipV="1">
            <a:off x="5459417" y="4193705"/>
            <a:ext cx="318661" cy="738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FF477672-8C92-5278-B1C4-1512E52DA68E}"/>
              </a:ext>
            </a:extLst>
          </p:cNvPr>
          <p:cNvSpPr/>
          <p:nvPr/>
        </p:nvSpPr>
        <p:spPr>
          <a:xfrm>
            <a:off x="5120635" y="4793985"/>
            <a:ext cx="715551" cy="378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391FFBB-812F-B57E-F3A8-F77C9EEF3A85}"/>
              </a:ext>
            </a:extLst>
          </p:cNvPr>
          <p:cNvSpPr/>
          <p:nvPr/>
        </p:nvSpPr>
        <p:spPr>
          <a:xfrm>
            <a:off x="313507" y="3670227"/>
            <a:ext cx="672029" cy="4992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latin typeface="Bebas Neue"/>
              </a:rPr>
              <a:t>ETH</a:t>
            </a:r>
          </a:p>
        </p:txBody>
      </p:sp>
      <p:sp>
        <p:nvSpPr>
          <p:cNvPr id="5" name="Rectangle 4">
            <a:extLst>
              <a:ext uri="{FF2B5EF4-FFF2-40B4-BE49-F238E27FC236}">
                <a16:creationId xmlns:a16="http://schemas.microsoft.com/office/drawing/2014/main" id="{19224367-CFBD-F267-9016-476B83B943DF}"/>
              </a:ext>
            </a:extLst>
          </p:cNvPr>
          <p:cNvSpPr/>
          <p:nvPr/>
        </p:nvSpPr>
        <p:spPr>
          <a:xfrm>
            <a:off x="1160424" y="3670227"/>
            <a:ext cx="817085" cy="499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Bebas Neue"/>
              </a:rPr>
              <a:t>zCash</a:t>
            </a:r>
          </a:p>
        </p:txBody>
      </p:sp>
      <p:sp>
        <p:nvSpPr>
          <p:cNvPr id="6" name="Rectangle 5">
            <a:extLst>
              <a:ext uri="{FF2B5EF4-FFF2-40B4-BE49-F238E27FC236}">
                <a16:creationId xmlns:a16="http://schemas.microsoft.com/office/drawing/2014/main" id="{C92828BA-0FB1-433B-5C1E-5E66E962D79D}"/>
              </a:ext>
            </a:extLst>
          </p:cNvPr>
          <p:cNvSpPr/>
          <p:nvPr/>
        </p:nvSpPr>
        <p:spPr>
          <a:xfrm>
            <a:off x="2152397" y="3686752"/>
            <a:ext cx="951125" cy="4992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Bebas Neue"/>
              </a:rPr>
              <a:t>FileCoin</a:t>
            </a:r>
          </a:p>
        </p:txBody>
      </p:sp>
      <p:sp>
        <p:nvSpPr>
          <p:cNvPr id="7" name="Rectangle 6">
            <a:extLst>
              <a:ext uri="{FF2B5EF4-FFF2-40B4-BE49-F238E27FC236}">
                <a16:creationId xmlns:a16="http://schemas.microsoft.com/office/drawing/2014/main" id="{E6362181-0F6A-0974-9A9C-5CC21EEAD03C}"/>
              </a:ext>
            </a:extLst>
          </p:cNvPr>
          <p:cNvSpPr/>
          <p:nvPr/>
        </p:nvSpPr>
        <p:spPr>
          <a:xfrm>
            <a:off x="4150139" y="3708786"/>
            <a:ext cx="719771" cy="4992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Bebas Neue"/>
              </a:rPr>
              <a:t>VISA</a:t>
            </a:r>
          </a:p>
        </p:txBody>
      </p:sp>
      <p:sp>
        <p:nvSpPr>
          <p:cNvPr id="8" name="Rectangle 7">
            <a:extLst>
              <a:ext uri="{FF2B5EF4-FFF2-40B4-BE49-F238E27FC236}">
                <a16:creationId xmlns:a16="http://schemas.microsoft.com/office/drawing/2014/main" id="{6737F735-769D-A281-3EB3-74880B24A6C3}"/>
              </a:ext>
            </a:extLst>
          </p:cNvPr>
          <p:cNvSpPr/>
          <p:nvPr/>
        </p:nvSpPr>
        <p:spPr>
          <a:xfrm>
            <a:off x="3217467" y="3569106"/>
            <a:ext cx="835446" cy="7381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a:t>
            </a:r>
            <a:br>
              <a:rPr lang="en-US" dirty="0">
                <a:solidFill>
                  <a:schemeClr val="accent4"/>
                </a:solidFill>
                <a:latin typeface="Bebas Neue"/>
              </a:rPr>
            </a:br>
            <a:r>
              <a:rPr lang="en-US" dirty="0">
                <a:solidFill>
                  <a:schemeClr val="accent4"/>
                </a:solidFill>
                <a:latin typeface="Bebas Neue"/>
              </a:rPr>
              <a:t>Today</a:t>
            </a:r>
          </a:p>
        </p:txBody>
      </p:sp>
      <p:cxnSp>
        <p:nvCxnSpPr>
          <p:cNvPr id="25" name="Straight Connector 24">
            <a:extLst>
              <a:ext uri="{FF2B5EF4-FFF2-40B4-BE49-F238E27FC236}">
                <a16:creationId xmlns:a16="http://schemas.microsoft.com/office/drawing/2014/main" id="{5F48C979-D410-988F-6D07-34DF8550440E}"/>
              </a:ext>
            </a:extLst>
          </p:cNvPr>
          <p:cNvCxnSpPr>
            <a:endCxn id="4" idx="2"/>
          </p:cNvCxnSpPr>
          <p:nvPr/>
        </p:nvCxnSpPr>
        <p:spPr>
          <a:xfrm flipH="1" flipV="1">
            <a:off x="649522" y="4169525"/>
            <a:ext cx="10555" cy="644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891746-3C20-76A0-5441-AD7E0AA18184}"/>
              </a:ext>
            </a:extLst>
          </p:cNvPr>
          <p:cNvCxnSpPr>
            <a:cxnSpLocks/>
            <a:endCxn id="5" idx="2"/>
          </p:cNvCxnSpPr>
          <p:nvPr/>
        </p:nvCxnSpPr>
        <p:spPr>
          <a:xfrm flipV="1">
            <a:off x="1568967" y="4169525"/>
            <a:ext cx="0" cy="644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9F1A8EF-C122-6895-83BC-EAF541228B5B}"/>
              </a:ext>
            </a:extLst>
          </p:cNvPr>
          <p:cNvPicPr>
            <a:picLocks noChangeAspect="1"/>
          </p:cNvPicPr>
          <p:nvPr/>
        </p:nvPicPr>
        <p:blipFill>
          <a:blip r:embed="rId3">
            <a:duotone>
              <a:prstClr val="black"/>
              <a:srgbClr val="0070C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89871" y="4690467"/>
            <a:ext cx="526620" cy="531485"/>
          </a:xfrm>
          <a:prstGeom prst="rect">
            <a:avLst/>
          </a:prstGeom>
        </p:spPr>
      </p:pic>
      <p:pic>
        <p:nvPicPr>
          <p:cNvPr id="10" name="Picture 9">
            <a:extLst>
              <a:ext uri="{FF2B5EF4-FFF2-40B4-BE49-F238E27FC236}">
                <a16:creationId xmlns:a16="http://schemas.microsoft.com/office/drawing/2014/main" id="{3ED0DE01-9ACC-EBFD-41FB-5E0A50DA07A1}"/>
              </a:ext>
            </a:extLst>
          </p:cNvPr>
          <p:cNvPicPr>
            <a:picLocks noChangeAspect="1"/>
          </p:cNvPicPr>
          <p:nvPr/>
        </p:nvPicPr>
        <p:blipFill>
          <a:blip r:embed="rId3">
            <a:duotone>
              <a:prstClr val="black"/>
              <a:schemeClr val="bg1">
                <a:lumMod val="75000"/>
                <a:lumOff val="25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305656" y="4690467"/>
            <a:ext cx="526620" cy="531485"/>
          </a:xfrm>
          <a:prstGeom prst="rect">
            <a:avLst/>
          </a:prstGeom>
        </p:spPr>
      </p:pic>
      <p:cxnSp>
        <p:nvCxnSpPr>
          <p:cNvPr id="29" name="Straight Connector 28">
            <a:extLst>
              <a:ext uri="{FF2B5EF4-FFF2-40B4-BE49-F238E27FC236}">
                <a16:creationId xmlns:a16="http://schemas.microsoft.com/office/drawing/2014/main" id="{D0117182-8DEA-5243-E8E0-E6AB92C50E06}"/>
              </a:ext>
            </a:extLst>
          </p:cNvPr>
          <p:cNvCxnSpPr>
            <a:cxnSpLocks/>
            <a:endCxn id="6" idx="2"/>
          </p:cNvCxnSpPr>
          <p:nvPr/>
        </p:nvCxnSpPr>
        <p:spPr>
          <a:xfrm flipV="1">
            <a:off x="2627957" y="4186050"/>
            <a:ext cx="3" cy="627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64ACB5F-6EEC-12E5-8EE5-F293F45EDD1E}"/>
              </a:ext>
            </a:extLst>
          </p:cNvPr>
          <p:cNvCxnSpPr>
            <a:cxnSpLocks/>
            <a:endCxn id="8" idx="2"/>
          </p:cNvCxnSpPr>
          <p:nvPr/>
        </p:nvCxnSpPr>
        <p:spPr>
          <a:xfrm flipV="1">
            <a:off x="3626831" y="4307236"/>
            <a:ext cx="8359" cy="638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46CD5F-608D-A4A4-4E29-9CADD374B942}"/>
              </a:ext>
            </a:extLst>
          </p:cNvPr>
          <p:cNvCxnSpPr>
            <a:cxnSpLocks/>
            <a:endCxn id="7" idx="2"/>
          </p:cNvCxnSpPr>
          <p:nvPr/>
        </p:nvCxnSpPr>
        <p:spPr>
          <a:xfrm flipV="1">
            <a:off x="4510025" y="4208084"/>
            <a:ext cx="0" cy="738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9C5EABD-780D-27C3-4979-96F6771C3DD8}"/>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363389" y="4690467"/>
            <a:ext cx="526620" cy="531485"/>
          </a:xfrm>
          <a:prstGeom prst="rect">
            <a:avLst/>
          </a:prstGeom>
        </p:spPr>
      </p:pic>
      <p:pic>
        <p:nvPicPr>
          <p:cNvPr id="11" name="Picture 10">
            <a:extLst>
              <a:ext uri="{FF2B5EF4-FFF2-40B4-BE49-F238E27FC236}">
                <a16:creationId xmlns:a16="http://schemas.microsoft.com/office/drawing/2014/main" id="{8B6C8F65-4018-0490-A81B-8A660D3F6148}"/>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365569" y="4704941"/>
            <a:ext cx="526620" cy="531485"/>
          </a:xfrm>
          <a:prstGeom prst="rect">
            <a:avLst/>
          </a:prstGeom>
        </p:spPr>
      </p:pic>
      <p:cxnSp>
        <p:nvCxnSpPr>
          <p:cNvPr id="42" name="Straight Connector 41">
            <a:extLst>
              <a:ext uri="{FF2B5EF4-FFF2-40B4-BE49-F238E27FC236}">
                <a16:creationId xmlns:a16="http://schemas.microsoft.com/office/drawing/2014/main" id="{8B6D585B-A4C9-A9A5-1350-9CD586374FC6}"/>
              </a:ext>
            </a:extLst>
          </p:cNvPr>
          <p:cNvCxnSpPr/>
          <p:nvPr/>
        </p:nvCxnSpPr>
        <p:spPr>
          <a:xfrm flipV="1">
            <a:off x="6668877" y="459475"/>
            <a:ext cx="0" cy="5927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6A2B5D4-80E8-36B4-2B2B-9A8E248CCF53}"/>
              </a:ext>
            </a:extLst>
          </p:cNvPr>
          <p:cNvSpPr/>
          <p:nvPr/>
        </p:nvSpPr>
        <p:spPr>
          <a:xfrm>
            <a:off x="8678085" y="4070732"/>
            <a:ext cx="1343894" cy="60790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 + Drivechain</a:t>
            </a:r>
          </a:p>
        </p:txBody>
      </p:sp>
      <p:cxnSp>
        <p:nvCxnSpPr>
          <p:cNvPr id="44" name="Straight Connector 43">
            <a:extLst>
              <a:ext uri="{FF2B5EF4-FFF2-40B4-BE49-F238E27FC236}">
                <a16:creationId xmlns:a16="http://schemas.microsoft.com/office/drawing/2014/main" id="{56D022E6-757A-A7E9-75F3-3A84256439D1}"/>
              </a:ext>
            </a:extLst>
          </p:cNvPr>
          <p:cNvCxnSpPr>
            <a:cxnSpLocks/>
            <a:endCxn id="43" idx="2"/>
          </p:cNvCxnSpPr>
          <p:nvPr/>
        </p:nvCxnSpPr>
        <p:spPr>
          <a:xfrm flipV="1">
            <a:off x="9300369" y="4678636"/>
            <a:ext cx="49663" cy="640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3F37C1CB-A953-6796-D3CD-A1225B00335A}"/>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061516" y="4892312"/>
            <a:ext cx="526620" cy="531485"/>
          </a:xfrm>
          <a:prstGeom prst="rect">
            <a:avLst/>
          </a:prstGeom>
        </p:spPr>
      </p:pic>
      <p:sp>
        <p:nvSpPr>
          <p:cNvPr id="46" name="Arrow: Right 45">
            <a:extLst>
              <a:ext uri="{FF2B5EF4-FFF2-40B4-BE49-F238E27FC236}">
                <a16:creationId xmlns:a16="http://schemas.microsoft.com/office/drawing/2014/main" id="{FCAB6932-0D8E-106C-2242-1EBDEA0BA644}"/>
              </a:ext>
            </a:extLst>
          </p:cNvPr>
          <p:cNvSpPr/>
          <p:nvPr/>
        </p:nvSpPr>
        <p:spPr>
          <a:xfrm>
            <a:off x="6172101" y="4728987"/>
            <a:ext cx="1266936" cy="1013552"/>
          </a:xfrm>
          <a:prstGeom prst="rightArrow">
            <a:avLst/>
          </a:prstGeom>
          <a:solidFill>
            <a:schemeClr val="tx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38C9E31-9F9A-5C26-EFA3-917DB697C157}"/>
              </a:ext>
            </a:extLst>
          </p:cNvPr>
          <p:cNvSpPr/>
          <p:nvPr/>
        </p:nvSpPr>
        <p:spPr>
          <a:xfrm>
            <a:off x="6976580" y="2790615"/>
            <a:ext cx="672029" cy="4992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latin typeface="Bebas Neue"/>
              </a:rPr>
              <a:t>ETH</a:t>
            </a:r>
          </a:p>
        </p:txBody>
      </p:sp>
      <p:sp>
        <p:nvSpPr>
          <p:cNvPr id="50" name="Rectangle 49">
            <a:extLst>
              <a:ext uri="{FF2B5EF4-FFF2-40B4-BE49-F238E27FC236}">
                <a16:creationId xmlns:a16="http://schemas.microsoft.com/office/drawing/2014/main" id="{AF836076-8D2A-503D-6698-48289FB43D14}"/>
              </a:ext>
            </a:extLst>
          </p:cNvPr>
          <p:cNvSpPr/>
          <p:nvPr/>
        </p:nvSpPr>
        <p:spPr>
          <a:xfrm>
            <a:off x="7740317" y="2351803"/>
            <a:ext cx="817085" cy="499298"/>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schemeClr>
                </a:solidFill>
                <a:latin typeface="Bebas Neue"/>
              </a:rPr>
              <a:t>zCash</a:t>
            </a:r>
          </a:p>
        </p:txBody>
      </p:sp>
      <p:sp>
        <p:nvSpPr>
          <p:cNvPr id="51" name="Rectangle 50">
            <a:extLst>
              <a:ext uri="{FF2B5EF4-FFF2-40B4-BE49-F238E27FC236}">
                <a16:creationId xmlns:a16="http://schemas.microsoft.com/office/drawing/2014/main" id="{6C567541-AA41-E0DA-FFA2-572D16030309}"/>
              </a:ext>
            </a:extLst>
          </p:cNvPr>
          <p:cNvSpPr/>
          <p:nvPr/>
        </p:nvSpPr>
        <p:spPr>
          <a:xfrm>
            <a:off x="8730967" y="2360565"/>
            <a:ext cx="951125" cy="4992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Bebas Neue"/>
              </a:rPr>
              <a:t>FileCoin</a:t>
            </a:r>
          </a:p>
        </p:txBody>
      </p:sp>
      <p:sp>
        <p:nvSpPr>
          <p:cNvPr id="52" name="Rectangle 51">
            <a:extLst>
              <a:ext uri="{FF2B5EF4-FFF2-40B4-BE49-F238E27FC236}">
                <a16:creationId xmlns:a16="http://schemas.microsoft.com/office/drawing/2014/main" id="{61A4186C-D921-11E7-B050-D31B7CD35922}"/>
              </a:ext>
            </a:extLst>
          </p:cNvPr>
          <p:cNvSpPr/>
          <p:nvPr/>
        </p:nvSpPr>
        <p:spPr>
          <a:xfrm>
            <a:off x="9833819" y="2704322"/>
            <a:ext cx="719771" cy="4992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Bebas Neue"/>
              </a:rPr>
              <a:t>VISA</a:t>
            </a:r>
          </a:p>
        </p:txBody>
      </p:sp>
      <p:cxnSp>
        <p:nvCxnSpPr>
          <p:cNvPr id="53" name="Straight Connector 52">
            <a:extLst>
              <a:ext uri="{FF2B5EF4-FFF2-40B4-BE49-F238E27FC236}">
                <a16:creationId xmlns:a16="http://schemas.microsoft.com/office/drawing/2014/main" id="{4FCAE158-358D-2F2B-B7F6-4AC39C3F5FF0}"/>
              </a:ext>
            </a:extLst>
          </p:cNvPr>
          <p:cNvCxnSpPr>
            <a:cxnSpLocks/>
            <a:stCxn id="43" idx="0"/>
            <a:endCxn id="49" idx="2"/>
          </p:cNvCxnSpPr>
          <p:nvPr/>
        </p:nvCxnSpPr>
        <p:spPr>
          <a:xfrm flipH="1" flipV="1">
            <a:off x="7312595" y="3289913"/>
            <a:ext cx="2037437" cy="780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BE5F02A-C217-72EF-F714-F6E8FB436B4A}"/>
              </a:ext>
            </a:extLst>
          </p:cNvPr>
          <p:cNvCxnSpPr>
            <a:cxnSpLocks/>
            <a:stCxn id="43" idx="0"/>
            <a:endCxn id="50" idx="2"/>
          </p:cNvCxnSpPr>
          <p:nvPr/>
        </p:nvCxnSpPr>
        <p:spPr>
          <a:xfrm flipH="1" flipV="1">
            <a:off x="8148860" y="2851101"/>
            <a:ext cx="1201172" cy="1219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5C51D87-0DDF-C9FA-A920-612CF982D7A0}"/>
              </a:ext>
            </a:extLst>
          </p:cNvPr>
          <p:cNvCxnSpPr>
            <a:cxnSpLocks/>
            <a:stCxn id="43" idx="0"/>
            <a:endCxn id="51" idx="2"/>
          </p:cNvCxnSpPr>
          <p:nvPr/>
        </p:nvCxnSpPr>
        <p:spPr>
          <a:xfrm flipH="1" flipV="1">
            <a:off x="9206530" y="2859863"/>
            <a:ext cx="143502" cy="1210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9093AD-976B-E734-1DF3-B2FC5C249A3E}"/>
              </a:ext>
            </a:extLst>
          </p:cNvPr>
          <p:cNvCxnSpPr>
            <a:cxnSpLocks/>
            <a:stCxn id="43" idx="0"/>
            <a:endCxn id="52" idx="2"/>
          </p:cNvCxnSpPr>
          <p:nvPr/>
        </p:nvCxnSpPr>
        <p:spPr>
          <a:xfrm flipV="1">
            <a:off x="9350032" y="3203620"/>
            <a:ext cx="843673" cy="867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E909F031-FFD2-D9F5-EB1A-26F4843F1A11}"/>
              </a:ext>
            </a:extLst>
          </p:cNvPr>
          <p:cNvPicPr>
            <a:picLocks noChangeAspect="1"/>
          </p:cNvPicPr>
          <p:nvPr/>
        </p:nvPicPr>
        <p:blipFill rotWithShape="1">
          <a:blip r:embed="rId5">
            <a:duotone>
              <a:prstClr val="black"/>
              <a:srgbClr val="00B050">
                <a:tint val="45000"/>
                <a:satMod val="400000"/>
              </a:srgbClr>
            </a:duotone>
            <a:extLst>
              <a:ext uri="{28A0092B-C50C-407E-A947-70E740481C1C}">
                <a14:useLocalDpi xmlns:a14="http://schemas.microsoft.com/office/drawing/2010/main" val="0"/>
              </a:ext>
            </a:extLst>
          </a:blip>
          <a:srcRect t="25500" b="24105"/>
          <a:stretch/>
        </p:blipFill>
        <p:spPr>
          <a:xfrm>
            <a:off x="4171617" y="4835148"/>
            <a:ext cx="668807" cy="337043"/>
          </a:xfrm>
          <a:prstGeom prst="rect">
            <a:avLst/>
          </a:prstGeom>
        </p:spPr>
      </p:pic>
      <p:pic>
        <p:nvPicPr>
          <p:cNvPr id="81" name="Picture 80">
            <a:extLst>
              <a:ext uri="{FF2B5EF4-FFF2-40B4-BE49-F238E27FC236}">
                <a16:creationId xmlns:a16="http://schemas.microsoft.com/office/drawing/2014/main" id="{59A9E57E-3B99-B69C-610F-3492F0BC8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4161" y="4611811"/>
            <a:ext cx="668806" cy="668806"/>
          </a:xfrm>
          <a:prstGeom prst="rect">
            <a:avLst/>
          </a:prstGeom>
        </p:spPr>
      </p:pic>
      <p:sp>
        <p:nvSpPr>
          <p:cNvPr id="1025" name="Rectangle 1024">
            <a:extLst>
              <a:ext uri="{FF2B5EF4-FFF2-40B4-BE49-F238E27FC236}">
                <a16:creationId xmlns:a16="http://schemas.microsoft.com/office/drawing/2014/main" id="{5D862A2A-4B0D-DC44-9872-E1F67FB3D6E9}"/>
              </a:ext>
            </a:extLst>
          </p:cNvPr>
          <p:cNvSpPr/>
          <p:nvPr/>
        </p:nvSpPr>
        <p:spPr>
          <a:xfrm>
            <a:off x="10692407" y="2961618"/>
            <a:ext cx="1357093" cy="4992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Bebas Neue"/>
              </a:rPr>
              <a:t>WeChat Pay</a:t>
            </a:r>
          </a:p>
        </p:txBody>
      </p:sp>
      <p:cxnSp>
        <p:nvCxnSpPr>
          <p:cNvPr id="1027" name="Straight Connector 1026">
            <a:extLst>
              <a:ext uri="{FF2B5EF4-FFF2-40B4-BE49-F238E27FC236}">
                <a16:creationId xmlns:a16="http://schemas.microsoft.com/office/drawing/2014/main" id="{186DCC62-80FD-62B1-C4C4-356D60605E1A}"/>
              </a:ext>
            </a:extLst>
          </p:cNvPr>
          <p:cNvCxnSpPr>
            <a:cxnSpLocks/>
            <a:stCxn id="43" idx="0"/>
            <a:endCxn id="1025" idx="2"/>
          </p:cNvCxnSpPr>
          <p:nvPr/>
        </p:nvCxnSpPr>
        <p:spPr>
          <a:xfrm flipV="1">
            <a:off x="9350032" y="3460916"/>
            <a:ext cx="2020922" cy="609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3" name="Rectangle 1052">
            <a:extLst>
              <a:ext uri="{FF2B5EF4-FFF2-40B4-BE49-F238E27FC236}">
                <a16:creationId xmlns:a16="http://schemas.microsoft.com/office/drawing/2014/main" id="{C02B89FA-B6A7-D2F6-35D4-0A10F4943348}"/>
              </a:ext>
            </a:extLst>
          </p:cNvPr>
          <p:cNvSpPr/>
          <p:nvPr/>
        </p:nvSpPr>
        <p:spPr>
          <a:xfrm>
            <a:off x="10254052" y="5971339"/>
            <a:ext cx="714130" cy="378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4" name="Picture 1053">
            <a:extLst>
              <a:ext uri="{FF2B5EF4-FFF2-40B4-BE49-F238E27FC236}">
                <a16:creationId xmlns:a16="http://schemas.microsoft.com/office/drawing/2014/main" id="{6FA6F398-6E97-C44E-B134-9AB9F499FE24}"/>
              </a:ext>
            </a:extLst>
          </p:cNvPr>
          <p:cNvPicPr>
            <a:picLocks noChangeAspect="1"/>
          </p:cNvPicPr>
          <p:nvPr/>
        </p:nvPicPr>
        <p:blipFill>
          <a:blip r:embed="rId3">
            <a:duotone>
              <a:prstClr val="black"/>
              <a:srgbClr val="0070C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448798" y="5274186"/>
            <a:ext cx="526620" cy="531485"/>
          </a:xfrm>
          <a:prstGeom prst="rect">
            <a:avLst/>
          </a:prstGeom>
        </p:spPr>
      </p:pic>
      <p:pic>
        <p:nvPicPr>
          <p:cNvPr id="1056" name="Picture 1055">
            <a:extLst>
              <a:ext uri="{FF2B5EF4-FFF2-40B4-BE49-F238E27FC236}">
                <a16:creationId xmlns:a16="http://schemas.microsoft.com/office/drawing/2014/main" id="{B21EF0B6-5886-F303-4B41-865C1BFC44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101842" y="5842679"/>
            <a:ext cx="526620" cy="531485"/>
          </a:xfrm>
          <a:prstGeom prst="rect">
            <a:avLst/>
          </a:prstGeom>
        </p:spPr>
      </p:pic>
      <p:pic>
        <p:nvPicPr>
          <p:cNvPr id="1057" name="Picture 1056">
            <a:extLst>
              <a:ext uri="{FF2B5EF4-FFF2-40B4-BE49-F238E27FC236}">
                <a16:creationId xmlns:a16="http://schemas.microsoft.com/office/drawing/2014/main" id="{C809F659-4067-5C6A-8651-7199248A11F0}"/>
              </a:ext>
            </a:extLst>
          </p:cNvPr>
          <p:cNvPicPr>
            <a:picLocks noChangeAspect="1"/>
          </p:cNvPicPr>
          <p:nvPr/>
        </p:nvPicPr>
        <p:blipFill rotWithShape="1">
          <a:blip r:embed="rId5">
            <a:duotone>
              <a:prstClr val="black"/>
              <a:srgbClr val="00B050">
                <a:tint val="45000"/>
                <a:satMod val="400000"/>
              </a:srgbClr>
            </a:duotone>
            <a:extLst>
              <a:ext uri="{28A0092B-C50C-407E-A947-70E740481C1C}">
                <a14:useLocalDpi xmlns:a14="http://schemas.microsoft.com/office/drawing/2010/main" val="0"/>
              </a:ext>
            </a:extLst>
          </a:blip>
          <a:srcRect t="25500" b="24105"/>
          <a:stretch/>
        </p:blipFill>
        <p:spPr>
          <a:xfrm>
            <a:off x="10678639" y="5468628"/>
            <a:ext cx="668807" cy="337043"/>
          </a:xfrm>
          <a:prstGeom prst="rect">
            <a:avLst/>
          </a:prstGeom>
        </p:spPr>
      </p:pic>
      <p:pic>
        <p:nvPicPr>
          <p:cNvPr id="1058" name="Picture 1057">
            <a:extLst>
              <a:ext uri="{FF2B5EF4-FFF2-40B4-BE49-F238E27FC236}">
                <a16:creationId xmlns:a16="http://schemas.microsoft.com/office/drawing/2014/main" id="{85F040EE-73AE-1319-E55F-68283EF10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6086" y="5789165"/>
            <a:ext cx="668806" cy="668806"/>
          </a:xfrm>
          <a:prstGeom prst="rect">
            <a:avLst/>
          </a:prstGeom>
        </p:spPr>
      </p:pic>
      <p:sp>
        <p:nvSpPr>
          <p:cNvPr id="1059" name="&quot;Not Allowed&quot; Symbol 1058">
            <a:extLst>
              <a:ext uri="{FF2B5EF4-FFF2-40B4-BE49-F238E27FC236}">
                <a16:creationId xmlns:a16="http://schemas.microsoft.com/office/drawing/2014/main" id="{16D707DC-E8EE-3ADB-4F18-40C8E2F448C6}"/>
              </a:ext>
            </a:extLst>
          </p:cNvPr>
          <p:cNvSpPr/>
          <p:nvPr/>
        </p:nvSpPr>
        <p:spPr>
          <a:xfrm>
            <a:off x="10224007" y="4782356"/>
            <a:ext cx="1875383" cy="1902381"/>
          </a:xfrm>
          <a:prstGeom prst="noSmoking">
            <a:avLst>
              <a:gd name="adj" fmla="val 11499"/>
            </a:avLst>
          </a:prstGeom>
          <a:solidFill>
            <a:schemeClr val="accent1">
              <a:alpha val="80000"/>
            </a:schemeClr>
          </a:solidFill>
          <a:ln>
            <a:solidFill>
              <a:schemeClr val="accent1">
                <a:shade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93E2C890-5384-45CA-7D4C-04A52E24EDC6}"/>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027680" y="5060046"/>
            <a:ext cx="526620" cy="531485"/>
          </a:xfrm>
          <a:prstGeom prst="rect">
            <a:avLst/>
          </a:prstGeom>
        </p:spPr>
      </p:pic>
      <p:sp>
        <p:nvSpPr>
          <p:cNvPr id="15" name="Title 1">
            <a:extLst>
              <a:ext uri="{FF2B5EF4-FFF2-40B4-BE49-F238E27FC236}">
                <a16:creationId xmlns:a16="http://schemas.microsoft.com/office/drawing/2014/main" id="{E9A698A1-C02C-2DA6-E5DF-497182D75B47}"/>
              </a:ext>
            </a:extLst>
          </p:cNvPr>
          <p:cNvSpPr txBox="1">
            <a:spLocks/>
          </p:cNvSpPr>
          <p:nvPr/>
        </p:nvSpPr>
        <p:spPr>
          <a:xfrm>
            <a:off x="445889" y="365125"/>
            <a:ext cx="4533881" cy="1438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Bebas Neue"/>
              </a:rPr>
              <a:t>BIP300: Everything</a:t>
            </a:r>
            <a:br>
              <a:rPr lang="en-US" dirty="0">
                <a:latin typeface="Bebas Neue"/>
              </a:rPr>
            </a:br>
            <a:r>
              <a:rPr lang="en-US" dirty="0">
                <a:latin typeface="Bebas Neue"/>
              </a:rPr>
              <a:t>on Top of Bitcoin</a:t>
            </a:r>
          </a:p>
        </p:txBody>
      </p:sp>
      <p:sp>
        <p:nvSpPr>
          <p:cNvPr id="2" name="Title 1">
            <a:extLst>
              <a:ext uri="{FF2B5EF4-FFF2-40B4-BE49-F238E27FC236}">
                <a16:creationId xmlns:a16="http://schemas.microsoft.com/office/drawing/2014/main" id="{E0BBF384-2B74-FD29-1E3D-5085E75C3808}"/>
              </a:ext>
            </a:extLst>
          </p:cNvPr>
          <p:cNvSpPr txBox="1">
            <a:spLocks/>
          </p:cNvSpPr>
          <p:nvPr/>
        </p:nvSpPr>
        <p:spPr>
          <a:xfrm>
            <a:off x="4150139" y="5840085"/>
            <a:ext cx="2315087" cy="85128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latin typeface="Bebas Neue"/>
              </a:rPr>
              <a:t>Today </a:t>
            </a:r>
            <a:r>
              <a:rPr lang="en-US" sz="2800" dirty="0">
                <a:latin typeface="Bebas Neue"/>
                <a:sym typeface="Wingdings" panose="05000000000000000000" pitchFamily="2" charset="2"/>
              </a:rPr>
              <a:t></a:t>
            </a:r>
            <a:br>
              <a:rPr lang="en-US" sz="2800" dirty="0">
                <a:latin typeface="Bebas Neue"/>
                <a:sym typeface="Wingdings" panose="05000000000000000000" pitchFamily="2" charset="2"/>
              </a:rPr>
            </a:br>
            <a:r>
              <a:rPr lang="en-US" sz="2800" dirty="0">
                <a:latin typeface="Bebas Neue"/>
                <a:sym typeface="Wingdings" panose="05000000000000000000" pitchFamily="2" charset="2"/>
              </a:rPr>
              <a:t>No sidechains</a:t>
            </a:r>
            <a:endParaRPr lang="en-US" sz="2800" dirty="0">
              <a:latin typeface="Bebas Neue"/>
            </a:endParaRPr>
          </a:p>
        </p:txBody>
      </p:sp>
      <p:sp>
        <p:nvSpPr>
          <p:cNvPr id="13" name="Title 1">
            <a:extLst>
              <a:ext uri="{FF2B5EF4-FFF2-40B4-BE49-F238E27FC236}">
                <a16:creationId xmlns:a16="http://schemas.microsoft.com/office/drawing/2014/main" id="{F9038C8D-707C-5BF2-7C27-1F924758B079}"/>
              </a:ext>
            </a:extLst>
          </p:cNvPr>
          <p:cNvSpPr txBox="1">
            <a:spLocks/>
          </p:cNvSpPr>
          <p:nvPr/>
        </p:nvSpPr>
        <p:spPr>
          <a:xfrm>
            <a:off x="6977185" y="5742539"/>
            <a:ext cx="2704906" cy="10157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Bebas Neue"/>
              </a:rPr>
              <a:t>Tomorrow </a:t>
            </a:r>
            <a:r>
              <a:rPr lang="en-US" sz="2800" dirty="0">
                <a:latin typeface="Bebas Neue"/>
                <a:sym typeface="Wingdings" panose="05000000000000000000" pitchFamily="2" charset="2"/>
              </a:rPr>
              <a:t></a:t>
            </a:r>
            <a:br>
              <a:rPr lang="en-US" sz="2800" dirty="0">
                <a:latin typeface="Bebas Neue"/>
                <a:sym typeface="Wingdings" panose="05000000000000000000" pitchFamily="2" charset="2"/>
              </a:rPr>
            </a:br>
            <a:r>
              <a:rPr lang="en-US" sz="2800" dirty="0">
                <a:latin typeface="Bebas Neue"/>
                <a:sym typeface="Wingdings" panose="05000000000000000000" pitchFamily="2" charset="2"/>
              </a:rPr>
              <a:t>Sidechain world</a:t>
            </a:r>
            <a:endParaRPr lang="en-US" sz="2800" dirty="0">
              <a:latin typeface="Bebas Neue"/>
            </a:endParaRPr>
          </a:p>
        </p:txBody>
      </p:sp>
    </p:spTree>
    <p:extLst>
      <p:ext uri="{BB962C8B-B14F-4D97-AF65-F5344CB8AC3E}">
        <p14:creationId xmlns:p14="http://schemas.microsoft.com/office/powerpoint/2010/main" val="4133243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84891A1-4292-2B6F-CE1D-B492125157D3}"/>
              </a:ext>
            </a:extLst>
          </p:cNvPr>
          <p:cNvCxnSpPr/>
          <p:nvPr/>
        </p:nvCxnSpPr>
        <p:spPr>
          <a:xfrm flipV="1">
            <a:off x="9356992" y="570179"/>
            <a:ext cx="0" cy="5927075"/>
          </a:xfrm>
          <a:prstGeom prst="line">
            <a:avLst/>
          </a:prstGeom>
          <a:ln>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ED8623F-69B1-6C58-F4F3-1E9FF1889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0358" y="773569"/>
            <a:ext cx="3454539" cy="5539175"/>
          </a:xfrm>
          <a:prstGeom prst="rect">
            <a:avLst/>
          </a:prstGeom>
          <a:ln>
            <a:solidFill>
              <a:schemeClr val="bg1">
                <a:lumMod val="50000"/>
                <a:lumOff val="50000"/>
              </a:schemeClr>
            </a:solidFill>
          </a:ln>
        </p:spPr>
      </p:pic>
      <p:pic>
        <p:nvPicPr>
          <p:cNvPr id="12" name="Picture 11">
            <a:extLst>
              <a:ext uri="{FF2B5EF4-FFF2-40B4-BE49-F238E27FC236}">
                <a16:creationId xmlns:a16="http://schemas.microsoft.com/office/drawing/2014/main" id="{9BE68E50-EC17-86C2-AD51-8DF743CCA026}"/>
              </a:ext>
            </a:extLst>
          </p:cNvPr>
          <p:cNvPicPr>
            <a:picLocks noChangeAspect="1"/>
          </p:cNvPicPr>
          <p:nvPr/>
        </p:nvPicPr>
        <p:blipFill rotWithShape="1">
          <a:blip r:embed="rId3">
            <a:extLst>
              <a:ext uri="{28A0092B-C50C-407E-A947-70E740481C1C}">
                <a14:useLocalDpi xmlns:a14="http://schemas.microsoft.com/office/drawing/2010/main" val="0"/>
              </a:ext>
            </a:extLst>
          </a:blip>
          <a:srcRect l="27333" t="5301" r="27843" b="5703"/>
          <a:stretch/>
        </p:blipFill>
        <p:spPr>
          <a:xfrm>
            <a:off x="10540049" y="2698795"/>
            <a:ext cx="735565" cy="1460410"/>
          </a:xfrm>
          <a:prstGeom prst="rect">
            <a:avLst/>
          </a:prstGeom>
        </p:spPr>
      </p:pic>
      <p:sp>
        <p:nvSpPr>
          <p:cNvPr id="13" name="Rectangle 12">
            <a:extLst>
              <a:ext uri="{FF2B5EF4-FFF2-40B4-BE49-F238E27FC236}">
                <a16:creationId xmlns:a16="http://schemas.microsoft.com/office/drawing/2014/main" id="{EC386D06-DD75-576F-F503-66EC3F1B40DD}"/>
              </a:ext>
            </a:extLst>
          </p:cNvPr>
          <p:cNvSpPr/>
          <p:nvPr/>
        </p:nvSpPr>
        <p:spPr>
          <a:xfrm>
            <a:off x="10235885" y="4336286"/>
            <a:ext cx="1343894" cy="64784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 + Drivechain</a:t>
            </a:r>
          </a:p>
        </p:txBody>
      </p:sp>
      <p:sp>
        <p:nvSpPr>
          <p:cNvPr id="14" name="Arrow: Right 13">
            <a:extLst>
              <a:ext uri="{FF2B5EF4-FFF2-40B4-BE49-F238E27FC236}">
                <a16:creationId xmlns:a16="http://schemas.microsoft.com/office/drawing/2014/main" id="{2669D85F-5681-2E5D-AFD9-261DE12EB9DB}"/>
              </a:ext>
            </a:extLst>
          </p:cNvPr>
          <p:cNvSpPr/>
          <p:nvPr/>
        </p:nvSpPr>
        <p:spPr>
          <a:xfrm>
            <a:off x="8766834" y="3005675"/>
            <a:ext cx="1266936" cy="846650"/>
          </a:xfrm>
          <a:prstGeom prst="rightArrow">
            <a:avLst>
              <a:gd name="adj1" fmla="val 36988"/>
              <a:gd name="adj2" fmla="val 63012"/>
            </a:avLst>
          </a:prstGeom>
          <a:solidFill>
            <a:schemeClr val="tx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9CC80DB-8D32-F35D-479F-4D378B32D58D}"/>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532482" y="3329030"/>
            <a:ext cx="951126" cy="830730"/>
          </a:xfrm>
          <a:prstGeom prst="rect">
            <a:avLst/>
          </a:prstGeom>
        </p:spPr>
      </p:pic>
      <p:sp>
        <p:nvSpPr>
          <p:cNvPr id="17" name="Rectangle 16">
            <a:extLst>
              <a:ext uri="{FF2B5EF4-FFF2-40B4-BE49-F238E27FC236}">
                <a16:creationId xmlns:a16="http://schemas.microsoft.com/office/drawing/2014/main" id="{0B6CDC42-7C9F-D795-029F-2F90A8BA64A4}"/>
              </a:ext>
            </a:extLst>
          </p:cNvPr>
          <p:cNvSpPr/>
          <p:nvPr/>
        </p:nvSpPr>
        <p:spPr>
          <a:xfrm>
            <a:off x="1557498" y="4339772"/>
            <a:ext cx="951125" cy="64784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a:t>
            </a:r>
            <a:br>
              <a:rPr lang="en-US" dirty="0">
                <a:solidFill>
                  <a:schemeClr val="accent4"/>
                </a:solidFill>
                <a:latin typeface="Bebas Neue"/>
              </a:rPr>
            </a:br>
            <a:r>
              <a:rPr lang="en-US" dirty="0">
                <a:solidFill>
                  <a:schemeClr val="accent4"/>
                </a:solidFill>
                <a:latin typeface="Bebas Neue"/>
              </a:rPr>
              <a:t>Today</a:t>
            </a:r>
          </a:p>
        </p:txBody>
      </p:sp>
      <p:sp>
        <p:nvSpPr>
          <p:cNvPr id="3" name="Oval 2">
            <a:extLst>
              <a:ext uri="{FF2B5EF4-FFF2-40B4-BE49-F238E27FC236}">
                <a16:creationId xmlns:a16="http://schemas.microsoft.com/office/drawing/2014/main" id="{F04C5FE1-54EA-14A8-6DE9-DA0C38E07918}"/>
              </a:ext>
            </a:extLst>
          </p:cNvPr>
          <p:cNvSpPr/>
          <p:nvPr/>
        </p:nvSpPr>
        <p:spPr>
          <a:xfrm rot="18893848">
            <a:off x="6342743" y="2032000"/>
            <a:ext cx="1241035" cy="1712686"/>
          </a:xfrm>
          <a:prstGeom prst="ellipse">
            <a:avLst/>
          </a:prstGeom>
          <a:noFill/>
          <a:ln w="38100">
            <a:solidFill>
              <a:srgbClr val="92D05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C7F773C-57A1-E633-2BAD-8DA9488EC9CF}"/>
              </a:ext>
            </a:extLst>
          </p:cNvPr>
          <p:cNvSpPr/>
          <p:nvPr/>
        </p:nvSpPr>
        <p:spPr>
          <a:xfrm rot="18910798">
            <a:off x="4646211" y="2579508"/>
            <a:ext cx="1241035" cy="970644"/>
          </a:xfrm>
          <a:prstGeom prst="ellipse">
            <a:avLst/>
          </a:prstGeom>
          <a:noFill/>
          <a:ln w="38100">
            <a:solidFill>
              <a:srgbClr val="C0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4AF9479-A5B1-D8E8-6E74-F7195EA341D9}"/>
              </a:ext>
            </a:extLst>
          </p:cNvPr>
          <p:cNvSpPr/>
          <p:nvPr/>
        </p:nvSpPr>
        <p:spPr>
          <a:xfrm rot="18910798">
            <a:off x="4567059" y="4129150"/>
            <a:ext cx="952759" cy="863279"/>
          </a:xfrm>
          <a:prstGeom prst="ellipse">
            <a:avLst/>
          </a:prstGeom>
          <a:noFill/>
          <a:ln w="38100">
            <a:solidFill>
              <a:schemeClr val="bg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3B274E7-AB02-0F64-1069-F891A71E9422}"/>
              </a:ext>
            </a:extLst>
          </p:cNvPr>
          <p:cNvSpPr/>
          <p:nvPr/>
        </p:nvSpPr>
        <p:spPr>
          <a:xfrm>
            <a:off x="5166625" y="5556697"/>
            <a:ext cx="2359867" cy="863279"/>
          </a:xfrm>
          <a:prstGeom prst="ellipse">
            <a:avLst/>
          </a:prstGeom>
          <a:noFill/>
          <a:ln w="38100">
            <a:solidFill>
              <a:srgbClr val="FFFF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87A0C1B-DB2A-8D14-EE86-0E9D697BC1E5}"/>
              </a:ext>
            </a:extLst>
          </p:cNvPr>
          <p:cNvSpPr/>
          <p:nvPr/>
        </p:nvSpPr>
        <p:spPr>
          <a:xfrm>
            <a:off x="7154832" y="3929228"/>
            <a:ext cx="661843" cy="1054905"/>
          </a:xfrm>
          <a:prstGeom prst="ellipse">
            <a:avLst/>
          </a:prstGeom>
          <a:noFill/>
          <a:ln w="38100">
            <a:solidFill>
              <a:srgbClr val="00B0F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E32129-FAEF-B1B7-BB66-5CD448AEF66E}"/>
              </a:ext>
            </a:extLst>
          </p:cNvPr>
          <p:cNvSpPr/>
          <p:nvPr/>
        </p:nvSpPr>
        <p:spPr>
          <a:xfrm>
            <a:off x="4005782" y="4258351"/>
            <a:ext cx="817085" cy="49929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Bebas Neue"/>
              </a:rPr>
              <a:t>zCash</a:t>
            </a:r>
          </a:p>
        </p:txBody>
      </p:sp>
      <p:sp>
        <p:nvSpPr>
          <p:cNvPr id="6" name="Rectangle 5">
            <a:extLst>
              <a:ext uri="{FF2B5EF4-FFF2-40B4-BE49-F238E27FC236}">
                <a16:creationId xmlns:a16="http://schemas.microsoft.com/office/drawing/2014/main" id="{824997D6-0FC1-37C7-3D43-D806BC04A436}"/>
              </a:ext>
            </a:extLst>
          </p:cNvPr>
          <p:cNvSpPr/>
          <p:nvPr/>
        </p:nvSpPr>
        <p:spPr>
          <a:xfrm>
            <a:off x="3552909" y="2486742"/>
            <a:ext cx="1357093" cy="499298"/>
          </a:xfrm>
          <a:prstGeom prst="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Bebas Neue"/>
              </a:rPr>
              <a:t>WeChat Pay</a:t>
            </a:r>
          </a:p>
        </p:txBody>
      </p:sp>
      <p:sp>
        <p:nvSpPr>
          <p:cNvPr id="10" name="Rectangle 9">
            <a:extLst>
              <a:ext uri="{FF2B5EF4-FFF2-40B4-BE49-F238E27FC236}">
                <a16:creationId xmlns:a16="http://schemas.microsoft.com/office/drawing/2014/main" id="{32E7D2CC-22C4-0AC9-A1B8-1732D1FB8D89}"/>
              </a:ext>
            </a:extLst>
          </p:cNvPr>
          <p:cNvSpPr/>
          <p:nvPr/>
        </p:nvSpPr>
        <p:spPr>
          <a:xfrm>
            <a:off x="7530674" y="2390220"/>
            <a:ext cx="719771" cy="499298"/>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Bebas Neue"/>
              </a:rPr>
              <a:t>VISA</a:t>
            </a:r>
          </a:p>
        </p:txBody>
      </p:sp>
      <p:sp>
        <p:nvSpPr>
          <p:cNvPr id="7" name="Rectangle 6">
            <a:extLst>
              <a:ext uri="{FF2B5EF4-FFF2-40B4-BE49-F238E27FC236}">
                <a16:creationId xmlns:a16="http://schemas.microsoft.com/office/drawing/2014/main" id="{265AE112-43C6-E343-F8CC-142F20A0FED7}"/>
              </a:ext>
            </a:extLst>
          </p:cNvPr>
          <p:cNvSpPr/>
          <p:nvPr/>
        </p:nvSpPr>
        <p:spPr>
          <a:xfrm>
            <a:off x="7842200" y="4094809"/>
            <a:ext cx="672029" cy="499298"/>
          </a:xfrm>
          <a:prstGeom prst="rect">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latin typeface="Bebas Neue"/>
              </a:rPr>
              <a:t>ETH</a:t>
            </a:r>
          </a:p>
        </p:txBody>
      </p:sp>
      <p:sp>
        <p:nvSpPr>
          <p:cNvPr id="9" name="Rectangle 8">
            <a:extLst>
              <a:ext uri="{FF2B5EF4-FFF2-40B4-BE49-F238E27FC236}">
                <a16:creationId xmlns:a16="http://schemas.microsoft.com/office/drawing/2014/main" id="{9D3C9C65-C960-BDF2-883B-96882482F4E3}"/>
              </a:ext>
            </a:extLst>
          </p:cNvPr>
          <p:cNvSpPr/>
          <p:nvPr/>
        </p:nvSpPr>
        <p:spPr>
          <a:xfrm>
            <a:off x="6100173" y="6213514"/>
            <a:ext cx="951125" cy="495760"/>
          </a:xfrm>
          <a:prstGeom prst="rect">
            <a:avLst/>
          </a:prstGeom>
          <a:solidFill>
            <a:schemeClr val="bg1">
              <a:lumMod val="8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Bebas Neue"/>
              </a:rPr>
              <a:t>FileCoin</a:t>
            </a:r>
          </a:p>
        </p:txBody>
      </p:sp>
      <p:cxnSp>
        <p:nvCxnSpPr>
          <p:cNvPr id="20" name="Straight Connector 19">
            <a:extLst>
              <a:ext uri="{FF2B5EF4-FFF2-40B4-BE49-F238E27FC236}">
                <a16:creationId xmlns:a16="http://schemas.microsoft.com/office/drawing/2014/main" id="{A7BED2F8-3516-D641-2F02-D026CFE5DF9F}"/>
              </a:ext>
            </a:extLst>
          </p:cNvPr>
          <p:cNvCxnSpPr/>
          <p:nvPr/>
        </p:nvCxnSpPr>
        <p:spPr>
          <a:xfrm flipV="1">
            <a:off x="9179849" y="623444"/>
            <a:ext cx="0" cy="5927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96D62FFB-FC43-E7F3-6637-425CABF6936B}"/>
              </a:ext>
            </a:extLst>
          </p:cNvPr>
          <p:cNvSpPr/>
          <p:nvPr/>
        </p:nvSpPr>
        <p:spPr>
          <a:xfrm>
            <a:off x="928914" y="454062"/>
            <a:ext cx="7751299" cy="6287821"/>
          </a:xfrm>
          <a:prstGeom prst="round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22">
            <a:extLst>
              <a:ext uri="{FF2B5EF4-FFF2-40B4-BE49-F238E27FC236}">
                <a16:creationId xmlns:a16="http://schemas.microsoft.com/office/drawing/2014/main" id="{9BB12D0E-46C6-654E-53A5-66EF920CE552}"/>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5312626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2A165A32-FE2C-4D18-BD43-C25B33F1ABB7}"/>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879569" y="3117424"/>
            <a:ext cx="526620" cy="531485"/>
          </a:xfrm>
          <a:prstGeom prst="rect">
            <a:avLst/>
          </a:prstGeom>
        </p:spPr>
      </p:pic>
      <p:pic>
        <p:nvPicPr>
          <p:cNvPr id="82" name="Picture 81">
            <a:extLst>
              <a:ext uri="{FF2B5EF4-FFF2-40B4-BE49-F238E27FC236}">
                <a16:creationId xmlns:a16="http://schemas.microsoft.com/office/drawing/2014/main" id="{0052950D-9C76-4886-ABDA-07316B98116C}"/>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6942708" y="3427982"/>
            <a:ext cx="526620" cy="531485"/>
          </a:xfrm>
          <a:prstGeom prst="rect">
            <a:avLst/>
          </a:prstGeom>
        </p:spPr>
      </p:pic>
      <p:sp>
        <p:nvSpPr>
          <p:cNvPr id="2" name="Title 1">
            <a:extLst>
              <a:ext uri="{FF2B5EF4-FFF2-40B4-BE49-F238E27FC236}">
                <a16:creationId xmlns:a16="http://schemas.microsoft.com/office/drawing/2014/main" id="{67DE7203-3E86-4CDC-ACC1-609E662A060A}"/>
              </a:ext>
            </a:extLst>
          </p:cNvPr>
          <p:cNvSpPr>
            <a:spLocks noGrp="1"/>
          </p:cNvSpPr>
          <p:nvPr>
            <p:ph type="title"/>
          </p:nvPr>
        </p:nvSpPr>
        <p:spPr>
          <a:xfrm>
            <a:off x="315946" y="188430"/>
            <a:ext cx="10515600" cy="765175"/>
          </a:xfrm>
        </p:spPr>
        <p:txBody>
          <a:bodyPr>
            <a:normAutofit fontScale="90000"/>
          </a:bodyPr>
          <a:lstStyle/>
          <a:p>
            <a:r>
              <a:rPr lang="en-US" sz="5400" dirty="0"/>
              <a:t>Drivechain = Altcoin Tech, BTC Coin Only</a:t>
            </a:r>
          </a:p>
        </p:txBody>
      </p:sp>
      <p:sp>
        <p:nvSpPr>
          <p:cNvPr id="5" name="Slide Number Placeholder 4">
            <a:extLst>
              <a:ext uri="{FF2B5EF4-FFF2-40B4-BE49-F238E27FC236}">
                <a16:creationId xmlns:a16="http://schemas.microsoft.com/office/drawing/2014/main" id="{E8AC4E85-C8AA-4273-8FD4-C43D3B0D5310}"/>
              </a:ext>
            </a:extLst>
          </p:cNvPr>
          <p:cNvSpPr>
            <a:spLocks noGrp="1"/>
          </p:cNvSpPr>
          <p:nvPr>
            <p:ph type="sldNum" sz="quarter" idx="12"/>
          </p:nvPr>
        </p:nvSpPr>
        <p:spPr/>
        <p:txBody>
          <a:bodyPr/>
          <a:lstStyle/>
          <a:p>
            <a:fld id="{64A73B7B-B545-4723-8D44-5CC401310D8B}" type="slidenum">
              <a:rPr lang="en-US" smtClean="0"/>
              <a:t>15</a:t>
            </a:fld>
            <a:endParaRPr lang="en-US" dirty="0"/>
          </a:p>
        </p:txBody>
      </p:sp>
      <p:sp>
        <p:nvSpPr>
          <p:cNvPr id="8" name="Rectangle: Rounded Corners 7">
            <a:extLst>
              <a:ext uri="{FF2B5EF4-FFF2-40B4-BE49-F238E27FC236}">
                <a16:creationId xmlns:a16="http://schemas.microsoft.com/office/drawing/2014/main" id="{42EE7166-9465-4F4D-8ACB-16953ECAB1A3}"/>
              </a:ext>
            </a:extLst>
          </p:cNvPr>
          <p:cNvSpPr/>
          <p:nvPr/>
        </p:nvSpPr>
        <p:spPr>
          <a:xfrm>
            <a:off x="254861" y="1642620"/>
            <a:ext cx="5482918" cy="4632723"/>
          </a:xfrm>
          <a:prstGeom prst="roundRect">
            <a:avLst>
              <a:gd name="adj" fmla="val 1288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10" name="TextBox 9">
            <a:extLst>
              <a:ext uri="{FF2B5EF4-FFF2-40B4-BE49-F238E27FC236}">
                <a16:creationId xmlns:a16="http://schemas.microsoft.com/office/drawing/2014/main" id="{ECF792EC-B01B-4508-8BFB-009D555F6B92}"/>
              </a:ext>
            </a:extLst>
          </p:cNvPr>
          <p:cNvSpPr txBox="1"/>
          <p:nvPr/>
        </p:nvSpPr>
        <p:spPr>
          <a:xfrm>
            <a:off x="725076" y="2017555"/>
            <a:ext cx="1112364" cy="461665"/>
          </a:xfrm>
          <a:prstGeom prst="rect">
            <a:avLst/>
          </a:prstGeom>
          <a:noFill/>
        </p:spPr>
        <p:txBody>
          <a:bodyPr wrap="square" rtlCol="0">
            <a:spAutoFit/>
          </a:bodyPr>
          <a:lstStyle/>
          <a:p>
            <a:pPr algn="ctr"/>
            <a:r>
              <a:rPr lang="en-US" sz="2400" b="1" dirty="0"/>
              <a:t>Bitcoin</a:t>
            </a:r>
          </a:p>
        </p:txBody>
      </p:sp>
      <p:sp>
        <p:nvSpPr>
          <p:cNvPr id="13" name="TextBox 12">
            <a:extLst>
              <a:ext uri="{FF2B5EF4-FFF2-40B4-BE49-F238E27FC236}">
                <a16:creationId xmlns:a16="http://schemas.microsoft.com/office/drawing/2014/main" id="{A9DF1CA1-F2C7-4AB5-BE17-41B594D29000}"/>
              </a:ext>
            </a:extLst>
          </p:cNvPr>
          <p:cNvSpPr txBox="1"/>
          <p:nvPr/>
        </p:nvSpPr>
        <p:spPr>
          <a:xfrm>
            <a:off x="2256709" y="2017555"/>
            <a:ext cx="1479222" cy="461665"/>
          </a:xfrm>
          <a:prstGeom prst="rect">
            <a:avLst/>
          </a:prstGeom>
          <a:noFill/>
        </p:spPr>
        <p:txBody>
          <a:bodyPr wrap="square" rtlCol="0">
            <a:spAutoFit/>
          </a:bodyPr>
          <a:lstStyle/>
          <a:p>
            <a:pPr algn="ctr"/>
            <a:r>
              <a:rPr lang="en-US" sz="2400" b="1" dirty="0"/>
              <a:t>Ethereum</a:t>
            </a:r>
          </a:p>
        </p:txBody>
      </p:sp>
      <p:sp>
        <p:nvSpPr>
          <p:cNvPr id="14" name="TextBox 13">
            <a:extLst>
              <a:ext uri="{FF2B5EF4-FFF2-40B4-BE49-F238E27FC236}">
                <a16:creationId xmlns:a16="http://schemas.microsoft.com/office/drawing/2014/main" id="{BAB1C271-48E5-4E43-AF97-29FCFE6C4E04}"/>
              </a:ext>
            </a:extLst>
          </p:cNvPr>
          <p:cNvSpPr txBox="1"/>
          <p:nvPr/>
        </p:nvSpPr>
        <p:spPr>
          <a:xfrm>
            <a:off x="3948226" y="2014704"/>
            <a:ext cx="1479222" cy="461665"/>
          </a:xfrm>
          <a:prstGeom prst="rect">
            <a:avLst/>
          </a:prstGeom>
          <a:noFill/>
        </p:spPr>
        <p:txBody>
          <a:bodyPr wrap="square" rtlCol="0">
            <a:spAutoFit/>
          </a:bodyPr>
          <a:lstStyle/>
          <a:p>
            <a:pPr algn="ctr"/>
            <a:r>
              <a:rPr lang="en-US" sz="2400" b="1" dirty="0"/>
              <a:t>Monero</a:t>
            </a:r>
          </a:p>
        </p:txBody>
      </p:sp>
      <p:pic>
        <p:nvPicPr>
          <p:cNvPr id="21" name="Picture 20">
            <a:extLst>
              <a:ext uri="{FF2B5EF4-FFF2-40B4-BE49-F238E27FC236}">
                <a16:creationId xmlns:a16="http://schemas.microsoft.com/office/drawing/2014/main" id="{A9FE2A08-F58B-4041-B364-CD58F3A18F63}"/>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722218" y="3143141"/>
            <a:ext cx="526620" cy="531485"/>
          </a:xfrm>
          <a:prstGeom prst="rect">
            <a:avLst/>
          </a:prstGeom>
        </p:spPr>
      </p:pic>
      <p:pic>
        <p:nvPicPr>
          <p:cNvPr id="25" name="Picture 24">
            <a:extLst>
              <a:ext uri="{FF2B5EF4-FFF2-40B4-BE49-F238E27FC236}">
                <a16:creationId xmlns:a16="http://schemas.microsoft.com/office/drawing/2014/main" id="{7A337654-F265-4FA9-B064-1C2D715223BA}"/>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542189" y="2988979"/>
            <a:ext cx="526620" cy="531485"/>
          </a:xfrm>
          <a:prstGeom prst="rect">
            <a:avLst/>
          </a:prstGeom>
        </p:spPr>
      </p:pic>
      <p:pic>
        <p:nvPicPr>
          <p:cNvPr id="26" name="Picture 25">
            <a:extLst>
              <a:ext uri="{FF2B5EF4-FFF2-40B4-BE49-F238E27FC236}">
                <a16:creationId xmlns:a16="http://schemas.microsoft.com/office/drawing/2014/main" id="{7BEC6F1F-F38D-4DC6-A66F-C33DC884CB67}"/>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796002" y="2653061"/>
            <a:ext cx="526620" cy="531485"/>
          </a:xfrm>
          <a:prstGeom prst="rect">
            <a:avLst/>
          </a:prstGeom>
        </p:spPr>
      </p:pic>
      <p:pic>
        <p:nvPicPr>
          <p:cNvPr id="27" name="Picture 26">
            <a:extLst>
              <a:ext uri="{FF2B5EF4-FFF2-40B4-BE49-F238E27FC236}">
                <a16:creationId xmlns:a16="http://schemas.microsoft.com/office/drawing/2014/main" id="{F56CEED7-D5F3-416D-BCD2-9FB0C9E5D35B}"/>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90026" y="2890778"/>
            <a:ext cx="526620" cy="531485"/>
          </a:xfrm>
          <a:prstGeom prst="rect">
            <a:avLst/>
          </a:prstGeom>
        </p:spPr>
      </p:pic>
      <p:pic>
        <p:nvPicPr>
          <p:cNvPr id="29" name="Picture 28">
            <a:extLst>
              <a:ext uri="{FF2B5EF4-FFF2-40B4-BE49-F238E27FC236}">
                <a16:creationId xmlns:a16="http://schemas.microsoft.com/office/drawing/2014/main" id="{4FEB8B0C-2965-446B-A56B-163AB84B8122}"/>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271154" y="2755595"/>
            <a:ext cx="526620" cy="531485"/>
          </a:xfrm>
          <a:prstGeom prst="rect">
            <a:avLst/>
          </a:prstGeom>
        </p:spPr>
      </p:pic>
      <p:sp>
        <p:nvSpPr>
          <p:cNvPr id="30" name="Rectangle: Rounded Corners 29">
            <a:extLst>
              <a:ext uri="{FF2B5EF4-FFF2-40B4-BE49-F238E27FC236}">
                <a16:creationId xmlns:a16="http://schemas.microsoft.com/office/drawing/2014/main" id="{4525395D-A61D-49FF-949D-7D1D934B3C00}"/>
              </a:ext>
            </a:extLst>
          </p:cNvPr>
          <p:cNvSpPr/>
          <p:nvPr/>
        </p:nvSpPr>
        <p:spPr>
          <a:xfrm>
            <a:off x="462697" y="2026952"/>
            <a:ext cx="1561508" cy="197944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362C9678-1932-4350-9DDF-8FB17A920F5A}"/>
              </a:ext>
            </a:extLst>
          </p:cNvPr>
          <p:cNvSpPr/>
          <p:nvPr/>
        </p:nvSpPr>
        <p:spPr>
          <a:xfrm>
            <a:off x="2195732" y="1995195"/>
            <a:ext cx="1628014" cy="197944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21EB5D4E-587F-4645-8872-2811DB47BA46}"/>
              </a:ext>
            </a:extLst>
          </p:cNvPr>
          <p:cNvSpPr/>
          <p:nvPr/>
        </p:nvSpPr>
        <p:spPr>
          <a:xfrm>
            <a:off x="3997244" y="1995195"/>
            <a:ext cx="1479222" cy="197944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2F1B4A32-E77D-4554-84E5-13A0BECEBEC3}"/>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578164" y="3110782"/>
            <a:ext cx="526620" cy="531485"/>
          </a:xfrm>
          <a:prstGeom prst="rect">
            <a:avLst/>
          </a:prstGeom>
        </p:spPr>
      </p:pic>
      <p:pic>
        <p:nvPicPr>
          <p:cNvPr id="34" name="Picture 33">
            <a:extLst>
              <a:ext uri="{FF2B5EF4-FFF2-40B4-BE49-F238E27FC236}">
                <a16:creationId xmlns:a16="http://schemas.microsoft.com/office/drawing/2014/main" id="{3412AD3F-4B40-4DFF-9778-DB3A34D45A63}"/>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872474" y="2704226"/>
            <a:ext cx="526620" cy="531485"/>
          </a:xfrm>
          <a:prstGeom prst="rect">
            <a:avLst/>
          </a:prstGeom>
        </p:spPr>
      </p:pic>
      <p:pic>
        <p:nvPicPr>
          <p:cNvPr id="35" name="Picture 34">
            <a:extLst>
              <a:ext uri="{FF2B5EF4-FFF2-40B4-BE49-F238E27FC236}">
                <a16:creationId xmlns:a16="http://schemas.microsoft.com/office/drawing/2014/main" id="{F99F0ECC-3893-4184-B549-CAFC41066C12}"/>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651948" y="2620702"/>
            <a:ext cx="526620" cy="531485"/>
          </a:xfrm>
          <a:prstGeom prst="rect">
            <a:avLst/>
          </a:prstGeom>
        </p:spPr>
      </p:pic>
      <p:pic>
        <p:nvPicPr>
          <p:cNvPr id="36" name="Picture 35">
            <a:extLst>
              <a:ext uri="{FF2B5EF4-FFF2-40B4-BE49-F238E27FC236}">
                <a16:creationId xmlns:a16="http://schemas.microsoft.com/office/drawing/2014/main" id="{6A1DC23B-BE72-4CC8-9EEC-9974A2582F67}"/>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045972" y="2858419"/>
            <a:ext cx="526620" cy="531485"/>
          </a:xfrm>
          <a:prstGeom prst="rect">
            <a:avLst/>
          </a:prstGeom>
        </p:spPr>
      </p:pic>
      <p:pic>
        <p:nvPicPr>
          <p:cNvPr id="37" name="Picture 36">
            <a:extLst>
              <a:ext uri="{FF2B5EF4-FFF2-40B4-BE49-F238E27FC236}">
                <a16:creationId xmlns:a16="http://schemas.microsoft.com/office/drawing/2014/main" id="{B74D5DCE-39BB-4479-9275-04832D52B6A8}"/>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127100" y="2723236"/>
            <a:ext cx="526620" cy="531485"/>
          </a:xfrm>
          <a:prstGeom prst="rect">
            <a:avLst/>
          </a:prstGeom>
        </p:spPr>
      </p:pic>
      <p:pic>
        <p:nvPicPr>
          <p:cNvPr id="38" name="Picture 37">
            <a:extLst>
              <a:ext uri="{FF2B5EF4-FFF2-40B4-BE49-F238E27FC236}">
                <a16:creationId xmlns:a16="http://schemas.microsoft.com/office/drawing/2014/main" id="{1E1CFF3E-2A54-4D55-B4B8-2D8099464BAA}"/>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217770" y="3078423"/>
            <a:ext cx="526620" cy="531485"/>
          </a:xfrm>
          <a:prstGeom prst="rect">
            <a:avLst/>
          </a:prstGeom>
        </p:spPr>
      </p:pic>
      <p:pic>
        <p:nvPicPr>
          <p:cNvPr id="39" name="Picture 38">
            <a:extLst>
              <a:ext uri="{FF2B5EF4-FFF2-40B4-BE49-F238E27FC236}">
                <a16:creationId xmlns:a16="http://schemas.microsoft.com/office/drawing/2014/main" id="{BC96DA2B-5E45-4B28-A1CA-9313161D609E}"/>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037168" y="2958684"/>
            <a:ext cx="526620" cy="531485"/>
          </a:xfrm>
          <a:prstGeom prst="rect">
            <a:avLst/>
          </a:prstGeom>
        </p:spPr>
      </p:pic>
      <p:pic>
        <p:nvPicPr>
          <p:cNvPr id="40" name="Picture 39">
            <a:extLst>
              <a:ext uri="{FF2B5EF4-FFF2-40B4-BE49-F238E27FC236}">
                <a16:creationId xmlns:a16="http://schemas.microsoft.com/office/drawing/2014/main" id="{202C3DA3-56F0-42E7-9892-945D13EC2D7B}"/>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291554" y="2588343"/>
            <a:ext cx="526620" cy="531485"/>
          </a:xfrm>
          <a:prstGeom prst="rect">
            <a:avLst/>
          </a:prstGeom>
        </p:spPr>
      </p:pic>
      <p:pic>
        <p:nvPicPr>
          <p:cNvPr id="41" name="Picture 40">
            <a:extLst>
              <a:ext uri="{FF2B5EF4-FFF2-40B4-BE49-F238E27FC236}">
                <a16:creationId xmlns:a16="http://schemas.microsoft.com/office/drawing/2014/main" id="{A6EFADEB-E64B-4A00-81A9-E4AB3CC92A6A}"/>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685578" y="2826060"/>
            <a:ext cx="526620" cy="531485"/>
          </a:xfrm>
          <a:prstGeom prst="rect">
            <a:avLst/>
          </a:prstGeom>
        </p:spPr>
      </p:pic>
      <p:pic>
        <p:nvPicPr>
          <p:cNvPr id="42" name="Picture 41">
            <a:extLst>
              <a:ext uri="{FF2B5EF4-FFF2-40B4-BE49-F238E27FC236}">
                <a16:creationId xmlns:a16="http://schemas.microsoft.com/office/drawing/2014/main" id="{10A868A5-768C-4EB4-B780-47640AA8F1AA}"/>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766706" y="2690877"/>
            <a:ext cx="526620" cy="531485"/>
          </a:xfrm>
          <a:prstGeom prst="rect">
            <a:avLst/>
          </a:prstGeom>
        </p:spPr>
      </p:pic>
      <p:sp>
        <p:nvSpPr>
          <p:cNvPr id="43" name="Rectangle: Rounded Corners 42">
            <a:extLst>
              <a:ext uri="{FF2B5EF4-FFF2-40B4-BE49-F238E27FC236}">
                <a16:creationId xmlns:a16="http://schemas.microsoft.com/office/drawing/2014/main" id="{7D44EB4A-92DA-4BF4-8FA4-C1A450FB72CF}"/>
              </a:ext>
            </a:extLst>
          </p:cNvPr>
          <p:cNvSpPr/>
          <p:nvPr/>
        </p:nvSpPr>
        <p:spPr>
          <a:xfrm>
            <a:off x="5928159" y="1595120"/>
            <a:ext cx="6008979" cy="4735879"/>
          </a:xfrm>
          <a:prstGeom prst="roundRect">
            <a:avLst>
              <a:gd name="adj" fmla="val 9144"/>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44" name="TextBox 43">
            <a:extLst>
              <a:ext uri="{FF2B5EF4-FFF2-40B4-BE49-F238E27FC236}">
                <a16:creationId xmlns:a16="http://schemas.microsoft.com/office/drawing/2014/main" id="{1EA1F3F3-7331-4438-8765-B1F908BDEF5E}"/>
              </a:ext>
            </a:extLst>
          </p:cNvPr>
          <p:cNvSpPr txBox="1"/>
          <p:nvPr/>
        </p:nvSpPr>
        <p:spPr>
          <a:xfrm>
            <a:off x="6425727" y="2017555"/>
            <a:ext cx="1112364" cy="461665"/>
          </a:xfrm>
          <a:prstGeom prst="rect">
            <a:avLst/>
          </a:prstGeom>
          <a:noFill/>
        </p:spPr>
        <p:txBody>
          <a:bodyPr wrap="square" rtlCol="0">
            <a:spAutoFit/>
          </a:bodyPr>
          <a:lstStyle/>
          <a:p>
            <a:pPr algn="ctr"/>
            <a:r>
              <a:rPr lang="en-US" sz="2400" b="1" dirty="0"/>
              <a:t>Bitcoin</a:t>
            </a:r>
          </a:p>
        </p:txBody>
      </p:sp>
      <p:sp>
        <p:nvSpPr>
          <p:cNvPr id="45" name="TextBox 44">
            <a:extLst>
              <a:ext uri="{FF2B5EF4-FFF2-40B4-BE49-F238E27FC236}">
                <a16:creationId xmlns:a16="http://schemas.microsoft.com/office/drawing/2014/main" id="{19AA911A-B747-4DB9-9BFE-0FB19CE6FD56}"/>
              </a:ext>
            </a:extLst>
          </p:cNvPr>
          <p:cNvSpPr txBox="1"/>
          <p:nvPr/>
        </p:nvSpPr>
        <p:spPr>
          <a:xfrm>
            <a:off x="7915236" y="1765474"/>
            <a:ext cx="1899495" cy="461665"/>
          </a:xfrm>
          <a:prstGeom prst="rect">
            <a:avLst/>
          </a:prstGeom>
          <a:noFill/>
        </p:spPr>
        <p:txBody>
          <a:bodyPr wrap="square" rtlCol="0">
            <a:spAutoFit/>
          </a:bodyPr>
          <a:lstStyle/>
          <a:p>
            <a:pPr algn="ctr"/>
            <a:r>
              <a:rPr lang="en-US" sz="2400" b="1" dirty="0"/>
              <a:t>Bit-Ethereum</a:t>
            </a:r>
          </a:p>
        </p:txBody>
      </p:sp>
      <p:sp>
        <p:nvSpPr>
          <p:cNvPr id="46" name="TextBox 45">
            <a:extLst>
              <a:ext uri="{FF2B5EF4-FFF2-40B4-BE49-F238E27FC236}">
                <a16:creationId xmlns:a16="http://schemas.microsoft.com/office/drawing/2014/main" id="{2250AEA6-4635-41B4-A76C-A065D3EA8637}"/>
              </a:ext>
            </a:extLst>
          </p:cNvPr>
          <p:cNvSpPr txBox="1"/>
          <p:nvPr/>
        </p:nvSpPr>
        <p:spPr>
          <a:xfrm>
            <a:off x="9895860" y="1762996"/>
            <a:ext cx="1742683" cy="461665"/>
          </a:xfrm>
          <a:prstGeom prst="rect">
            <a:avLst/>
          </a:prstGeom>
          <a:noFill/>
        </p:spPr>
        <p:txBody>
          <a:bodyPr wrap="square" rtlCol="0">
            <a:spAutoFit/>
          </a:bodyPr>
          <a:lstStyle/>
          <a:p>
            <a:pPr algn="ctr"/>
            <a:r>
              <a:rPr lang="en-US" sz="2400" b="1" dirty="0"/>
              <a:t>Bit-Monero</a:t>
            </a:r>
          </a:p>
        </p:txBody>
      </p:sp>
      <p:pic>
        <p:nvPicPr>
          <p:cNvPr id="47" name="Picture 46">
            <a:extLst>
              <a:ext uri="{FF2B5EF4-FFF2-40B4-BE49-F238E27FC236}">
                <a16:creationId xmlns:a16="http://schemas.microsoft.com/office/drawing/2014/main" id="{DEAE0F46-0152-47C5-84B7-D397B9B8BC8B}"/>
              </a:ext>
            </a:extLst>
          </p:cNvPr>
          <p:cNvPicPr>
            <a:picLocks noChangeAspect="1"/>
          </p:cNvPicPr>
          <p:nvPr/>
        </p:nvPicPr>
        <p:blipFill>
          <a:blip r:embed="rId3">
            <a:alphaModFix amt="30000"/>
            <a:duotone>
              <a:prstClr val="black"/>
              <a:srgbClr val="D24CD2">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6451150" y="3143141"/>
            <a:ext cx="526620" cy="531485"/>
          </a:xfrm>
          <a:prstGeom prst="rect">
            <a:avLst/>
          </a:prstGeom>
        </p:spPr>
      </p:pic>
      <p:pic>
        <p:nvPicPr>
          <p:cNvPr id="48" name="Picture 47">
            <a:extLst>
              <a:ext uri="{FF2B5EF4-FFF2-40B4-BE49-F238E27FC236}">
                <a16:creationId xmlns:a16="http://schemas.microsoft.com/office/drawing/2014/main" id="{337B98EF-AB57-4F1F-83D3-902D6071D540}"/>
              </a:ext>
            </a:extLst>
          </p:cNvPr>
          <p:cNvPicPr>
            <a:picLocks noChangeAspect="1"/>
          </p:cNvPicPr>
          <p:nvPr/>
        </p:nvPicPr>
        <p:blipFill>
          <a:blip r:embed="rId3">
            <a:alphaModFix amt="30000"/>
            <a:duotone>
              <a:prstClr val="black"/>
              <a:srgbClr val="D24CD2">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6271121" y="2988979"/>
            <a:ext cx="526620" cy="531485"/>
          </a:xfrm>
          <a:prstGeom prst="rect">
            <a:avLst/>
          </a:prstGeom>
        </p:spPr>
      </p:pic>
      <p:pic>
        <p:nvPicPr>
          <p:cNvPr id="49" name="Picture 48">
            <a:extLst>
              <a:ext uri="{FF2B5EF4-FFF2-40B4-BE49-F238E27FC236}">
                <a16:creationId xmlns:a16="http://schemas.microsoft.com/office/drawing/2014/main" id="{B91C5475-154B-4970-A090-15F5ADBF13CD}"/>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6524934" y="2653061"/>
            <a:ext cx="526620" cy="531485"/>
          </a:xfrm>
          <a:prstGeom prst="rect">
            <a:avLst/>
          </a:prstGeom>
        </p:spPr>
      </p:pic>
      <p:pic>
        <p:nvPicPr>
          <p:cNvPr id="50" name="Picture 49">
            <a:extLst>
              <a:ext uri="{FF2B5EF4-FFF2-40B4-BE49-F238E27FC236}">
                <a16:creationId xmlns:a16="http://schemas.microsoft.com/office/drawing/2014/main" id="{7FC540AB-DD29-4646-8A67-291B9BA6ECC1}"/>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6918958" y="2890778"/>
            <a:ext cx="526620" cy="531485"/>
          </a:xfrm>
          <a:prstGeom prst="rect">
            <a:avLst/>
          </a:prstGeom>
        </p:spPr>
      </p:pic>
      <p:pic>
        <p:nvPicPr>
          <p:cNvPr id="51" name="Picture 50">
            <a:extLst>
              <a:ext uri="{FF2B5EF4-FFF2-40B4-BE49-F238E27FC236}">
                <a16:creationId xmlns:a16="http://schemas.microsoft.com/office/drawing/2014/main" id="{7414ECC0-EBE3-4D58-ABDB-B07067BFEBFB}"/>
              </a:ext>
            </a:extLst>
          </p:cNvPr>
          <p:cNvPicPr>
            <a:picLocks noChangeAspect="1"/>
          </p:cNvPicPr>
          <p:nvPr/>
        </p:nvPicPr>
        <p:blipFill>
          <a:blip r:embed="rId3">
            <a:alphaModFix amt="30000"/>
            <a:duotone>
              <a:prstClr val="black"/>
              <a:schemeClr val="accent3">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7000086" y="2755595"/>
            <a:ext cx="526620" cy="531485"/>
          </a:xfrm>
          <a:prstGeom prst="rect">
            <a:avLst/>
          </a:prstGeom>
        </p:spPr>
      </p:pic>
      <p:sp>
        <p:nvSpPr>
          <p:cNvPr id="52" name="Rectangle: Rounded Corners 51">
            <a:extLst>
              <a:ext uri="{FF2B5EF4-FFF2-40B4-BE49-F238E27FC236}">
                <a16:creationId xmlns:a16="http://schemas.microsoft.com/office/drawing/2014/main" id="{B58195E1-2215-4B4D-8E82-F09F5A5CADCB}"/>
              </a:ext>
            </a:extLst>
          </p:cNvPr>
          <p:cNvSpPr/>
          <p:nvPr/>
        </p:nvSpPr>
        <p:spPr>
          <a:xfrm>
            <a:off x="6163348" y="2026952"/>
            <a:ext cx="1561508" cy="197944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832BECD3-0340-46E4-8799-1D2DE393359B}"/>
              </a:ext>
            </a:extLst>
          </p:cNvPr>
          <p:cNvSpPr/>
          <p:nvPr/>
        </p:nvSpPr>
        <p:spPr>
          <a:xfrm>
            <a:off x="7843692" y="1731239"/>
            <a:ext cx="2001744" cy="197944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BD38DF1C-62C7-482A-9899-F9AC68B54F52}"/>
              </a:ext>
            </a:extLst>
          </p:cNvPr>
          <p:cNvSpPr/>
          <p:nvPr/>
        </p:nvSpPr>
        <p:spPr>
          <a:xfrm>
            <a:off x="9895861" y="1731239"/>
            <a:ext cx="1795734" cy="197944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C7DDBA1B-8625-47EF-80AF-591B6D6A1BF0}"/>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429646" y="2846826"/>
            <a:ext cx="526620" cy="531485"/>
          </a:xfrm>
          <a:prstGeom prst="rect">
            <a:avLst/>
          </a:prstGeom>
        </p:spPr>
      </p:pic>
      <p:pic>
        <p:nvPicPr>
          <p:cNvPr id="56" name="Picture 55">
            <a:extLst>
              <a:ext uri="{FF2B5EF4-FFF2-40B4-BE49-F238E27FC236}">
                <a16:creationId xmlns:a16="http://schemas.microsoft.com/office/drawing/2014/main" id="{C8133902-AA73-410C-9359-3D62182BC867}"/>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249617" y="2692664"/>
            <a:ext cx="526620" cy="531485"/>
          </a:xfrm>
          <a:prstGeom prst="rect">
            <a:avLst/>
          </a:prstGeom>
        </p:spPr>
      </p:pic>
      <p:pic>
        <p:nvPicPr>
          <p:cNvPr id="57" name="Picture 56">
            <a:extLst>
              <a:ext uri="{FF2B5EF4-FFF2-40B4-BE49-F238E27FC236}">
                <a16:creationId xmlns:a16="http://schemas.microsoft.com/office/drawing/2014/main" id="{2533FA3B-EE79-4A6B-9C0E-FBFC7EF0C6EC}"/>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503430" y="2356746"/>
            <a:ext cx="526620" cy="531485"/>
          </a:xfrm>
          <a:prstGeom prst="rect">
            <a:avLst/>
          </a:prstGeom>
        </p:spPr>
      </p:pic>
      <p:pic>
        <p:nvPicPr>
          <p:cNvPr id="58" name="Picture 57">
            <a:extLst>
              <a:ext uri="{FF2B5EF4-FFF2-40B4-BE49-F238E27FC236}">
                <a16:creationId xmlns:a16="http://schemas.microsoft.com/office/drawing/2014/main" id="{A79A00A4-0AA8-4132-B59D-8ADED7E88DF0}"/>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897454" y="2594463"/>
            <a:ext cx="526620" cy="531485"/>
          </a:xfrm>
          <a:prstGeom prst="rect">
            <a:avLst/>
          </a:prstGeom>
        </p:spPr>
      </p:pic>
      <p:pic>
        <p:nvPicPr>
          <p:cNvPr id="59" name="Picture 58">
            <a:extLst>
              <a:ext uri="{FF2B5EF4-FFF2-40B4-BE49-F238E27FC236}">
                <a16:creationId xmlns:a16="http://schemas.microsoft.com/office/drawing/2014/main" id="{5BCD3106-D98F-44FF-89E1-EE13659D121C}"/>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978582" y="2459280"/>
            <a:ext cx="526620" cy="531485"/>
          </a:xfrm>
          <a:prstGeom prst="rect">
            <a:avLst/>
          </a:prstGeom>
        </p:spPr>
      </p:pic>
      <p:pic>
        <p:nvPicPr>
          <p:cNvPr id="60" name="Picture 59">
            <a:extLst>
              <a:ext uri="{FF2B5EF4-FFF2-40B4-BE49-F238E27FC236}">
                <a16:creationId xmlns:a16="http://schemas.microsoft.com/office/drawing/2014/main" id="{6C414304-C8FF-474B-BDE9-9B5930A26707}"/>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304926" y="2814467"/>
            <a:ext cx="526620" cy="531485"/>
          </a:xfrm>
          <a:prstGeom prst="rect">
            <a:avLst/>
          </a:prstGeom>
        </p:spPr>
      </p:pic>
      <p:pic>
        <p:nvPicPr>
          <p:cNvPr id="61" name="Picture 60">
            <a:extLst>
              <a:ext uri="{FF2B5EF4-FFF2-40B4-BE49-F238E27FC236}">
                <a16:creationId xmlns:a16="http://schemas.microsoft.com/office/drawing/2014/main" id="{1EFCAB7E-23A2-43E5-A817-C46B187D4B05}"/>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124897" y="2660305"/>
            <a:ext cx="526620" cy="531485"/>
          </a:xfrm>
          <a:prstGeom prst="rect">
            <a:avLst/>
          </a:prstGeom>
        </p:spPr>
      </p:pic>
      <p:pic>
        <p:nvPicPr>
          <p:cNvPr id="62" name="Picture 61">
            <a:extLst>
              <a:ext uri="{FF2B5EF4-FFF2-40B4-BE49-F238E27FC236}">
                <a16:creationId xmlns:a16="http://schemas.microsoft.com/office/drawing/2014/main" id="{D90267FB-B08A-4C34-BDF6-BED55F78A151}"/>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378710" y="2324387"/>
            <a:ext cx="526620" cy="531485"/>
          </a:xfrm>
          <a:prstGeom prst="rect">
            <a:avLst/>
          </a:prstGeom>
        </p:spPr>
      </p:pic>
      <p:pic>
        <p:nvPicPr>
          <p:cNvPr id="63" name="Picture 62">
            <a:extLst>
              <a:ext uri="{FF2B5EF4-FFF2-40B4-BE49-F238E27FC236}">
                <a16:creationId xmlns:a16="http://schemas.microsoft.com/office/drawing/2014/main" id="{1ABD8F44-2322-46F3-820D-E3640EAB5777}"/>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772734" y="2562104"/>
            <a:ext cx="526620" cy="531485"/>
          </a:xfrm>
          <a:prstGeom prst="rect">
            <a:avLst/>
          </a:prstGeom>
        </p:spPr>
      </p:pic>
      <p:pic>
        <p:nvPicPr>
          <p:cNvPr id="64" name="Picture 63">
            <a:extLst>
              <a:ext uri="{FF2B5EF4-FFF2-40B4-BE49-F238E27FC236}">
                <a16:creationId xmlns:a16="http://schemas.microsoft.com/office/drawing/2014/main" id="{D45734F5-F840-4250-ABC2-8369160F5E60}"/>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853862" y="2426921"/>
            <a:ext cx="526620" cy="531485"/>
          </a:xfrm>
          <a:prstGeom prst="rect">
            <a:avLst/>
          </a:prstGeom>
        </p:spPr>
      </p:pic>
      <p:sp>
        <p:nvSpPr>
          <p:cNvPr id="65" name="Arrow: Curved Up 64">
            <a:extLst>
              <a:ext uri="{FF2B5EF4-FFF2-40B4-BE49-F238E27FC236}">
                <a16:creationId xmlns:a16="http://schemas.microsoft.com/office/drawing/2014/main" id="{1F7A5FBA-6F21-40E6-BB2E-1A0F4016596C}"/>
              </a:ext>
            </a:extLst>
          </p:cNvPr>
          <p:cNvSpPr/>
          <p:nvPr/>
        </p:nvSpPr>
        <p:spPr>
          <a:xfrm rot="21172627" flipV="1">
            <a:off x="7256516" y="2246156"/>
            <a:ext cx="1995919" cy="376020"/>
          </a:xfrm>
          <a:prstGeom prst="curved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7" name="Picture 66">
            <a:extLst>
              <a:ext uri="{FF2B5EF4-FFF2-40B4-BE49-F238E27FC236}">
                <a16:creationId xmlns:a16="http://schemas.microsoft.com/office/drawing/2014/main" id="{1D40972A-31C2-4E6E-BBD7-A3E4A3DEEFE6}"/>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882038" y="3404550"/>
            <a:ext cx="526620" cy="531485"/>
          </a:xfrm>
          <a:prstGeom prst="rect">
            <a:avLst/>
          </a:prstGeom>
        </p:spPr>
      </p:pic>
      <p:pic>
        <p:nvPicPr>
          <p:cNvPr id="68" name="Picture 67">
            <a:extLst>
              <a:ext uri="{FF2B5EF4-FFF2-40B4-BE49-F238E27FC236}">
                <a16:creationId xmlns:a16="http://schemas.microsoft.com/office/drawing/2014/main" id="{8B0A6033-7EE7-4636-B7A9-03950DA521B3}"/>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153802" y="3385540"/>
            <a:ext cx="526620" cy="531485"/>
          </a:xfrm>
          <a:prstGeom prst="rect">
            <a:avLst/>
          </a:prstGeom>
        </p:spPr>
      </p:pic>
      <p:pic>
        <p:nvPicPr>
          <p:cNvPr id="69" name="Picture 68">
            <a:extLst>
              <a:ext uri="{FF2B5EF4-FFF2-40B4-BE49-F238E27FC236}">
                <a16:creationId xmlns:a16="http://schemas.microsoft.com/office/drawing/2014/main" id="{EB9789C5-4C8A-459D-B795-DDBB812494B3}"/>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024874" y="2856626"/>
            <a:ext cx="526620" cy="531485"/>
          </a:xfrm>
          <a:prstGeom prst="rect">
            <a:avLst/>
          </a:prstGeom>
        </p:spPr>
      </p:pic>
      <p:pic>
        <p:nvPicPr>
          <p:cNvPr id="70" name="Picture 69">
            <a:extLst>
              <a:ext uri="{FF2B5EF4-FFF2-40B4-BE49-F238E27FC236}">
                <a16:creationId xmlns:a16="http://schemas.microsoft.com/office/drawing/2014/main" id="{48B07A0C-ADB2-4974-AD78-794D22DC229E}"/>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263136" y="2956619"/>
            <a:ext cx="526620" cy="531485"/>
          </a:xfrm>
          <a:prstGeom prst="rect">
            <a:avLst/>
          </a:prstGeom>
        </p:spPr>
      </p:pic>
      <p:pic>
        <p:nvPicPr>
          <p:cNvPr id="71" name="Picture 70">
            <a:extLst>
              <a:ext uri="{FF2B5EF4-FFF2-40B4-BE49-F238E27FC236}">
                <a16:creationId xmlns:a16="http://schemas.microsoft.com/office/drawing/2014/main" id="{1E353BE4-543A-4F61-B890-B08594350BEA}"/>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892221" y="3138807"/>
            <a:ext cx="526620" cy="531485"/>
          </a:xfrm>
          <a:prstGeom prst="rect">
            <a:avLst/>
          </a:prstGeom>
        </p:spPr>
      </p:pic>
      <p:pic>
        <p:nvPicPr>
          <p:cNvPr id="72" name="Picture 71">
            <a:extLst>
              <a:ext uri="{FF2B5EF4-FFF2-40B4-BE49-F238E27FC236}">
                <a16:creationId xmlns:a16="http://schemas.microsoft.com/office/drawing/2014/main" id="{90C74F9F-B9FF-4AA0-8108-CFF9CA94E21C}"/>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484565" y="3182587"/>
            <a:ext cx="514983" cy="519740"/>
          </a:xfrm>
          <a:prstGeom prst="rect">
            <a:avLst/>
          </a:prstGeom>
        </p:spPr>
      </p:pic>
      <p:pic>
        <p:nvPicPr>
          <p:cNvPr id="73" name="Picture 72">
            <a:extLst>
              <a:ext uri="{FF2B5EF4-FFF2-40B4-BE49-F238E27FC236}">
                <a16:creationId xmlns:a16="http://schemas.microsoft.com/office/drawing/2014/main" id="{92B8F918-98FB-49A9-919C-187A3D97B22C}"/>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783365" y="3179482"/>
            <a:ext cx="526620" cy="531485"/>
          </a:xfrm>
          <a:prstGeom prst="rect">
            <a:avLst/>
          </a:prstGeom>
        </p:spPr>
      </p:pic>
      <p:pic>
        <p:nvPicPr>
          <p:cNvPr id="74" name="Picture 73">
            <a:extLst>
              <a:ext uri="{FF2B5EF4-FFF2-40B4-BE49-F238E27FC236}">
                <a16:creationId xmlns:a16="http://schemas.microsoft.com/office/drawing/2014/main" id="{5881E280-8181-41B9-8EEE-8027256BDE5A}"/>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246742" y="3389904"/>
            <a:ext cx="526620" cy="531485"/>
          </a:xfrm>
          <a:prstGeom prst="rect">
            <a:avLst/>
          </a:prstGeom>
        </p:spPr>
      </p:pic>
      <p:pic>
        <p:nvPicPr>
          <p:cNvPr id="75" name="Picture 74">
            <a:extLst>
              <a:ext uri="{FF2B5EF4-FFF2-40B4-BE49-F238E27FC236}">
                <a16:creationId xmlns:a16="http://schemas.microsoft.com/office/drawing/2014/main" id="{82CD660F-86C5-41EB-8F99-F7C87916CC9F}"/>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551953" y="2749216"/>
            <a:ext cx="526620" cy="531485"/>
          </a:xfrm>
          <a:prstGeom prst="rect">
            <a:avLst/>
          </a:prstGeom>
        </p:spPr>
      </p:pic>
      <p:pic>
        <p:nvPicPr>
          <p:cNvPr id="76" name="Picture 75">
            <a:extLst>
              <a:ext uri="{FF2B5EF4-FFF2-40B4-BE49-F238E27FC236}">
                <a16:creationId xmlns:a16="http://schemas.microsoft.com/office/drawing/2014/main" id="{100380F1-E4F8-43D3-8951-F6ABE04C545F}"/>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927637" y="3026795"/>
            <a:ext cx="526620" cy="531485"/>
          </a:xfrm>
          <a:prstGeom prst="rect">
            <a:avLst/>
          </a:prstGeom>
        </p:spPr>
      </p:pic>
      <p:pic>
        <p:nvPicPr>
          <p:cNvPr id="77" name="Picture 76">
            <a:extLst>
              <a:ext uri="{FF2B5EF4-FFF2-40B4-BE49-F238E27FC236}">
                <a16:creationId xmlns:a16="http://schemas.microsoft.com/office/drawing/2014/main" id="{58186F41-B404-4B5A-8CBD-BB093CFB5D15}"/>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036994" y="2537535"/>
            <a:ext cx="526620" cy="531485"/>
          </a:xfrm>
          <a:prstGeom prst="rect">
            <a:avLst/>
          </a:prstGeom>
        </p:spPr>
      </p:pic>
      <p:pic>
        <p:nvPicPr>
          <p:cNvPr id="78" name="Picture 77">
            <a:extLst>
              <a:ext uri="{FF2B5EF4-FFF2-40B4-BE49-F238E27FC236}">
                <a16:creationId xmlns:a16="http://schemas.microsoft.com/office/drawing/2014/main" id="{D10D6731-C996-409C-A559-E75F044C0D6B}"/>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104784" y="2368308"/>
            <a:ext cx="526620" cy="531485"/>
          </a:xfrm>
          <a:prstGeom prst="rect">
            <a:avLst/>
          </a:prstGeom>
        </p:spPr>
      </p:pic>
      <p:pic>
        <p:nvPicPr>
          <p:cNvPr id="79" name="Picture 78">
            <a:extLst>
              <a:ext uri="{FF2B5EF4-FFF2-40B4-BE49-F238E27FC236}">
                <a16:creationId xmlns:a16="http://schemas.microsoft.com/office/drawing/2014/main" id="{C4CA4A19-0E7A-49A5-AF60-C9312E852893}"/>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224575" y="2509121"/>
            <a:ext cx="526620" cy="531485"/>
          </a:xfrm>
          <a:prstGeom prst="rect">
            <a:avLst/>
          </a:prstGeom>
        </p:spPr>
      </p:pic>
      <p:pic>
        <p:nvPicPr>
          <p:cNvPr id="80" name="Picture 79">
            <a:extLst>
              <a:ext uri="{FF2B5EF4-FFF2-40B4-BE49-F238E27FC236}">
                <a16:creationId xmlns:a16="http://schemas.microsoft.com/office/drawing/2014/main" id="{5FDD8A7B-1CDD-475F-A02D-9E814D1FAE9C}"/>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37937" y="3431054"/>
            <a:ext cx="526620" cy="531485"/>
          </a:xfrm>
          <a:prstGeom prst="rect">
            <a:avLst/>
          </a:prstGeom>
        </p:spPr>
      </p:pic>
      <p:pic>
        <p:nvPicPr>
          <p:cNvPr id="84" name="Picture 83">
            <a:extLst>
              <a:ext uri="{FF2B5EF4-FFF2-40B4-BE49-F238E27FC236}">
                <a16:creationId xmlns:a16="http://schemas.microsoft.com/office/drawing/2014/main" id="{4FD07278-1BC7-40C9-910E-8655581BE7FB}"/>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773975" y="3104052"/>
            <a:ext cx="526620" cy="531485"/>
          </a:xfrm>
          <a:prstGeom prst="rect">
            <a:avLst/>
          </a:prstGeom>
        </p:spPr>
      </p:pic>
      <p:sp>
        <p:nvSpPr>
          <p:cNvPr id="85" name="TextBox 84">
            <a:extLst>
              <a:ext uri="{FF2B5EF4-FFF2-40B4-BE49-F238E27FC236}">
                <a16:creationId xmlns:a16="http://schemas.microsoft.com/office/drawing/2014/main" id="{3DE02D03-ADC2-4FE9-9346-8D747F317ED7}"/>
              </a:ext>
            </a:extLst>
          </p:cNvPr>
          <p:cNvSpPr txBox="1"/>
          <p:nvPr/>
        </p:nvSpPr>
        <p:spPr>
          <a:xfrm>
            <a:off x="8386894" y="4318264"/>
            <a:ext cx="1479222" cy="461665"/>
          </a:xfrm>
          <a:prstGeom prst="rect">
            <a:avLst/>
          </a:prstGeom>
          <a:noFill/>
        </p:spPr>
        <p:txBody>
          <a:bodyPr wrap="square" rtlCol="0">
            <a:spAutoFit/>
          </a:bodyPr>
          <a:lstStyle/>
          <a:p>
            <a:pPr algn="ctr"/>
            <a:r>
              <a:rPr lang="en-US" sz="2400" b="1" dirty="0"/>
              <a:t>Ethereum</a:t>
            </a:r>
          </a:p>
        </p:txBody>
      </p:sp>
      <p:sp>
        <p:nvSpPr>
          <p:cNvPr id="86" name="TextBox 85">
            <a:extLst>
              <a:ext uri="{FF2B5EF4-FFF2-40B4-BE49-F238E27FC236}">
                <a16:creationId xmlns:a16="http://schemas.microsoft.com/office/drawing/2014/main" id="{AC64EAF9-1D8E-4FCF-B617-2205DC4E9898}"/>
              </a:ext>
            </a:extLst>
          </p:cNvPr>
          <p:cNvSpPr txBox="1"/>
          <p:nvPr/>
        </p:nvSpPr>
        <p:spPr>
          <a:xfrm>
            <a:off x="10078411" y="4315413"/>
            <a:ext cx="1479222" cy="461665"/>
          </a:xfrm>
          <a:prstGeom prst="rect">
            <a:avLst/>
          </a:prstGeom>
          <a:noFill/>
        </p:spPr>
        <p:txBody>
          <a:bodyPr wrap="square" rtlCol="0">
            <a:spAutoFit/>
          </a:bodyPr>
          <a:lstStyle/>
          <a:p>
            <a:pPr algn="ctr"/>
            <a:r>
              <a:rPr lang="en-US" sz="2400" b="1" dirty="0"/>
              <a:t>Monero</a:t>
            </a:r>
          </a:p>
        </p:txBody>
      </p:sp>
      <p:sp>
        <p:nvSpPr>
          <p:cNvPr id="87" name="Rectangle: Rounded Corners 86">
            <a:extLst>
              <a:ext uri="{FF2B5EF4-FFF2-40B4-BE49-F238E27FC236}">
                <a16:creationId xmlns:a16="http://schemas.microsoft.com/office/drawing/2014/main" id="{DB1BBDFE-A09A-40E6-BCAD-394AE2E4C1EA}"/>
              </a:ext>
            </a:extLst>
          </p:cNvPr>
          <p:cNvSpPr/>
          <p:nvPr/>
        </p:nvSpPr>
        <p:spPr>
          <a:xfrm>
            <a:off x="8325917" y="4295904"/>
            <a:ext cx="1628014" cy="19794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A135F31E-1573-4CFC-9D58-45B508DDF25D}"/>
              </a:ext>
            </a:extLst>
          </p:cNvPr>
          <p:cNvSpPr/>
          <p:nvPr/>
        </p:nvSpPr>
        <p:spPr>
          <a:xfrm>
            <a:off x="10127429" y="4295904"/>
            <a:ext cx="1479222" cy="19794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B5405692-6422-4886-94C5-57934A391EB4}"/>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708349" y="5411491"/>
            <a:ext cx="526620" cy="531485"/>
          </a:xfrm>
          <a:prstGeom prst="rect">
            <a:avLst/>
          </a:prstGeom>
        </p:spPr>
      </p:pic>
      <p:pic>
        <p:nvPicPr>
          <p:cNvPr id="90" name="Picture 89">
            <a:extLst>
              <a:ext uri="{FF2B5EF4-FFF2-40B4-BE49-F238E27FC236}">
                <a16:creationId xmlns:a16="http://schemas.microsoft.com/office/drawing/2014/main" id="{91D918C8-0558-444A-AB06-EFEFC03C4510}"/>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002659" y="5004935"/>
            <a:ext cx="526620" cy="531485"/>
          </a:xfrm>
          <a:prstGeom prst="rect">
            <a:avLst/>
          </a:prstGeom>
        </p:spPr>
      </p:pic>
      <p:pic>
        <p:nvPicPr>
          <p:cNvPr id="91" name="Picture 90">
            <a:extLst>
              <a:ext uri="{FF2B5EF4-FFF2-40B4-BE49-F238E27FC236}">
                <a16:creationId xmlns:a16="http://schemas.microsoft.com/office/drawing/2014/main" id="{061F5736-106E-4255-8B82-877164C5BA3A}"/>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782133" y="4921411"/>
            <a:ext cx="526620" cy="531485"/>
          </a:xfrm>
          <a:prstGeom prst="rect">
            <a:avLst/>
          </a:prstGeom>
        </p:spPr>
      </p:pic>
      <p:pic>
        <p:nvPicPr>
          <p:cNvPr id="92" name="Picture 91">
            <a:extLst>
              <a:ext uri="{FF2B5EF4-FFF2-40B4-BE49-F238E27FC236}">
                <a16:creationId xmlns:a16="http://schemas.microsoft.com/office/drawing/2014/main" id="{46D3B783-12BF-421E-BD5E-219EC7DAE281}"/>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176157" y="5159128"/>
            <a:ext cx="526620" cy="531485"/>
          </a:xfrm>
          <a:prstGeom prst="rect">
            <a:avLst/>
          </a:prstGeom>
        </p:spPr>
      </p:pic>
      <p:pic>
        <p:nvPicPr>
          <p:cNvPr id="93" name="Picture 92">
            <a:extLst>
              <a:ext uri="{FF2B5EF4-FFF2-40B4-BE49-F238E27FC236}">
                <a16:creationId xmlns:a16="http://schemas.microsoft.com/office/drawing/2014/main" id="{8A2F9A2C-A166-4A71-AD28-E8284E4BF307}"/>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257285" y="5023945"/>
            <a:ext cx="526620" cy="531485"/>
          </a:xfrm>
          <a:prstGeom prst="rect">
            <a:avLst/>
          </a:prstGeom>
        </p:spPr>
      </p:pic>
      <p:pic>
        <p:nvPicPr>
          <p:cNvPr id="94" name="Picture 93">
            <a:extLst>
              <a:ext uri="{FF2B5EF4-FFF2-40B4-BE49-F238E27FC236}">
                <a16:creationId xmlns:a16="http://schemas.microsoft.com/office/drawing/2014/main" id="{D56CECE1-F35C-4222-B311-E09377B2EC8F}"/>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347955" y="5379132"/>
            <a:ext cx="526620" cy="531485"/>
          </a:xfrm>
          <a:prstGeom prst="rect">
            <a:avLst/>
          </a:prstGeom>
        </p:spPr>
      </p:pic>
      <p:pic>
        <p:nvPicPr>
          <p:cNvPr id="95" name="Picture 94">
            <a:extLst>
              <a:ext uri="{FF2B5EF4-FFF2-40B4-BE49-F238E27FC236}">
                <a16:creationId xmlns:a16="http://schemas.microsoft.com/office/drawing/2014/main" id="{887C366D-F483-479A-8DA0-654696354521}"/>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167353" y="5259393"/>
            <a:ext cx="526620" cy="531485"/>
          </a:xfrm>
          <a:prstGeom prst="rect">
            <a:avLst/>
          </a:prstGeom>
        </p:spPr>
      </p:pic>
      <p:pic>
        <p:nvPicPr>
          <p:cNvPr id="96" name="Picture 95">
            <a:extLst>
              <a:ext uri="{FF2B5EF4-FFF2-40B4-BE49-F238E27FC236}">
                <a16:creationId xmlns:a16="http://schemas.microsoft.com/office/drawing/2014/main" id="{E68E62C4-8634-4A13-A984-523845BF0FC5}"/>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421739" y="4889052"/>
            <a:ext cx="526620" cy="531485"/>
          </a:xfrm>
          <a:prstGeom prst="rect">
            <a:avLst/>
          </a:prstGeom>
        </p:spPr>
      </p:pic>
      <p:pic>
        <p:nvPicPr>
          <p:cNvPr id="97" name="Picture 96">
            <a:extLst>
              <a:ext uri="{FF2B5EF4-FFF2-40B4-BE49-F238E27FC236}">
                <a16:creationId xmlns:a16="http://schemas.microsoft.com/office/drawing/2014/main" id="{9A559BE6-BEAA-4054-9004-84E7529CEC4A}"/>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815763" y="5126769"/>
            <a:ext cx="526620" cy="531485"/>
          </a:xfrm>
          <a:prstGeom prst="rect">
            <a:avLst/>
          </a:prstGeom>
        </p:spPr>
      </p:pic>
      <p:pic>
        <p:nvPicPr>
          <p:cNvPr id="98" name="Picture 97">
            <a:extLst>
              <a:ext uri="{FF2B5EF4-FFF2-40B4-BE49-F238E27FC236}">
                <a16:creationId xmlns:a16="http://schemas.microsoft.com/office/drawing/2014/main" id="{9F4343F1-6AB2-4FD2-8590-49FE7E40C442}"/>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896891" y="4991586"/>
            <a:ext cx="526620" cy="531485"/>
          </a:xfrm>
          <a:prstGeom prst="rect">
            <a:avLst/>
          </a:prstGeom>
        </p:spPr>
      </p:pic>
      <p:pic>
        <p:nvPicPr>
          <p:cNvPr id="99" name="Picture 98">
            <a:extLst>
              <a:ext uri="{FF2B5EF4-FFF2-40B4-BE49-F238E27FC236}">
                <a16:creationId xmlns:a16="http://schemas.microsoft.com/office/drawing/2014/main" id="{81845825-C520-47A4-A622-5EF71E1C03D0}"/>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012223" y="5705259"/>
            <a:ext cx="526620" cy="531485"/>
          </a:xfrm>
          <a:prstGeom prst="rect">
            <a:avLst/>
          </a:prstGeom>
        </p:spPr>
      </p:pic>
      <p:pic>
        <p:nvPicPr>
          <p:cNvPr id="100" name="Picture 99">
            <a:extLst>
              <a:ext uri="{FF2B5EF4-FFF2-40B4-BE49-F238E27FC236}">
                <a16:creationId xmlns:a16="http://schemas.microsoft.com/office/drawing/2014/main" id="{022A8147-417A-40A6-8148-77C4BBA524D2}"/>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283987" y="5686249"/>
            <a:ext cx="526620" cy="531485"/>
          </a:xfrm>
          <a:prstGeom prst="rect">
            <a:avLst/>
          </a:prstGeom>
        </p:spPr>
      </p:pic>
      <p:pic>
        <p:nvPicPr>
          <p:cNvPr id="101" name="Picture 100">
            <a:extLst>
              <a:ext uri="{FF2B5EF4-FFF2-40B4-BE49-F238E27FC236}">
                <a16:creationId xmlns:a16="http://schemas.microsoft.com/office/drawing/2014/main" id="{45D1547F-ECE7-4EA9-B12A-00365B464F31}"/>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155059" y="5157335"/>
            <a:ext cx="526620" cy="531485"/>
          </a:xfrm>
          <a:prstGeom prst="rect">
            <a:avLst/>
          </a:prstGeom>
        </p:spPr>
      </p:pic>
      <p:pic>
        <p:nvPicPr>
          <p:cNvPr id="102" name="Picture 101">
            <a:extLst>
              <a:ext uri="{FF2B5EF4-FFF2-40B4-BE49-F238E27FC236}">
                <a16:creationId xmlns:a16="http://schemas.microsoft.com/office/drawing/2014/main" id="{826E29E9-4A8B-4E6D-A678-00D9DAFBB719}"/>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393321" y="5257328"/>
            <a:ext cx="526620" cy="531485"/>
          </a:xfrm>
          <a:prstGeom prst="rect">
            <a:avLst/>
          </a:prstGeom>
        </p:spPr>
      </p:pic>
      <p:pic>
        <p:nvPicPr>
          <p:cNvPr id="103" name="Picture 102">
            <a:extLst>
              <a:ext uri="{FF2B5EF4-FFF2-40B4-BE49-F238E27FC236}">
                <a16:creationId xmlns:a16="http://schemas.microsoft.com/office/drawing/2014/main" id="{1B843DD5-85DA-4821-B8FA-BC77141FDACD}"/>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022406" y="5439516"/>
            <a:ext cx="526620" cy="531485"/>
          </a:xfrm>
          <a:prstGeom prst="rect">
            <a:avLst/>
          </a:prstGeom>
        </p:spPr>
      </p:pic>
      <p:pic>
        <p:nvPicPr>
          <p:cNvPr id="104" name="Picture 103">
            <a:extLst>
              <a:ext uri="{FF2B5EF4-FFF2-40B4-BE49-F238E27FC236}">
                <a16:creationId xmlns:a16="http://schemas.microsoft.com/office/drawing/2014/main" id="{005A2C1F-D168-4452-A079-40D1F4117ED7}"/>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614750" y="5483296"/>
            <a:ext cx="514983" cy="519740"/>
          </a:xfrm>
          <a:prstGeom prst="rect">
            <a:avLst/>
          </a:prstGeom>
        </p:spPr>
      </p:pic>
      <p:pic>
        <p:nvPicPr>
          <p:cNvPr id="105" name="Picture 104">
            <a:extLst>
              <a:ext uri="{FF2B5EF4-FFF2-40B4-BE49-F238E27FC236}">
                <a16:creationId xmlns:a16="http://schemas.microsoft.com/office/drawing/2014/main" id="{6A72F37C-C724-4C0F-8DC5-D6E2BA36E73F}"/>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913550" y="5480191"/>
            <a:ext cx="526620" cy="531485"/>
          </a:xfrm>
          <a:prstGeom prst="rect">
            <a:avLst/>
          </a:prstGeom>
        </p:spPr>
      </p:pic>
      <p:pic>
        <p:nvPicPr>
          <p:cNvPr id="106" name="Picture 105">
            <a:extLst>
              <a:ext uri="{FF2B5EF4-FFF2-40B4-BE49-F238E27FC236}">
                <a16:creationId xmlns:a16="http://schemas.microsoft.com/office/drawing/2014/main" id="{F0F051A2-BFE6-46C1-8AD8-63E498183922}"/>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376927" y="5690613"/>
            <a:ext cx="526620" cy="531485"/>
          </a:xfrm>
          <a:prstGeom prst="rect">
            <a:avLst/>
          </a:prstGeom>
        </p:spPr>
      </p:pic>
      <p:pic>
        <p:nvPicPr>
          <p:cNvPr id="107" name="Picture 106">
            <a:extLst>
              <a:ext uri="{FF2B5EF4-FFF2-40B4-BE49-F238E27FC236}">
                <a16:creationId xmlns:a16="http://schemas.microsoft.com/office/drawing/2014/main" id="{16F1AB94-6678-4E03-8FCF-F952DE4A8D02}"/>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682138" y="5049925"/>
            <a:ext cx="526620" cy="531485"/>
          </a:xfrm>
          <a:prstGeom prst="rect">
            <a:avLst/>
          </a:prstGeom>
        </p:spPr>
      </p:pic>
      <p:pic>
        <p:nvPicPr>
          <p:cNvPr id="108" name="Picture 107">
            <a:extLst>
              <a:ext uri="{FF2B5EF4-FFF2-40B4-BE49-F238E27FC236}">
                <a16:creationId xmlns:a16="http://schemas.microsoft.com/office/drawing/2014/main" id="{C9FCAF5E-E784-452D-A376-D0744EA0E7A8}"/>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057822" y="5327504"/>
            <a:ext cx="526620" cy="531485"/>
          </a:xfrm>
          <a:prstGeom prst="rect">
            <a:avLst/>
          </a:prstGeom>
        </p:spPr>
      </p:pic>
      <p:pic>
        <p:nvPicPr>
          <p:cNvPr id="109" name="Picture 108">
            <a:extLst>
              <a:ext uri="{FF2B5EF4-FFF2-40B4-BE49-F238E27FC236}">
                <a16:creationId xmlns:a16="http://schemas.microsoft.com/office/drawing/2014/main" id="{BA125354-01F8-4CA4-8CE9-C1AEA7E1D7A2}"/>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167179" y="4838244"/>
            <a:ext cx="526620" cy="531485"/>
          </a:xfrm>
          <a:prstGeom prst="rect">
            <a:avLst/>
          </a:prstGeom>
        </p:spPr>
      </p:pic>
      <p:pic>
        <p:nvPicPr>
          <p:cNvPr id="110" name="Picture 109">
            <a:extLst>
              <a:ext uri="{FF2B5EF4-FFF2-40B4-BE49-F238E27FC236}">
                <a16:creationId xmlns:a16="http://schemas.microsoft.com/office/drawing/2014/main" id="{056A83B1-DF57-4436-BD97-84D98D8D3799}"/>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234969" y="4669017"/>
            <a:ext cx="526620" cy="531485"/>
          </a:xfrm>
          <a:prstGeom prst="rect">
            <a:avLst/>
          </a:prstGeom>
        </p:spPr>
      </p:pic>
      <p:pic>
        <p:nvPicPr>
          <p:cNvPr id="111" name="Picture 110">
            <a:extLst>
              <a:ext uri="{FF2B5EF4-FFF2-40B4-BE49-F238E27FC236}">
                <a16:creationId xmlns:a16="http://schemas.microsoft.com/office/drawing/2014/main" id="{7D7C02CC-37DA-464A-BCA6-A3663C1283DC}"/>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354760" y="4809830"/>
            <a:ext cx="526620" cy="531485"/>
          </a:xfrm>
          <a:prstGeom prst="rect">
            <a:avLst/>
          </a:prstGeom>
        </p:spPr>
      </p:pic>
      <p:sp>
        <p:nvSpPr>
          <p:cNvPr id="66" name="Arrow: Curved Up 65">
            <a:extLst>
              <a:ext uri="{FF2B5EF4-FFF2-40B4-BE49-F238E27FC236}">
                <a16:creationId xmlns:a16="http://schemas.microsoft.com/office/drawing/2014/main" id="{01D67F8A-ACFE-43CB-8C39-0A654BC22B52}"/>
              </a:ext>
            </a:extLst>
          </p:cNvPr>
          <p:cNvSpPr/>
          <p:nvPr/>
        </p:nvSpPr>
        <p:spPr>
          <a:xfrm rot="21269918">
            <a:off x="6716501" y="3489259"/>
            <a:ext cx="4042692" cy="680129"/>
          </a:xfrm>
          <a:prstGeom prst="curved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Arrow: Right 112">
            <a:extLst>
              <a:ext uri="{FF2B5EF4-FFF2-40B4-BE49-F238E27FC236}">
                <a16:creationId xmlns:a16="http://schemas.microsoft.com/office/drawing/2014/main" id="{97E6AEBD-3476-4784-AD6E-BEF2912B676B}"/>
              </a:ext>
            </a:extLst>
          </p:cNvPr>
          <p:cNvSpPr/>
          <p:nvPr/>
        </p:nvSpPr>
        <p:spPr>
          <a:xfrm>
            <a:off x="4960963" y="4263530"/>
            <a:ext cx="1945682" cy="937289"/>
          </a:xfrm>
          <a:prstGeom prst="rightArrow">
            <a:avLst/>
          </a:prstGeom>
          <a:solidFill>
            <a:schemeClr val="bg1">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urier New" panose="02070309020205020404" pitchFamily="49" charset="0"/>
                <a:cs typeface="Courier New" panose="02070309020205020404" pitchFamily="49" charset="0"/>
              </a:rPr>
              <a:t>BIP</a:t>
            </a:r>
            <a:r>
              <a:rPr lang="en-US" sz="2400" b="1" dirty="0">
                <a:solidFill>
                  <a:schemeClr val="tx1"/>
                </a:solidFill>
                <a:latin typeface="Courier New" panose="02070309020205020404" pitchFamily="49" charset="0"/>
                <a:cs typeface="Courier New" panose="02070309020205020404" pitchFamily="49" charset="0"/>
              </a:rPr>
              <a:t> </a:t>
            </a:r>
            <a:r>
              <a:rPr lang="en-US" sz="2800" b="1" dirty="0">
                <a:solidFill>
                  <a:schemeClr val="tx1"/>
                </a:solidFill>
                <a:latin typeface="Courier New" panose="02070309020205020404" pitchFamily="49" charset="0"/>
                <a:cs typeface="Courier New" panose="02070309020205020404" pitchFamily="49" charset="0"/>
              </a:rPr>
              <a:t>300</a:t>
            </a:r>
          </a:p>
        </p:txBody>
      </p:sp>
      <p:sp>
        <p:nvSpPr>
          <p:cNvPr id="114" name="Rectangle 113">
            <a:extLst>
              <a:ext uri="{FF2B5EF4-FFF2-40B4-BE49-F238E27FC236}">
                <a16:creationId xmlns:a16="http://schemas.microsoft.com/office/drawing/2014/main" id="{92BBB06A-70CF-4499-8E5C-78B48691C68E}"/>
              </a:ext>
            </a:extLst>
          </p:cNvPr>
          <p:cNvSpPr/>
          <p:nvPr/>
        </p:nvSpPr>
        <p:spPr>
          <a:xfrm>
            <a:off x="7787590" y="1100383"/>
            <a:ext cx="3993583" cy="2713206"/>
          </a:xfrm>
          <a:prstGeom prst="rect">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8130AC6A-CD6E-4EF8-A65D-EC2EFB1F2515}"/>
              </a:ext>
            </a:extLst>
          </p:cNvPr>
          <p:cNvSpPr txBox="1"/>
          <p:nvPr/>
        </p:nvSpPr>
        <p:spPr>
          <a:xfrm>
            <a:off x="8562233" y="1168584"/>
            <a:ext cx="2607766" cy="369332"/>
          </a:xfrm>
          <a:prstGeom prst="rect">
            <a:avLst/>
          </a:prstGeom>
          <a:noFill/>
        </p:spPr>
        <p:txBody>
          <a:bodyPr wrap="square" rtlCol="0">
            <a:spAutoFit/>
          </a:bodyPr>
          <a:lstStyle/>
          <a:p>
            <a:pPr algn="ctr"/>
            <a:r>
              <a:rPr lang="en-US" i="1" dirty="0">
                <a:solidFill>
                  <a:srgbClr val="FF0000"/>
                </a:solidFill>
              </a:rPr>
              <a:t>“Sidechains”</a:t>
            </a:r>
          </a:p>
        </p:txBody>
      </p:sp>
      <p:sp>
        <p:nvSpPr>
          <p:cNvPr id="3" name="Isosceles Triangle 2">
            <a:extLst>
              <a:ext uri="{FF2B5EF4-FFF2-40B4-BE49-F238E27FC236}">
                <a16:creationId xmlns:a16="http://schemas.microsoft.com/office/drawing/2014/main" id="{B1ECED59-E28C-49CE-B5E9-D8CD9A489710}"/>
              </a:ext>
            </a:extLst>
          </p:cNvPr>
          <p:cNvSpPr/>
          <p:nvPr/>
        </p:nvSpPr>
        <p:spPr>
          <a:xfrm rot="20751553">
            <a:off x="6610643" y="3502689"/>
            <a:ext cx="292244" cy="238046"/>
          </a:xfrm>
          <a:prstGeom prst="triangl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a:extLst>
              <a:ext uri="{FF2B5EF4-FFF2-40B4-BE49-F238E27FC236}">
                <a16:creationId xmlns:a16="http://schemas.microsoft.com/office/drawing/2014/main" id="{CF51FDFF-756C-4D84-9BC5-5F4C8245A31F}"/>
              </a:ext>
            </a:extLst>
          </p:cNvPr>
          <p:cNvSpPr/>
          <p:nvPr/>
        </p:nvSpPr>
        <p:spPr>
          <a:xfrm rot="17831546">
            <a:off x="7253732" y="2700780"/>
            <a:ext cx="135764" cy="120327"/>
          </a:xfrm>
          <a:prstGeom prst="triangl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DDF555D-6ADE-47CD-AFA2-A9A6FF308312}"/>
              </a:ext>
            </a:extLst>
          </p:cNvPr>
          <p:cNvSpPr/>
          <p:nvPr/>
        </p:nvSpPr>
        <p:spPr>
          <a:xfrm rot="20133121">
            <a:off x="6719259" y="3699788"/>
            <a:ext cx="149227" cy="847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24005463-427B-4D78-9FF0-DC6E934D5324}"/>
              </a:ext>
            </a:extLst>
          </p:cNvPr>
          <p:cNvSpPr/>
          <p:nvPr/>
        </p:nvSpPr>
        <p:spPr>
          <a:xfrm rot="16200000">
            <a:off x="7301937" y="2696208"/>
            <a:ext cx="66377" cy="667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27A5112-18E8-41C2-86C7-44B856DA9237}"/>
              </a:ext>
            </a:extLst>
          </p:cNvPr>
          <p:cNvSpPr txBox="1"/>
          <p:nvPr/>
        </p:nvSpPr>
        <p:spPr>
          <a:xfrm rot="21324988">
            <a:off x="8178733" y="3863361"/>
            <a:ext cx="1074196"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Bip300</a:t>
            </a:r>
          </a:p>
        </p:txBody>
      </p:sp>
      <p:sp>
        <p:nvSpPr>
          <p:cNvPr id="121" name="TextBox 120">
            <a:extLst>
              <a:ext uri="{FF2B5EF4-FFF2-40B4-BE49-F238E27FC236}">
                <a16:creationId xmlns:a16="http://schemas.microsoft.com/office/drawing/2014/main" id="{A00608A0-0AB9-45DC-B59C-8C36D837D78A}"/>
              </a:ext>
            </a:extLst>
          </p:cNvPr>
          <p:cNvSpPr txBox="1"/>
          <p:nvPr/>
        </p:nvSpPr>
        <p:spPr>
          <a:xfrm rot="21324988">
            <a:off x="7800585" y="2187230"/>
            <a:ext cx="1074196" cy="276999"/>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Bip300</a:t>
            </a:r>
          </a:p>
        </p:txBody>
      </p:sp>
      <p:sp>
        <p:nvSpPr>
          <p:cNvPr id="7" name="Footer Placeholder 4">
            <a:extLst>
              <a:ext uri="{FF2B5EF4-FFF2-40B4-BE49-F238E27FC236}">
                <a16:creationId xmlns:a16="http://schemas.microsoft.com/office/drawing/2014/main" id="{49CBB027-EDC5-8497-2CFC-2D647D06354C}"/>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5">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77638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341C-7349-3AEB-8AB0-598AF9F43647}"/>
              </a:ext>
            </a:extLst>
          </p:cNvPr>
          <p:cNvSpPr>
            <a:spLocks noGrp="1"/>
          </p:cNvSpPr>
          <p:nvPr>
            <p:ph type="title"/>
          </p:nvPr>
        </p:nvSpPr>
        <p:spPr>
          <a:xfrm>
            <a:off x="568314" y="478748"/>
            <a:ext cx="6335825" cy="839943"/>
          </a:xfrm>
          <a:solidFill>
            <a:schemeClr val="bg1">
              <a:lumMod val="95000"/>
            </a:schemeClr>
          </a:solidFill>
          <a:ln>
            <a:solidFill>
              <a:schemeClr val="tx1"/>
            </a:solidFill>
          </a:ln>
        </p:spPr>
        <p:txBody>
          <a:bodyPr>
            <a:noAutofit/>
          </a:bodyPr>
          <a:lstStyle/>
          <a:p>
            <a:r>
              <a:rPr lang="en-US" sz="3600" dirty="0"/>
              <a:t>1.1) The Basic Sidechain Concept</a:t>
            </a:r>
          </a:p>
        </p:txBody>
      </p:sp>
      <p:pic>
        <p:nvPicPr>
          <p:cNvPr id="4" name="Picture 3">
            <a:extLst>
              <a:ext uri="{FF2B5EF4-FFF2-40B4-BE49-F238E27FC236}">
                <a16:creationId xmlns:a16="http://schemas.microsoft.com/office/drawing/2014/main" id="{A965A9BB-9FE5-5897-0FA4-AF3B3E2D1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87" y="2151211"/>
            <a:ext cx="7270774" cy="3808069"/>
          </a:xfrm>
          <a:prstGeom prst="rect">
            <a:avLst/>
          </a:prstGeom>
          <a:ln>
            <a:solidFill>
              <a:schemeClr val="tx1"/>
            </a:solidFill>
          </a:ln>
        </p:spPr>
      </p:pic>
      <p:pic>
        <p:nvPicPr>
          <p:cNvPr id="5" name="Picture 4">
            <a:extLst>
              <a:ext uri="{FF2B5EF4-FFF2-40B4-BE49-F238E27FC236}">
                <a16:creationId xmlns:a16="http://schemas.microsoft.com/office/drawing/2014/main" id="{E0152911-E613-6C72-4A2D-15BA5DA51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330" y="826180"/>
            <a:ext cx="3454539" cy="5539175"/>
          </a:xfrm>
          <a:prstGeom prst="rect">
            <a:avLst/>
          </a:prstGeom>
        </p:spPr>
      </p:pic>
      <p:sp>
        <p:nvSpPr>
          <p:cNvPr id="3" name="Title 1">
            <a:extLst>
              <a:ext uri="{FF2B5EF4-FFF2-40B4-BE49-F238E27FC236}">
                <a16:creationId xmlns:a16="http://schemas.microsoft.com/office/drawing/2014/main" id="{2E942922-7744-35B6-E215-E4743BFA9F26}"/>
              </a:ext>
            </a:extLst>
          </p:cNvPr>
          <p:cNvSpPr txBox="1">
            <a:spLocks/>
          </p:cNvSpPr>
          <p:nvPr/>
        </p:nvSpPr>
        <p:spPr>
          <a:xfrm>
            <a:off x="4424782" y="3595767"/>
            <a:ext cx="944801" cy="276837"/>
          </a:xfrm>
          <a:prstGeom prst="rect">
            <a:avLst/>
          </a:prstGeom>
          <a:solidFill>
            <a:schemeClr val="bg1">
              <a:lumMod val="95000"/>
            </a:schemeClr>
          </a:solidFill>
          <a:ln>
            <a:solidFill>
              <a:schemeClr val="tx1"/>
            </a:solidFill>
          </a:ln>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t>No Bip300</a:t>
            </a:r>
          </a:p>
        </p:txBody>
      </p:sp>
      <p:sp>
        <p:nvSpPr>
          <p:cNvPr id="6" name="Title 1">
            <a:extLst>
              <a:ext uri="{FF2B5EF4-FFF2-40B4-BE49-F238E27FC236}">
                <a16:creationId xmlns:a16="http://schemas.microsoft.com/office/drawing/2014/main" id="{B0C6E350-1E27-1AF6-B6F2-994C7CCB224D}"/>
              </a:ext>
            </a:extLst>
          </p:cNvPr>
          <p:cNvSpPr txBox="1">
            <a:spLocks/>
          </p:cNvSpPr>
          <p:nvPr/>
        </p:nvSpPr>
        <p:spPr>
          <a:xfrm>
            <a:off x="4812074" y="5535022"/>
            <a:ext cx="944801" cy="276837"/>
          </a:xfrm>
          <a:prstGeom prst="rect">
            <a:avLst/>
          </a:prstGeom>
          <a:solidFill>
            <a:schemeClr val="bg1">
              <a:lumMod val="95000"/>
            </a:schemeClr>
          </a:solidFill>
          <a:ln>
            <a:solidFill>
              <a:schemeClr val="tx1"/>
            </a:solidFill>
          </a:ln>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t>Yes Bip300</a:t>
            </a:r>
          </a:p>
        </p:txBody>
      </p:sp>
      <p:sp>
        <p:nvSpPr>
          <p:cNvPr id="7" name="Footer Placeholder 3">
            <a:extLst>
              <a:ext uri="{FF2B5EF4-FFF2-40B4-BE49-F238E27FC236}">
                <a16:creationId xmlns:a16="http://schemas.microsoft.com/office/drawing/2014/main" id="{F40A4733-BD73-363C-994C-E356FA23D248}"/>
              </a:ext>
            </a:extLst>
          </p:cNvPr>
          <p:cNvSpPr>
            <a:spLocks noGrp="1"/>
          </p:cNvSpPr>
          <p:nvPr>
            <p:ph type="ftr" sz="quarter" idx="11"/>
          </p:nvPr>
        </p:nvSpPr>
        <p:spPr>
          <a:xfrm>
            <a:off x="536028" y="6356350"/>
            <a:ext cx="10817772" cy="434493"/>
          </a:xfrm>
        </p:spPr>
        <p:txBody>
          <a:bodyPr/>
          <a:lstStyle/>
          <a:p>
            <a:r>
              <a:rPr lang="en-US" u="sng" dirty="0">
                <a:solidFill>
                  <a:schemeClr val="bg1">
                    <a:lumMod val="85000"/>
                  </a:schemeClr>
                </a:solidFill>
              </a:rPr>
              <a:t>Site:</a:t>
            </a:r>
            <a:r>
              <a:rPr lang="en-US" dirty="0">
                <a:solidFill>
                  <a:schemeClr val="bg1">
                    <a:lumMod val="85000"/>
                  </a:schemeClr>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tx1"/>
                </a:solidFill>
              </a:rPr>
              <a:t>www.drivechain.info</a:t>
            </a:r>
            <a:r>
              <a:rPr lang="en-US" dirty="0">
                <a:solidFill>
                  <a:schemeClr val="tx1"/>
                </a:solidFill>
              </a:rPr>
              <a:t>  </a:t>
            </a:r>
            <a:r>
              <a:rPr lang="en-US" u="sng" dirty="0">
                <a:solidFill>
                  <a:schemeClr val="bg1">
                    <a:lumMod val="75000"/>
                  </a:schemeClr>
                </a:solidFill>
              </a:rPr>
              <a:t>Paul’s Twitter:</a:t>
            </a:r>
            <a:r>
              <a:rPr lang="en-US" dirty="0">
                <a:solidFill>
                  <a:schemeClr val="bg1">
                    <a:lumMod val="75000"/>
                  </a:schemeClr>
                </a:solidFill>
              </a:rPr>
              <a:t> </a:t>
            </a:r>
            <a:r>
              <a:rPr lang="en-US" dirty="0">
                <a:solidFill>
                  <a:schemeClr val="tx1"/>
                </a:solidFill>
              </a:rPr>
              <a:t>@truthcoin</a:t>
            </a:r>
          </a:p>
        </p:txBody>
      </p:sp>
    </p:spTree>
    <p:extLst>
      <p:ext uri="{BB962C8B-B14F-4D97-AF65-F5344CB8AC3E}">
        <p14:creationId xmlns:p14="http://schemas.microsoft.com/office/powerpoint/2010/main" val="277616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1548-AD13-FF74-8AA9-0A0B1F5DDE13}"/>
              </a:ext>
            </a:extLst>
          </p:cNvPr>
          <p:cNvSpPr>
            <a:spLocks noGrp="1"/>
          </p:cNvSpPr>
          <p:nvPr>
            <p:ph type="title"/>
          </p:nvPr>
        </p:nvSpPr>
        <p:spPr>
          <a:xfrm>
            <a:off x="408052" y="110456"/>
            <a:ext cx="3191492" cy="1119412"/>
          </a:xfrm>
          <a:solidFill>
            <a:schemeClr val="bg1">
              <a:lumMod val="95000"/>
            </a:schemeClr>
          </a:solidFill>
          <a:ln>
            <a:solidFill>
              <a:schemeClr val="tx1"/>
            </a:solidFill>
          </a:ln>
        </p:spPr>
        <p:txBody>
          <a:bodyPr>
            <a:normAutofit fontScale="90000"/>
          </a:bodyPr>
          <a:lstStyle/>
          <a:p>
            <a:pPr algn="ctr"/>
            <a:r>
              <a:rPr lang="en-US" dirty="0"/>
              <a:t>Expert Validation</a:t>
            </a:r>
          </a:p>
        </p:txBody>
      </p:sp>
      <p:pic>
        <p:nvPicPr>
          <p:cNvPr id="7" name="Picture 6">
            <a:extLst>
              <a:ext uri="{FF2B5EF4-FFF2-40B4-BE49-F238E27FC236}">
                <a16:creationId xmlns:a16="http://schemas.microsoft.com/office/drawing/2014/main" id="{3B86EFA3-13B9-9418-99B1-4C0F31910227}"/>
              </a:ext>
            </a:extLst>
          </p:cNvPr>
          <p:cNvPicPr>
            <a:picLocks noChangeAspect="1"/>
          </p:cNvPicPr>
          <p:nvPr/>
        </p:nvPicPr>
        <p:blipFill rotWithShape="1">
          <a:blip r:embed="rId2"/>
          <a:srcRect r="15122"/>
          <a:stretch/>
        </p:blipFill>
        <p:spPr>
          <a:xfrm>
            <a:off x="190863" y="1863487"/>
            <a:ext cx="5542411" cy="4884057"/>
          </a:xfrm>
          <a:prstGeom prst="rect">
            <a:avLst/>
          </a:prstGeom>
        </p:spPr>
      </p:pic>
      <p:pic>
        <p:nvPicPr>
          <p:cNvPr id="5" name="Picture 4">
            <a:extLst>
              <a:ext uri="{FF2B5EF4-FFF2-40B4-BE49-F238E27FC236}">
                <a16:creationId xmlns:a16="http://schemas.microsoft.com/office/drawing/2014/main" id="{90883908-E3A2-3DE2-7449-945F9C80512C}"/>
              </a:ext>
            </a:extLst>
          </p:cNvPr>
          <p:cNvPicPr>
            <a:picLocks noChangeAspect="1"/>
          </p:cNvPicPr>
          <p:nvPr/>
        </p:nvPicPr>
        <p:blipFill>
          <a:blip r:embed="rId3"/>
          <a:stretch>
            <a:fillRect/>
          </a:stretch>
        </p:blipFill>
        <p:spPr>
          <a:xfrm>
            <a:off x="5063266" y="110456"/>
            <a:ext cx="6190669" cy="2804432"/>
          </a:xfrm>
          <a:prstGeom prst="rect">
            <a:avLst/>
          </a:prstGeom>
          <a:ln>
            <a:solidFill>
              <a:schemeClr val="bg1">
                <a:lumMod val="95000"/>
              </a:schemeClr>
            </a:solidFill>
          </a:ln>
        </p:spPr>
      </p:pic>
      <p:pic>
        <p:nvPicPr>
          <p:cNvPr id="9" name="Picture 8">
            <a:extLst>
              <a:ext uri="{FF2B5EF4-FFF2-40B4-BE49-F238E27FC236}">
                <a16:creationId xmlns:a16="http://schemas.microsoft.com/office/drawing/2014/main" id="{755F5FA4-FB6D-3F87-6AFB-2FFFEB7BDA79}"/>
              </a:ext>
            </a:extLst>
          </p:cNvPr>
          <p:cNvPicPr>
            <a:picLocks noChangeAspect="1"/>
          </p:cNvPicPr>
          <p:nvPr/>
        </p:nvPicPr>
        <p:blipFill>
          <a:blip r:embed="rId4"/>
          <a:stretch>
            <a:fillRect/>
          </a:stretch>
        </p:blipFill>
        <p:spPr>
          <a:xfrm>
            <a:off x="5896913" y="2846389"/>
            <a:ext cx="6104224" cy="3968069"/>
          </a:xfrm>
          <a:prstGeom prst="rect">
            <a:avLst/>
          </a:prstGeom>
          <a:ln>
            <a:solidFill>
              <a:schemeClr val="bg1">
                <a:lumMod val="95000"/>
              </a:schemeClr>
            </a:solidFill>
          </a:ln>
        </p:spPr>
      </p:pic>
      <p:sp>
        <p:nvSpPr>
          <p:cNvPr id="14" name="Title 1">
            <a:extLst>
              <a:ext uri="{FF2B5EF4-FFF2-40B4-BE49-F238E27FC236}">
                <a16:creationId xmlns:a16="http://schemas.microsoft.com/office/drawing/2014/main" id="{F55F531D-8FBD-A269-E23F-F0BACB07A55E}"/>
              </a:ext>
            </a:extLst>
          </p:cNvPr>
          <p:cNvSpPr txBox="1">
            <a:spLocks/>
          </p:cNvSpPr>
          <p:nvPr/>
        </p:nvSpPr>
        <p:spPr>
          <a:xfrm>
            <a:off x="1158441" y="1209548"/>
            <a:ext cx="3607254" cy="530326"/>
          </a:xfrm>
          <a:prstGeom prst="rect">
            <a:avLst/>
          </a:prstGeom>
          <a:solidFill>
            <a:schemeClr val="bg1">
              <a:lumMod val="95000"/>
            </a:schemeClr>
          </a:solidFill>
          <a:ln>
            <a:solidFill>
              <a:schemeClr val="tx1"/>
            </a:solidFill>
          </a:ln>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see </a:t>
            </a:r>
            <a:r>
              <a:rPr lang="en-US" u="sng" dirty="0"/>
              <a:t>LayerTwoLabs.com/friends </a:t>
            </a:r>
            <a:r>
              <a:rPr lang="en-US" dirty="0"/>
              <a:t>for links, context, &amp; </a:t>
            </a:r>
            <a:r>
              <a:rPr lang="en-US" i="1" u="sng" dirty="0"/>
              <a:t>43 more</a:t>
            </a:r>
          </a:p>
        </p:txBody>
      </p:sp>
    </p:spTree>
    <p:extLst>
      <p:ext uri="{BB962C8B-B14F-4D97-AF65-F5344CB8AC3E}">
        <p14:creationId xmlns:p14="http://schemas.microsoft.com/office/powerpoint/2010/main" val="26967791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889F-83D4-121C-1226-35D04915DCBC}"/>
              </a:ext>
            </a:extLst>
          </p:cNvPr>
          <p:cNvSpPr>
            <a:spLocks noGrp="1"/>
          </p:cNvSpPr>
          <p:nvPr>
            <p:ph type="title"/>
          </p:nvPr>
        </p:nvSpPr>
        <p:spPr>
          <a:xfrm>
            <a:off x="3613791" y="55718"/>
            <a:ext cx="4390571" cy="1022124"/>
          </a:xfrm>
          <a:solidFill>
            <a:schemeClr val="bg1">
              <a:lumMod val="95000"/>
            </a:schemeClr>
          </a:solidFill>
          <a:ln>
            <a:solidFill>
              <a:schemeClr val="tx1"/>
            </a:solidFill>
          </a:ln>
        </p:spPr>
        <p:txBody>
          <a:bodyPr>
            <a:normAutofit/>
          </a:bodyPr>
          <a:lstStyle/>
          <a:p>
            <a:r>
              <a:rPr lang="en-US" sz="4800" dirty="0"/>
              <a:t>Try Our Software</a:t>
            </a:r>
          </a:p>
        </p:txBody>
      </p:sp>
      <p:sp>
        <p:nvSpPr>
          <p:cNvPr id="3" name="Text Placeholder 2">
            <a:extLst>
              <a:ext uri="{FF2B5EF4-FFF2-40B4-BE49-F238E27FC236}">
                <a16:creationId xmlns:a16="http://schemas.microsoft.com/office/drawing/2014/main" id="{B8BFC478-FFA3-5FD2-D0E3-8FE9BD561A4C}"/>
              </a:ext>
            </a:extLst>
          </p:cNvPr>
          <p:cNvSpPr>
            <a:spLocks noGrp="1"/>
          </p:cNvSpPr>
          <p:nvPr>
            <p:ph type="body" idx="1"/>
          </p:nvPr>
        </p:nvSpPr>
        <p:spPr/>
        <p:txBody>
          <a:bodyPr/>
          <a:lstStyle/>
          <a:p>
            <a:endParaRPr lang="en-US"/>
          </a:p>
        </p:txBody>
      </p:sp>
      <p:sp>
        <p:nvSpPr>
          <p:cNvPr id="4" name="Title 1">
            <a:extLst>
              <a:ext uri="{FF2B5EF4-FFF2-40B4-BE49-F238E27FC236}">
                <a16:creationId xmlns:a16="http://schemas.microsoft.com/office/drawing/2014/main" id="{66A0471A-DC62-E019-2B57-423E96D4EDB3}"/>
              </a:ext>
            </a:extLst>
          </p:cNvPr>
          <p:cNvSpPr txBox="1">
            <a:spLocks/>
          </p:cNvSpPr>
          <p:nvPr/>
        </p:nvSpPr>
        <p:spPr>
          <a:xfrm>
            <a:off x="2610757" y="1118932"/>
            <a:ext cx="6970486" cy="403225"/>
          </a:xfrm>
          <a:prstGeom prst="rect">
            <a:avLst/>
          </a:prstGeom>
          <a:solidFill>
            <a:schemeClr val="bg1">
              <a:lumMod val="95000"/>
            </a:schemeClr>
          </a:solidFill>
          <a:ln>
            <a:solidFill>
              <a:schemeClr val="tx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Visit </a:t>
            </a:r>
            <a:r>
              <a:rPr lang="en-US" b="1" i="1" u="sng" dirty="0"/>
              <a:t>releases.drivechain.info</a:t>
            </a:r>
            <a:r>
              <a:rPr lang="en-US" dirty="0"/>
              <a:t> -- it’s always improving!</a:t>
            </a:r>
            <a:endParaRPr lang="en-US" b="1" i="1" u="sng" dirty="0"/>
          </a:p>
        </p:txBody>
      </p:sp>
      <p:pic>
        <p:nvPicPr>
          <p:cNvPr id="6" name="Picture 5">
            <a:extLst>
              <a:ext uri="{FF2B5EF4-FFF2-40B4-BE49-F238E27FC236}">
                <a16:creationId xmlns:a16="http://schemas.microsoft.com/office/drawing/2014/main" id="{8463E37E-2331-9A6C-6AB0-2B51C19F3CB3}"/>
              </a:ext>
            </a:extLst>
          </p:cNvPr>
          <p:cNvPicPr>
            <a:picLocks noChangeAspect="1"/>
          </p:cNvPicPr>
          <p:nvPr/>
        </p:nvPicPr>
        <p:blipFill>
          <a:blip r:embed="rId2"/>
          <a:stretch>
            <a:fillRect/>
          </a:stretch>
        </p:blipFill>
        <p:spPr>
          <a:xfrm>
            <a:off x="5809077" y="2004304"/>
            <a:ext cx="6206720" cy="4081064"/>
          </a:xfrm>
          <a:prstGeom prst="rect">
            <a:avLst/>
          </a:prstGeom>
        </p:spPr>
      </p:pic>
      <p:pic>
        <p:nvPicPr>
          <p:cNvPr id="10" name="Picture 9">
            <a:extLst>
              <a:ext uri="{FF2B5EF4-FFF2-40B4-BE49-F238E27FC236}">
                <a16:creationId xmlns:a16="http://schemas.microsoft.com/office/drawing/2014/main" id="{1B6CEE78-2A37-B000-492A-8680612221F1}"/>
              </a:ext>
            </a:extLst>
          </p:cNvPr>
          <p:cNvPicPr>
            <a:picLocks noChangeAspect="1"/>
          </p:cNvPicPr>
          <p:nvPr/>
        </p:nvPicPr>
        <p:blipFill>
          <a:blip r:embed="rId3"/>
          <a:stretch>
            <a:fillRect/>
          </a:stretch>
        </p:blipFill>
        <p:spPr>
          <a:xfrm>
            <a:off x="251872" y="1604338"/>
            <a:ext cx="5488335" cy="4880996"/>
          </a:xfrm>
          <a:prstGeom prst="rect">
            <a:avLst/>
          </a:prstGeom>
        </p:spPr>
      </p:pic>
      <p:sp>
        <p:nvSpPr>
          <p:cNvPr id="5" name="Footer Placeholder 3">
            <a:extLst>
              <a:ext uri="{FF2B5EF4-FFF2-40B4-BE49-F238E27FC236}">
                <a16:creationId xmlns:a16="http://schemas.microsoft.com/office/drawing/2014/main" id="{ADDDBF7D-FDB4-F59B-38E4-0902116C3D90}"/>
              </a:ext>
            </a:extLst>
          </p:cNvPr>
          <p:cNvSpPr txBox="1">
            <a:spLocks/>
          </p:cNvSpPr>
          <p:nvPr/>
        </p:nvSpPr>
        <p:spPr>
          <a:xfrm>
            <a:off x="251872" y="6394751"/>
            <a:ext cx="11835950" cy="435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u="sng" dirty="0">
                <a:solidFill>
                  <a:schemeClr val="bg1">
                    <a:lumMod val="85000"/>
                  </a:schemeClr>
                </a:solidFill>
              </a:rPr>
              <a:t>Site:</a:t>
            </a:r>
            <a:r>
              <a:rPr lang="en-US" sz="2400" dirty="0">
                <a:solidFill>
                  <a:schemeClr val="bg1">
                    <a:lumMod val="85000"/>
                  </a:schemeClr>
                </a:solidFill>
              </a:rPr>
              <a:t> </a:t>
            </a:r>
            <a:r>
              <a:rPr lang="en-US" sz="2400" dirty="0">
                <a:hlinkClick r:id="rId4">
                  <a:extLst>
                    <a:ext uri="{A12FA001-AC4F-418D-AE19-62706E023703}">
                      <ahyp:hlinkClr xmlns:ahyp="http://schemas.microsoft.com/office/drawing/2018/hyperlinkcolor" val="tx"/>
                    </a:ext>
                  </a:extLst>
                </a:hlinkClick>
              </a:rPr>
              <a:t>www.LayerTwoLabs.com</a:t>
            </a:r>
            <a:r>
              <a:rPr lang="en-US" sz="2400" dirty="0"/>
              <a:t>  </a:t>
            </a:r>
            <a:r>
              <a:rPr lang="en-US" sz="2400" u="sng" dirty="0"/>
              <a:t>www.drivechain.info</a:t>
            </a:r>
            <a:r>
              <a:rPr lang="en-US" sz="2400" dirty="0"/>
              <a:t>  </a:t>
            </a:r>
            <a:r>
              <a:rPr lang="en-US" sz="2400" u="sng" dirty="0">
                <a:solidFill>
                  <a:schemeClr val="bg1">
                    <a:lumMod val="75000"/>
                  </a:schemeClr>
                </a:solidFill>
              </a:rPr>
              <a:t>Paul’s Twitter:</a:t>
            </a:r>
            <a:r>
              <a:rPr lang="en-US" sz="2400" dirty="0">
                <a:solidFill>
                  <a:schemeClr val="bg1">
                    <a:lumMod val="75000"/>
                  </a:schemeClr>
                </a:solidFill>
              </a:rPr>
              <a:t> </a:t>
            </a:r>
            <a:r>
              <a:rPr lang="en-US" sz="2400" dirty="0"/>
              <a:t>@truthcoin</a:t>
            </a:r>
          </a:p>
        </p:txBody>
      </p:sp>
    </p:spTree>
    <p:extLst>
      <p:ext uri="{BB962C8B-B14F-4D97-AF65-F5344CB8AC3E}">
        <p14:creationId xmlns:p14="http://schemas.microsoft.com/office/powerpoint/2010/main" val="59428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97D03-B2F8-CFEB-5DCE-65FEC86A1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77D71-700C-C417-CBE6-4A226F4507AD}"/>
              </a:ext>
            </a:extLst>
          </p:cNvPr>
          <p:cNvSpPr>
            <a:spLocks noGrp="1"/>
          </p:cNvSpPr>
          <p:nvPr>
            <p:ph type="title"/>
          </p:nvPr>
        </p:nvSpPr>
        <p:spPr>
          <a:xfrm>
            <a:off x="3613791" y="55718"/>
            <a:ext cx="4390571" cy="1022124"/>
          </a:xfrm>
          <a:solidFill>
            <a:schemeClr val="bg1">
              <a:lumMod val="95000"/>
            </a:schemeClr>
          </a:solidFill>
          <a:ln>
            <a:solidFill>
              <a:schemeClr val="tx1"/>
            </a:solidFill>
          </a:ln>
        </p:spPr>
        <p:txBody>
          <a:bodyPr>
            <a:normAutofit/>
          </a:bodyPr>
          <a:lstStyle/>
          <a:p>
            <a:r>
              <a:rPr lang="en-US" sz="4800" dirty="0"/>
              <a:t>Try Our Software</a:t>
            </a:r>
          </a:p>
        </p:txBody>
      </p:sp>
      <p:sp>
        <p:nvSpPr>
          <p:cNvPr id="3" name="Text Placeholder 2">
            <a:extLst>
              <a:ext uri="{FF2B5EF4-FFF2-40B4-BE49-F238E27FC236}">
                <a16:creationId xmlns:a16="http://schemas.microsoft.com/office/drawing/2014/main" id="{5A80D561-BA38-D0E3-3594-08948586A00A}"/>
              </a:ext>
            </a:extLst>
          </p:cNvPr>
          <p:cNvSpPr>
            <a:spLocks noGrp="1"/>
          </p:cNvSpPr>
          <p:nvPr>
            <p:ph type="body" idx="1"/>
          </p:nvPr>
        </p:nvSpPr>
        <p:spPr/>
        <p:txBody>
          <a:bodyPr/>
          <a:lstStyle/>
          <a:p>
            <a:endParaRPr lang="en-US"/>
          </a:p>
        </p:txBody>
      </p:sp>
      <p:sp>
        <p:nvSpPr>
          <p:cNvPr id="4" name="Title 1">
            <a:extLst>
              <a:ext uri="{FF2B5EF4-FFF2-40B4-BE49-F238E27FC236}">
                <a16:creationId xmlns:a16="http://schemas.microsoft.com/office/drawing/2014/main" id="{072B9777-9981-2736-E04D-9919C6132346}"/>
              </a:ext>
            </a:extLst>
          </p:cNvPr>
          <p:cNvSpPr txBox="1">
            <a:spLocks/>
          </p:cNvSpPr>
          <p:nvPr/>
        </p:nvSpPr>
        <p:spPr>
          <a:xfrm>
            <a:off x="2610757" y="1118932"/>
            <a:ext cx="6970486" cy="403225"/>
          </a:xfrm>
          <a:prstGeom prst="rect">
            <a:avLst/>
          </a:prstGeom>
          <a:solidFill>
            <a:schemeClr val="bg1">
              <a:lumMod val="95000"/>
            </a:schemeClr>
          </a:solidFill>
          <a:ln>
            <a:solidFill>
              <a:schemeClr val="tx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Visit </a:t>
            </a:r>
            <a:r>
              <a:rPr lang="en-US" b="1" i="1" u="sng" dirty="0"/>
              <a:t>releases.drivechain.info</a:t>
            </a:r>
            <a:r>
              <a:rPr lang="en-US" dirty="0"/>
              <a:t> -- it’s always improving!</a:t>
            </a:r>
            <a:endParaRPr lang="en-US" b="1" i="1" u="sng" dirty="0"/>
          </a:p>
        </p:txBody>
      </p:sp>
      <p:pic>
        <p:nvPicPr>
          <p:cNvPr id="6" name="Picture 5">
            <a:extLst>
              <a:ext uri="{FF2B5EF4-FFF2-40B4-BE49-F238E27FC236}">
                <a16:creationId xmlns:a16="http://schemas.microsoft.com/office/drawing/2014/main" id="{9B452FDA-6F3A-732E-D9F7-9E668C617B9E}"/>
              </a:ext>
            </a:extLst>
          </p:cNvPr>
          <p:cNvPicPr>
            <a:picLocks noChangeAspect="1"/>
          </p:cNvPicPr>
          <p:nvPr/>
        </p:nvPicPr>
        <p:blipFill>
          <a:blip r:embed="rId2"/>
          <a:stretch>
            <a:fillRect/>
          </a:stretch>
        </p:blipFill>
        <p:spPr>
          <a:xfrm>
            <a:off x="5809077" y="2004304"/>
            <a:ext cx="6206720" cy="4081064"/>
          </a:xfrm>
          <a:prstGeom prst="rect">
            <a:avLst/>
          </a:prstGeom>
        </p:spPr>
      </p:pic>
      <p:pic>
        <p:nvPicPr>
          <p:cNvPr id="10" name="Picture 9">
            <a:extLst>
              <a:ext uri="{FF2B5EF4-FFF2-40B4-BE49-F238E27FC236}">
                <a16:creationId xmlns:a16="http://schemas.microsoft.com/office/drawing/2014/main" id="{C988D0E3-CA6C-C12C-2837-D694C85243DF}"/>
              </a:ext>
            </a:extLst>
          </p:cNvPr>
          <p:cNvPicPr>
            <a:picLocks noChangeAspect="1"/>
          </p:cNvPicPr>
          <p:nvPr/>
        </p:nvPicPr>
        <p:blipFill>
          <a:blip r:embed="rId3"/>
          <a:stretch>
            <a:fillRect/>
          </a:stretch>
        </p:blipFill>
        <p:spPr>
          <a:xfrm>
            <a:off x="251872" y="1604338"/>
            <a:ext cx="5488335" cy="4880996"/>
          </a:xfrm>
          <a:prstGeom prst="rect">
            <a:avLst/>
          </a:prstGeom>
        </p:spPr>
      </p:pic>
      <p:sp>
        <p:nvSpPr>
          <p:cNvPr id="5" name="Footer Placeholder 3">
            <a:extLst>
              <a:ext uri="{FF2B5EF4-FFF2-40B4-BE49-F238E27FC236}">
                <a16:creationId xmlns:a16="http://schemas.microsoft.com/office/drawing/2014/main" id="{A08BE2A6-A914-817D-9AFB-AFFBE9D8C270}"/>
              </a:ext>
            </a:extLst>
          </p:cNvPr>
          <p:cNvSpPr txBox="1">
            <a:spLocks/>
          </p:cNvSpPr>
          <p:nvPr/>
        </p:nvSpPr>
        <p:spPr>
          <a:xfrm>
            <a:off x="251872" y="6394751"/>
            <a:ext cx="11835950" cy="4352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u="sng" dirty="0">
                <a:solidFill>
                  <a:schemeClr val="bg1">
                    <a:lumMod val="85000"/>
                  </a:schemeClr>
                </a:solidFill>
              </a:rPr>
              <a:t>Site:</a:t>
            </a:r>
            <a:r>
              <a:rPr lang="en-US" sz="2400" dirty="0">
                <a:solidFill>
                  <a:schemeClr val="bg1">
                    <a:lumMod val="85000"/>
                  </a:schemeClr>
                </a:solidFill>
              </a:rPr>
              <a:t> </a:t>
            </a:r>
            <a:r>
              <a:rPr lang="en-US" sz="2400" dirty="0">
                <a:hlinkClick r:id="rId4">
                  <a:extLst>
                    <a:ext uri="{A12FA001-AC4F-418D-AE19-62706E023703}">
                      <ahyp:hlinkClr xmlns:ahyp="http://schemas.microsoft.com/office/drawing/2018/hyperlinkcolor" val="tx"/>
                    </a:ext>
                  </a:extLst>
                </a:hlinkClick>
              </a:rPr>
              <a:t>www.LayerTwoLabs.com</a:t>
            </a:r>
            <a:r>
              <a:rPr lang="en-US" sz="2400" dirty="0"/>
              <a:t>  </a:t>
            </a:r>
            <a:r>
              <a:rPr lang="en-US" sz="2400" u="sng" dirty="0"/>
              <a:t>www.drivechain.info</a:t>
            </a:r>
            <a:r>
              <a:rPr lang="en-US" sz="2400" dirty="0"/>
              <a:t>  </a:t>
            </a:r>
            <a:r>
              <a:rPr lang="en-US" sz="2400" u="sng" dirty="0">
                <a:solidFill>
                  <a:schemeClr val="bg1">
                    <a:lumMod val="75000"/>
                  </a:schemeClr>
                </a:solidFill>
              </a:rPr>
              <a:t>Paul’s Twitter:</a:t>
            </a:r>
            <a:r>
              <a:rPr lang="en-US" sz="2400" dirty="0">
                <a:solidFill>
                  <a:schemeClr val="bg1">
                    <a:lumMod val="75000"/>
                  </a:schemeClr>
                </a:solidFill>
              </a:rPr>
              <a:t> </a:t>
            </a:r>
            <a:r>
              <a:rPr lang="en-US" sz="2400" dirty="0"/>
              <a:t>@truthcoin</a:t>
            </a:r>
          </a:p>
        </p:txBody>
      </p:sp>
      <p:sp>
        <p:nvSpPr>
          <p:cNvPr id="7" name="Rectangle 6">
            <a:extLst>
              <a:ext uri="{FF2B5EF4-FFF2-40B4-BE49-F238E27FC236}">
                <a16:creationId xmlns:a16="http://schemas.microsoft.com/office/drawing/2014/main" id="{CEF1D8D3-B568-B638-04A4-C9A103041A8D}"/>
              </a:ext>
            </a:extLst>
          </p:cNvPr>
          <p:cNvSpPr/>
          <p:nvPr/>
        </p:nvSpPr>
        <p:spPr>
          <a:xfrm>
            <a:off x="345797" y="1220636"/>
            <a:ext cx="5824050" cy="5264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t>Bit-zCash</a:t>
            </a:r>
          </a:p>
          <a:p>
            <a:pPr marL="285750" indent="-285750">
              <a:buFont typeface="Arial" panose="020B0604020202020204" pitchFamily="34" charset="0"/>
              <a:buChar char="•"/>
            </a:pPr>
            <a:r>
              <a:rPr lang="en-US" sz="2400" dirty="0"/>
              <a:t>Bit-Ethereum</a:t>
            </a:r>
          </a:p>
          <a:p>
            <a:pPr marL="285750" indent="-285750">
              <a:buFont typeface="Arial" panose="020B0604020202020204" pitchFamily="34" charset="0"/>
              <a:buChar char="•"/>
            </a:pPr>
            <a:r>
              <a:rPr lang="en-US" sz="2400" dirty="0" err="1"/>
              <a:t>Largeblock</a:t>
            </a:r>
            <a:r>
              <a:rPr lang="en-US" sz="2400" dirty="0"/>
              <a:t> payments sidechain</a:t>
            </a:r>
          </a:p>
          <a:p>
            <a:pPr marL="285750" indent="-285750">
              <a:buFont typeface="Arial" panose="020B0604020202020204" pitchFamily="34" charset="0"/>
              <a:buChar char="•"/>
            </a:pPr>
            <a:r>
              <a:rPr lang="en-US" sz="2400" dirty="0" err="1"/>
              <a:t>BitNames</a:t>
            </a:r>
            <a:r>
              <a:rPr lang="en-US" sz="2400" dirty="0"/>
              <a:t> (version of </a:t>
            </a:r>
            <a:r>
              <a:rPr lang="en-US" sz="2400" dirty="0" err="1"/>
              <a:t>Namecoin</a:t>
            </a:r>
            <a:r>
              <a:rPr lang="en-US" sz="2400" dirty="0"/>
              <a:t>)</a:t>
            </a:r>
          </a:p>
          <a:p>
            <a:pPr marL="285750" indent="-285750">
              <a:buFont typeface="Arial" panose="020B0604020202020204" pitchFamily="34" charset="0"/>
              <a:buChar char="•"/>
            </a:pPr>
            <a:r>
              <a:rPr lang="en-US" sz="2400" dirty="0" err="1"/>
              <a:t>BitAssets</a:t>
            </a:r>
            <a:r>
              <a:rPr lang="en-US" sz="2400" dirty="0"/>
              <a:t> (version of ordinals/NFTs/XCP)</a:t>
            </a:r>
          </a:p>
          <a:p>
            <a:pPr marL="285750" indent="-285750">
              <a:buFont typeface="Arial" panose="020B0604020202020204" pitchFamily="34" charset="0"/>
              <a:buChar char="•"/>
            </a:pPr>
            <a:r>
              <a:rPr lang="en-US" sz="2400" dirty="0"/>
              <a:t>Blank sidechain for testing</a:t>
            </a:r>
          </a:p>
          <a:p>
            <a:pPr marL="285750" indent="-285750">
              <a:buFont typeface="Arial" panose="020B0604020202020204" pitchFamily="34" charset="0"/>
              <a:buChar char="•"/>
            </a:pPr>
            <a:r>
              <a:rPr lang="en-US" sz="2400" dirty="0"/>
              <a:t>Bit-Core + CTV / APP / OP Vault activated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Bit-Solana (work in progress)</a:t>
            </a:r>
          </a:p>
          <a:p>
            <a:pPr marL="285750" indent="-285750">
              <a:buFont typeface="Arial" panose="020B0604020202020204" pitchFamily="34" charset="0"/>
              <a:buChar char="•"/>
            </a:pPr>
            <a:r>
              <a:rPr lang="en-US" sz="2400" dirty="0"/>
              <a:t>Bit-FileCoin (work in progress)</a:t>
            </a:r>
          </a:p>
          <a:p>
            <a:pPr marL="285750" indent="-285750">
              <a:buFont typeface="Arial" panose="020B0604020202020204" pitchFamily="34" charset="0"/>
              <a:buChar char="•"/>
            </a:pPr>
            <a:r>
              <a:rPr lang="en-US" sz="2400" dirty="0"/>
              <a:t>Bit-</a:t>
            </a:r>
            <a:r>
              <a:rPr lang="en-US" sz="2400" dirty="0" err="1"/>
              <a:t>Truthcoin</a:t>
            </a:r>
            <a:r>
              <a:rPr lang="en-US" sz="2400" dirty="0"/>
              <a:t> (aka Bitcoin Hivemind, WIP)</a:t>
            </a:r>
          </a:p>
        </p:txBody>
      </p:sp>
    </p:spTree>
    <p:extLst>
      <p:ext uri="{BB962C8B-B14F-4D97-AF65-F5344CB8AC3E}">
        <p14:creationId xmlns:p14="http://schemas.microsoft.com/office/powerpoint/2010/main" val="36422041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F590-76B0-D2D6-9DE0-B960D21A1B96}"/>
              </a:ext>
            </a:extLst>
          </p:cNvPr>
          <p:cNvSpPr>
            <a:spLocks noGrp="1"/>
          </p:cNvSpPr>
          <p:nvPr>
            <p:ph type="title"/>
          </p:nvPr>
        </p:nvSpPr>
        <p:spPr>
          <a:xfrm>
            <a:off x="414545" y="209452"/>
            <a:ext cx="4307234" cy="858279"/>
          </a:xfrm>
        </p:spPr>
        <p:txBody>
          <a:bodyPr/>
          <a:lstStyle/>
          <a:p>
            <a:r>
              <a:rPr lang="en-US" dirty="0"/>
              <a:t>Agenda</a:t>
            </a:r>
          </a:p>
        </p:txBody>
      </p:sp>
      <p:sp>
        <p:nvSpPr>
          <p:cNvPr id="3" name="Content Placeholder 2">
            <a:extLst>
              <a:ext uri="{FF2B5EF4-FFF2-40B4-BE49-F238E27FC236}">
                <a16:creationId xmlns:a16="http://schemas.microsoft.com/office/drawing/2014/main" id="{E6333224-BC60-ED52-FD2E-EF9AAD1D3F04}"/>
              </a:ext>
            </a:extLst>
          </p:cNvPr>
          <p:cNvSpPr>
            <a:spLocks noGrp="1"/>
          </p:cNvSpPr>
          <p:nvPr>
            <p:ph idx="1"/>
          </p:nvPr>
        </p:nvSpPr>
        <p:spPr>
          <a:xfrm>
            <a:off x="2708837" y="1067731"/>
            <a:ext cx="9198594" cy="3747030"/>
          </a:xfrm>
        </p:spPr>
        <p:txBody>
          <a:bodyPr>
            <a:normAutofit/>
          </a:bodyPr>
          <a:lstStyle/>
          <a:p>
            <a:pPr marL="514350" indent="-514350">
              <a:buFont typeface="+mj-lt"/>
              <a:buAutoNum type="arabicPeriod"/>
            </a:pPr>
            <a:r>
              <a:rPr lang="en-US" dirty="0"/>
              <a:t>Introduction</a:t>
            </a:r>
          </a:p>
          <a:p>
            <a:pPr marL="514350" indent="-514350">
              <a:buFont typeface="+mj-lt"/>
              <a:buAutoNum type="arabicPeriod"/>
            </a:pPr>
            <a:r>
              <a:rPr lang="en-US" dirty="0"/>
              <a:t>The Title (“Victory, Unity, and Freedom – via sidechains”)</a:t>
            </a:r>
          </a:p>
          <a:p>
            <a:pPr marL="514350" indent="-514350">
              <a:buFont typeface="+mj-lt"/>
              <a:buAutoNum type="arabicPeriod"/>
            </a:pPr>
            <a:r>
              <a:rPr lang="en-US" dirty="0"/>
              <a:t>What is the Sidechain,</a:t>
            </a:r>
          </a:p>
          <a:p>
            <a:pPr marL="971550" lvl="1" indent="-514350">
              <a:buFont typeface="+mj-lt"/>
              <a:buAutoNum type="arabicPeriod"/>
            </a:pPr>
            <a:r>
              <a:rPr lang="en-US" dirty="0"/>
              <a:t>Visual Aids</a:t>
            </a:r>
          </a:p>
          <a:p>
            <a:pPr marL="971550" lvl="1" indent="-514350">
              <a:buFont typeface="+mj-lt"/>
              <a:buAutoNum type="arabicPeriod"/>
            </a:pPr>
            <a:r>
              <a:rPr lang="en-US" dirty="0"/>
              <a:t>Try it Today</a:t>
            </a:r>
          </a:p>
          <a:p>
            <a:pPr marL="971550" lvl="1" indent="-514350">
              <a:buFont typeface="+mj-lt"/>
              <a:buAutoNum type="arabicPeriod"/>
            </a:pPr>
            <a:r>
              <a:rPr lang="en-US" dirty="0"/>
              <a:t>Why this will win</a:t>
            </a:r>
          </a:p>
          <a:p>
            <a:pPr marL="971550" lvl="1" indent="-514350">
              <a:buFont typeface="+mj-lt"/>
              <a:buAutoNum type="arabicPeriod"/>
            </a:pPr>
            <a:r>
              <a:rPr lang="en-US" dirty="0"/>
              <a:t>Bip300 for Miners</a:t>
            </a:r>
          </a:p>
          <a:p>
            <a:pPr marL="514350" indent="-514350">
              <a:buFont typeface="+mj-lt"/>
              <a:buAutoNum type="arabicPeriod"/>
            </a:pPr>
            <a:r>
              <a:rPr lang="en-US" dirty="0"/>
              <a:t>How You Can Help</a:t>
            </a:r>
          </a:p>
        </p:txBody>
      </p:sp>
      <p:sp>
        <p:nvSpPr>
          <p:cNvPr id="4" name="Footer Placeholder 3">
            <a:extLst>
              <a:ext uri="{FF2B5EF4-FFF2-40B4-BE49-F238E27FC236}">
                <a16:creationId xmlns:a16="http://schemas.microsoft.com/office/drawing/2014/main" id="{CBB3319B-8D61-274C-94AA-2AE55BE53175}"/>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018DB961-B767-4B13-8315-EBB699B3B93C}"/>
              </a:ext>
            </a:extLst>
          </p:cNvPr>
          <p:cNvSpPr>
            <a:spLocks noGrp="1"/>
          </p:cNvSpPr>
          <p:nvPr>
            <p:ph type="sldNum" sz="quarter" idx="12"/>
          </p:nvPr>
        </p:nvSpPr>
        <p:spPr/>
        <p:txBody>
          <a:bodyPr/>
          <a:lstStyle/>
          <a:p>
            <a:fld id="{B6877F82-84DC-415B-8D0D-0C674AA6E930}" type="slidenum">
              <a:rPr lang="en-US" smtClean="0"/>
              <a:t>2</a:t>
            </a:fld>
            <a:endParaRPr lang="en-US"/>
          </a:p>
        </p:txBody>
      </p:sp>
      <p:sp>
        <p:nvSpPr>
          <p:cNvPr id="6" name="Content Placeholder 2">
            <a:extLst>
              <a:ext uri="{FF2B5EF4-FFF2-40B4-BE49-F238E27FC236}">
                <a16:creationId xmlns:a16="http://schemas.microsoft.com/office/drawing/2014/main" id="{5D08BA69-49B0-ECD5-A747-7738022CCC84}"/>
              </a:ext>
            </a:extLst>
          </p:cNvPr>
          <p:cNvSpPr txBox="1">
            <a:spLocks/>
          </p:cNvSpPr>
          <p:nvPr/>
        </p:nvSpPr>
        <p:spPr>
          <a:xfrm>
            <a:off x="448967" y="2598518"/>
            <a:ext cx="2963035" cy="3593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30 min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10 min</a:t>
            </a:r>
          </a:p>
        </p:txBody>
      </p:sp>
      <p:sp>
        <p:nvSpPr>
          <p:cNvPr id="8" name="Content Placeholder 2">
            <a:extLst>
              <a:ext uri="{FF2B5EF4-FFF2-40B4-BE49-F238E27FC236}">
                <a16:creationId xmlns:a16="http://schemas.microsoft.com/office/drawing/2014/main" id="{3E4DA63D-90A3-9E36-7017-2BE647B07FFD}"/>
              </a:ext>
            </a:extLst>
          </p:cNvPr>
          <p:cNvSpPr txBox="1">
            <a:spLocks/>
          </p:cNvSpPr>
          <p:nvPr/>
        </p:nvSpPr>
        <p:spPr>
          <a:xfrm>
            <a:off x="2664542" y="5185654"/>
            <a:ext cx="4393305" cy="11598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Q&amp;A, or – Appendix Slides</a:t>
            </a:r>
          </a:p>
        </p:txBody>
      </p:sp>
      <p:sp>
        <p:nvSpPr>
          <p:cNvPr id="9" name="Left Brace 8">
            <a:extLst>
              <a:ext uri="{FF2B5EF4-FFF2-40B4-BE49-F238E27FC236}">
                <a16:creationId xmlns:a16="http://schemas.microsoft.com/office/drawing/2014/main" id="{2463F4FB-BC38-ED52-AC32-4AFD41EEF318}"/>
              </a:ext>
            </a:extLst>
          </p:cNvPr>
          <p:cNvSpPr/>
          <p:nvPr/>
        </p:nvSpPr>
        <p:spPr>
          <a:xfrm>
            <a:off x="1709012" y="1296329"/>
            <a:ext cx="833480" cy="2970195"/>
          </a:xfrm>
          <a:prstGeom prst="leftBrace">
            <a:avLst>
              <a:gd name="adj1" fmla="val 25280"/>
              <a:gd name="adj2" fmla="val 524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E3A05AE5-FE9C-72B5-E1CC-98307F355974}"/>
              </a:ext>
            </a:extLst>
          </p:cNvPr>
          <p:cNvSpPr/>
          <p:nvPr/>
        </p:nvSpPr>
        <p:spPr>
          <a:xfrm>
            <a:off x="1887036" y="4974900"/>
            <a:ext cx="598811" cy="833213"/>
          </a:xfrm>
          <a:prstGeom prst="leftBrace">
            <a:avLst>
              <a:gd name="adj1" fmla="val 10177"/>
              <a:gd name="adj2" fmla="val 524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71252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ylinder 34">
            <a:extLst>
              <a:ext uri="{FF2B5EF4-FFF2-40B4-BE49-F238E27FC236}">
                <a16:creationId xmlns:a16="http://schemas.microsoft.com/office/drawing/2014/main" id="{0B713581-B9C4-22DE-6D2B-B6DC1590B409}"/>
              </a:ext>
            </a:extLst>
          </p:cNvPr>
          <p:cNvSpPr/>
          <p:nvPr/>
        </p:nvSpPr>
        <p:spPr>
          <a:xfrm>
            <a:off x="10252824" y="2519114"/>
            <a:ext cx="1198307" cy="1062676"/>
          </a:xfrm>
          <a:prstGeom prst="ca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7F351201-23C0-3179-8C10-25846A4C4D9E}"/>
              </a:ext>
            </a:extLst>
          </p:cNvPr>
          <p:cNvSpPr/>
          <p:nvPr/>
        </p:nvSpPr>
        <p:spPr>
          <a:xfrm>
            <a:off x="10894456" y="3150866"/>
            <a:ext cx="1198307" cy="1062676"/>
          </a:xfrm>
          <a:prstGeom prst="ca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F26E8-0D07-707F-1161-5A94BC3D8786}"/>
              </a:ext>
            </a:extLst>
          </p:cNvPr>
          <p:cNvSpPr>
            <a:spLocks noGrp="1"/>
          </p:cNvSpPr>
          <p:nvPr>
            <p:ph type="title"/>
          </p:nvPr>
        </p:nvSpPr>
        <p:spPr/>
        <p:txBody>
          <a:bodyPr/>
          <a:lstStyle/>
          <a:p>
            <a:r>
              <a:rPr lang="en-US" dirty="0"/>
              <a:t>Sidechains – Miner Perspective</a:t>
            </a:r>
          </a:p>
        </p:txBody>
      </p:sp>
      <p:sp>
        <p:nvSpPr>
          <p:cNvPr id="3" name="Content Placeholder 2">
            <a:extLst>
              <a:ext uri="{FF2B5EF4-FFF2-40B4-BE49-F238E27FC236}">
                <a16:creationId xmlns:a16="http://schemas.microsoft.com/office/drawing/2014/main" id="{020D9D58-A718-DED7-B773-3714FAD14E1A}"/>
              </a:ext>
            </a:extLst>
          </p:cNvPr>
          <p:cNvSpPr>
            <a:spLocks noGrp="1"/>
          </p:cNvSpPr>
          <p:nvPr>
            <p:ph idx="1"/>
          </p:nvPr>
        </p:nvSpPr>
        <p:spPr>
          <a:xfrm>
            <a:off x="297285" y="1518091"/>
            <a:ext cx="7524135" cy="2802193"/>
          </a:xfrm>
        </p:spPr>
        <p:txBody>
          <a:bodyPr/>
          <a:lstStyle/>
          <a:p>
            <a:pPr marL="514350" indent="-514350">
              <a:buAutoNum type="arabicParenR"/>
            </a:pPr>
            <a:r>
              <a:rPr lang="en-US" b="1" u="sng" dirty="0"/>
              <a:t>Every</a:t>
            </a:r>
            <a:r>
              <a:rPr lang="en-US" i="1" dirty="0"/>
              <a:t> </a:t>
            </a:r>
            <a:r>
              <a:rPr lang="en-US" dirty="0"/>
              <a:t>transaction, in the world, is a Bitcoin txn,</a:t>
            </a:r>
            <a:br>
              <a:rPr lang="en-US" dirty="0"/>
            </a:br>
            <a:r>
              <a:rPr lang="en-US" dirty="0"/>
              <a:t>	and </a:t>
            </a:r>
            <a:r>
              <a:rPr lang="en-US" i="1" u="sng" dirty="0"/>
              <a:t>each</a:t>
            </a:r>
            <a:r>
              <a:rPr lang="en-US" dirty="0"/>
              <a:t> contributes to miner-revenues.</a:t>
            </a:r>
          </a:p>
          <a:p>
            <a:pPr marL="514350" indent="-514350">
              <a:buAutoNum type="arabicParenR"/>
            </a:pPr>
            <a:r>
              <a:rPr lang="en-US" dirty="0"/>
              <a:t>There are many different Bitcoin Networks,</a:t>
            </a:r>
            <a:br>
              <a:rPr lang="en-US" dirty="0"/>
            </a:br>
            <a:r>
              <a:rPr lang="en-US" dirty="0"/>
              <a:t>to accommodate different people /</a:t>
            </a:r>
            <a:r>
              <a:rPr lang="en-US" dirty="0" err="1"/>
              <a:t>usecases</a:t>
            </a:r>
            <a:r>
              <a:rPr lang="en-US" dirty="0"/>
              <a:t>.</a:t>
            </a:r>
          </a:p>
          <a:p>
            <a:pPr marL="514350" indent="-514350">
              <a:buAutoNum type="arabicParenR"/>
            </a:pPr>
            <a:r>
              <a:rPr lang="en-US" dirty="0"/>
              <a:t>Competition among networks/</a:t>
            </a:r>
            <a:r>
              <a:rPr lang="en-US" dirty="0" err="1"/>
              <a:t>devs</a:t>
            </a:r>
            <a:r>
              <a:rPr lang="en-US" dirty="0"/>
              <a:t>, </a:t>
            </a:r>
            <a:br>
              <a:rPr lang="en-US" dirty="0"/>
            </a:br>
            <a:r>
              <a:rPr lang="en-US" dirty="0"/>
              <a:t>ie – they all hate each other.</a:t>
            </a:r>
          </a:p>
          <a:p>
            <a:pPr marL="514350" indent="-514350">
              <a:buAutoNum type="arabicParenR"/>
            </a:pPr>
            <a:endParaRPr lang="en-US" dirty="0"/>
          </a:p>
          <a:p>
            <a:pPr marL="0" indent="0">
              <a:buNone/>
            </a:pPr>
            <a:endParaRPr lang="en-US" b="1" u="sng" dirty="0"/>
          </a:p>
        </p:txBody>
      </p:sp>
      <p:sp>
        <p:nvSpPr>
          <p:cNvPr id="4" name="Content Placeholder 2">
            <a:extLst>
              <a:ext uri="{FF2B5EF4-FFF2-40B4-BE49-F238E27FC236}">
                <a16:creationId xmlns:a16="http://schemas.microsoft.com/office/drawing/2014/main" id="{FC03D1A0-521B-1155-9497-AB8364A07E8B}"/>
              </a:ext>
            </a:extLst>
          </p:cNvPr>
          <p:cNvSpPr txBox="1">
            <a:spLocks/>
          </p:cNvSpPr>
          <p:nvPr/>
        </p:nvSpPr>
        <p:spPr>
          <a:xfrm>
            <a:off x="2855731" y="6214460"/>
            <a:ext cx="6457304" cy="943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All the world’s txns are </a:t>
            </a:r>
            <a:r>
              <a:rPr lang="en-US" sz="2000" i="1" u="sng" dirty="0"/>
              <a:t>already</a:t>
            </a:r>
            <a:r>
              <a:rPr lang="en-US" sz="2000" dirty="0"/>
              <a:t> on some network or another. They all pay some kind of fee to someone. (VISA, Venmo)</a:t>
            </a:r>
            <a:endParaRPr lang="en-US" sz="2000" i="1" u="sng" dirty="0"/>
          </a:p>
        </p:txBody>
      </p:sp>
      <p:sp>
        <p:nvSpPr>
          <p:cNvPr id="5" name="Cylinder 4">
            <a:extLst>
              <a:ext uri="{FF2B5EF4-FFF2-40B4-BE49-F238E27FC236}">
                <a16:creationId xmlns:a16="http://schemas.microsoft.com/office/drawing/2014/main" id="{48FADBBB-589B-CEED-992C-59EF5CD30216}"/>
              </a:ext>
            </a:extLst>
          </p:cNvPr>
          <p:cNvSpPr/>
          <p:nvPr/>
        </p:nvSpPr>
        <p:spPr>
          <a:xfrm>
            <a:off x="8335954" y="3523811"/>
            <a:ext cx="685800" cy="597310"/>
          </a:xfrm>
          <a:prstGeom prst="can">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3A823779-391D-8036-4D00-C63B000B15C3}"/>
              </a:ext>
            </a:extLst>
          </p:cNvPr>
          <p:cNvSpPr/>
          <p:nvPr/>
        </p:nvSpPr>
        <p:spPr>
          <a:xfrm>
            <a:off x="9411357" y="4771294"/>
            <a:ext cx="534629" cy="407476"/>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Cylinder 6">
            <a:extLst>
              <a:ext uri="{FF2B5EF4-FFF2-40B4-BE49-F238E27FC236}">
                <a16:creationId xmlns:a16="http://schemas.microsoft.com/office/drawing/2014/main" id="{3949A857-AE55-8052-4960-73DEAF2BA9DB}"/>
              </a:ext>
            </a:extLst>
          </p:cNvPr>
          <p:cNvSpPr/>
          <p:nvPr/>
        </p:nvSpPr>
        <p:spPr>
          <a:xfrm>
            <a:off x="9473423" y="2776934"/>
            <a:ext cx="1511710" cy="1138876"/>
          </a:xfrm>
          <a:prstGeom prst="ca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Cylinder 7">
            <a:extLst>
              <a:ext uri="{FF2B5EF4-FFF2-40B4-BE49-F238E27FC236}">
                <a16:creationId xmlns:a16="http://schemas.microsoft.com/office/drawing/2014/main" id="{C5EB75A9-7D9C-6B83-0CD5-A1F5C758A875}"/>
              </a:ext>
            </a:extLst>
          </p:cNvPr>
          <p:cNvSpPr/>
          <p:nvPr/>
        </p:nvSpPr>
        <p:spPr>
          <a:xfrm>
            <a:off x="8730473" y="3055819"/>
            <a:ext cx="582562" cy="523299"/>
          </a:xfrm>
          <a:prstGeom prst="ca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Cylinder 8">
            <a:extLst>
              <a:ext uri="{FF2B5EF4-FFF2-40B4-BE49-F238E27FC236}">
                <a16:creationId xmlns:a16="http://schemas.microsoft.com/office/drawing/2014/main" id="{6CD0C07C-DDB2-2D08-F235-E72BE8D0D9F5}"/>
              </a:ext>
            </a:extLst>
          </p:cNvPr>
          <p:cNvSpPr/>
          <p:nvPr/>
        </p:nvSpPr>
        <p:spPr>
          <a:xfrm>
            <a:off x="9863026" y="3323970"/>
            <a:ext cx="1198307" cy="1062676"/>
          </a:xfrm>
          <a:prstGeom prst="ca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4849093E-1876-11EC-1496-F19EA2FD21D4}"/>
              </a:ext>
            </a:extLst>
          </p:cNvPr>
          <p:cNvSpPr>
            <a:spLocks noGrp="1"/>
          </p:cNvSpPr>
          <p:nvPr>
            <p:ph type="sldNum" sz="quarter" idx="12"/>
          </p:nvPr>
        </p:nvSpPr>
        <p:spPr/>
        <p:txBody>
          <a:bodyPr/>
          <a:lstStyle/>
          <a:p>
            <a:fld id="{B6877F82-84DC-415B-8D0D-0C674AA6E930}" type="slidenum">
              <a:rPr lang="en-US" smtClean="0"/>
              <a:t>20</a:t>
            </a:fld>
            <a:endParaRPr lang="en-US"/>
          </a:p>
        </p:txBody>
      </p:sp>
      <p:pic>
        <p:nvPicPr>
          <p:cNvPr id="13" name="Picture 12">
            <a:extLst>
              <a:ext uri="{FF2B5EF4-FFF2-40B4-BE49-F238E27FC236}">
                <a16:creationId xmlns:a16="http://schemas.microsoft.com/office/drawing/2014/main" id="{099ECD63-BF44-F63C-21C4-CAB051C59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494" y="277124"/>
            <a:ext cx="1762714" cy="1762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8" name="Straight Connector 17">
            <a:extLst>
              <a:ext uri="{FF2B5EF4-FFF2-40B4-BE49-F238E27FC236}">
                <a16:creationId xmlns:a16="http://schemas.microsoft.com/office/drawing/2014/main" id="{04CB9DD9-F218-5ABF-567B-63CEC3CF4D07}"/>
              </a:ext>
            </a:extLst>
          </p:cNvPr>
          <p:cNvCxnSpPr>
            <a:cxnSpLocks/>
            <a:stCxn id="5" idx="3"/>
            <a:endCxn id="6" idx="0"/>
          </p:cNvCxnSpPr>
          <p:nvPr/>
        </p:nvCxnSpPr>
        <p:spPr>
          <a:xfrm>
            <a:off x="8678854" y="4121121"/>
            <a:ext cx="999818" cy="752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B5733C-C36D-3A64-A5B9-E944CAE03053}"/>
              </a:ext>
            </a:extLst>
          </p:cNvPr>
          <p:cNvCxnSpPr>
            <a:cxnSpLocks/>
            <a:stCxn id="8" idx="3"/>
            <a:endCxn id="6" idx="0"/>
          </p:cNvCxnSpPr>
          <p:nvPr/>
        </p:nvCxnSpPr>
        <p:spPr>
          <a:xfrm>
            <a:off x="9021754" y="3579118"/>
            <a:ext cx="656918" cy="1294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B1224E-B543-3E0F-CAEC-5E34797D800F}"/>
              </a:ext>
            </a:extLst>
          </p:cNvPr>
          <p:cNvCxnSpPr>
            <a:cxnSpLocks/>
            <a:endCxn id="6" idx="0"/>
          </p:cNvCxnSpPr>
          <p:nvPr/>
        </p:nvCxnSpPr>
        <p:spPr>
          <a:xfrm flipH="1">
            <a:off x="9678672" y="3911544"/>
            <a:ext cx="92176" cy="961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BE607F0-CC14-B745-10AD-168F8892B868}"/>
              </a:ext>
            </a:extLst>
          </p:cNvPr>
          <p:cNvCxnSpPr>
            <a:cxnSpLocks/>
            <a:stCxn id="14" idx="3"/>
            <a:endCxn id="6" idx="0"/>
          </p:cNvCxnSpPr>
          <p:nvPr/>
        </p:nvCxnSpPr>
        <p:spPr>
          <a:xfrm flipH="1">
            <a:off x="9678672" y="4213542"/>
            <a:ext cx="1814938" cy="659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6E9A4F-CD8C-601B-74AD-7F3CE46B38CB}"/>
              </a:ext>
            </a:extLst>
          </p:cNvPr>
          <p:cNvCxnSpPr>
            <a:cxnSpLocks/>
            <a:stCxn id="9" idx="3"/>
            <a:endCxn id="6" idx="0"/>
          </p:cNvCxnSpPr>
          <p:nvPr/>
        </p:nvCxnSpPr>
        <p:spPr>
          <a:xfrm flipH="1">
            <a:off x="9678672" y="4386646"/>
            <a:ext cx="783508" cy="48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9B8FDDD-0125-151B-33CA-643E3C8E9049}"/>
              </a:ext>
            </a:extLst>
          </p:cNvPr>
          <p:cNvCxnSpPr>
            <a:cxnSpLocks/>
            <a:endCxn id="6" idx="1"/>
          </p:cNvCxnSpPr>
          <p:nvPr/>
        </p:nvCxnSpPr>
        <p:spPr>
          <a:xfrm flipH="1">
            <a:off x="9678672" y="4401246"/>
            <a:ext cx="393904" cy="370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7C5A075-9BFA-9833-13E4-036CDEF39FF2}"/>
              </a:ext>
            </a:extLst>
          </p:cNvPr>
          <p:cNvCxnSpPr>
            <a:cxnSpLocks/>
          </p:cNvCxnSpPr>
          <p:nvPr/>
        </p:nvCxnSpPr>
        <p:spPr>
          <a:xfrm flipV="1">
            <a:off x="6627377" y="4542534"/>
            <a:ext cx="5381204" cy="94652"/>
          </a:xfrm>
          <a:prstGeom prst="line">
            <a:avLst/>
          </a:prstGeom>
          <a:ln w="571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Content Placeholder 2">
            <a:extLst>
              <a:ext uri="{FF2B5EF4-FFF2-40B4-BE49-F238E27FC236}">
                <a16:creationId xmlns:a16="http://schemas.microsoft.com/office/drawing/2014/main" id="{EC8D8378-4080-FC86-8B2D-029618813E0E}"/>
              </a:ext>
            </a:extLst>
          </p:cNvPr>
          <p:cNvSpPr txBox="1">
            <a:spLocks/>
          </p:cNvSpPr>
          <p:nvPr/>
        </p:nvSpPr>
        <p:spPr>
          <a:xfrm>
            <a:off x="6733927" y="4707105"/>
            <a:ext cx="1452978" cy="566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Layer 1</a:t>
            </a:r>
            <a:endParaRPr lang="en-US" i="1" u="sng" dirty="0"/>
          </a:p>
        </p:txBody>
      </p:sp>
      <p:sp>
        <p:nvSpPr>
          <p:cNvPr id="49" name="Content Placeholder 2">
            <a:extLst>
              <a:ext uri="{FF2B5EF4-FFF2-40B4-BE49-F238E27FC236}">
                <a16:creationId xmlns:a16="http://schemas.microsoft.com/office/drawing/2014/main" id="{4215459F-FB73-333B-3A58-FAB2F85B24DC}"/>
              </a:ext>
            </a:extLst>
          </p:cNvPr>
          <p:cNvSpPr txBox="1">
            <a:spLocks/>
          </p:cNvSpPr>
          <p:nvPr/>
        </p:nvSpPr>
        <p:spPr>
          <a:xfrm>
            <a:off x="6732024" y="3914715"/>
            <a:ext cx="1452978" cy="566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Layer 2</a:t>
            </a:r>
            <a:endParaRPr lang="en-US" i="1" u="sng" dirty="0"/>
          </a:p>
        </p:txBody>
      </p:sp>
      <p:sp>
        <p:nvSpPr>
          <p:cNvPr id="60" name="Rectangle: Rounded Corners 59">
            <a:extLst>
              <a:ext uri="{FF2B5EF4-FFF2-40B4-BE49-F238E27FC236}">
                <a16:creationId xmlns:a16="http://schemas.microsoft.com/office/drawing/2014/main" id="{173ADE0E-0CEE-3338-F9FE-8BD592236512}"/>
              </a:ext>
            </a:extLst>
          </p:cNvPr>
          <p:cNvSpPr/>
          <p:nvPr/>
        </p:nvSpPr>
        <p:spPr>
          <a:xfrm>
            <a:off x="6627377" y="2427610"/>
            <a:ext cx="5483167" cy="306688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FE2AC186-437C-5730-4E34-10DF6ED25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050" y="4218001"/>
            <a:ext cx="3298562" cy="1851092"/>
          </a:xfrm>
          <a:prstGeom prst="rect">
            <a:avLst/>
          </a:prstGeom>
        </p:spPr>
      </p:pic>
    </p:spTree>
    <p:extLst>
      <p:ext uri="{BB962C8B-B14F-4D97-AF65-F5344CB8AC3E}">
        <p14:creationId xmlns:p14="http://schemas.microsoft.com/office/powerpoint/2010/main" val="2620714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ylinder 34">
            <a:extLst>
              <a:ext uri="{FF2B5EF4-FFF2-40B4-BE49-F238E27FC236}">
                <a16:creationId xmlns:a16="http://schemas.microsoft.com/office/drawing/2014/main" id="{0B713581-B9C4-22DE-6D2B-B6DC1590B409}"/>
              </a:ext>
            </a:extLst>
          </p:cNvPr>
          <p:cNvSpPr/>
          <p:nvPr/>
        </p:nvSpPr>
        <p:spPr>
          <a:xfrm>
            <a:off x="10252824" y="2519114"/>
            <a:ext cx="1198307" cy="1062676"/>
          </a:xfrm>
          <a:prstGeom prst="ca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7F351201-23C0-3179-8C10-25846A4C4D9E}"/>
              </a:ext>
            </a:extLst>
          </p:cNvPr>
          <p:cNvSpPr/>
          <p:nvPr/>
        </p:nvSpPr>
        <p:spPr>
          <a:xfrm>
            <a:off x="10894456" y="3150866"/>
            <a:ext cx="1198307" cy="1062676"/>
          </a:xfrm>
          <a:prstGeom prst="can">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F26E8-0D07-707F-1161-5A94BC3D8786}"/>
              </a:ext>
            </a:extLst>
          </p:cNvPr>
          <p:cNvSpPr>
            <a:spLocks noGrp="1"/>
          </p:cNvSpPr>
          <p:nvPr>
            <p:ph type="title"/>
          </p:nvPr>
        </p:nvSpPr>
        <p:spPr/>
        <p:txBody>
          <a:bodyPr/>
          <a:lstStyle/>
          <a:p>
            <a:r>
              <a:rPr lang="en-US" dirty="0"/>
              <a:t>Goals of BIP 300/301</a:t>
            </a:r>
          </a:p>
        </p:txBody>
      </p:sp>
      <p:sp>
        <p:nvSpPr>
          <p:cNvPr id="3" name="Content Placeholder 2">
            <a:extLst>
              <a:ext uri="{FF2B5EF4-FFF2-40B4-BE49-F238E27FC236}">
                <a16:creationId xmlns:a16="http://schemas.microsoft.com/office/drawing/2014/main" id="{020D9D58-A718-DED7-B773-3714FAD14E1A}"/>
              </a:ext>
            </a:extLst>
          </p:cNvPr>
          <p:cNvSpPr>
            <a:spLocks noGrp="1"/>
          </p:cNvSpPr>
          <p:nvPr>
            <p:ph idx="1"/>
          </p:nvPr>
        </p:nvSpPr>
        <p:spPr>
          <a:xfrm>
            <a:off x="297285" y="1518091"/>
            <a:ext cx="7524135" cy="2802193"/>
          </a:xfrm>
        </p:spPr>
        <p:txBody>
          <a:bodyPr/>
          <a:lstStyle/>
          <a:p>
            <a:pPr marL="514350" indent="-514350">
              <a:buAutoNum type="arabicParenR"/>
            </a:pPr>
            <a:r>
              <a:rPr lang="en-US" b="1" u="sng" dirty="0"/>
              <a:t>Every</a:t>
            </a:r>
            <a:r>
              <a:rPr lang="en-US" i="1" dirty="0"/>
              <a:t> </a:t>
            </a:r>
            <a:r>
              <a:rPr lang="en-US" dirty="0"/>
              <a:t>transaction, in the world, is a Bitcoin txn,</a:t>
            </a:r>
            <a:br>
              <a:rPr lang="en-US" dirty="0"/>
            </a:br>
            <a:r>
              <a:rPr lang="en-US" dirty="0"/>
              <a:t>	and </a:t>
            </a:r>
            <a:r>
              <a:rPr lang="en-US" i="1" u="sng" dirty="0"/>
              <a:t>each</a:t>
            </a:r>
            <a:r>
              <a:rPr lang="en-US" dirty="0"/>
              <a:t> contributes to miner-revenues.</a:t>
            </a:r>
          </a:p>
          <a:p>
            <a:pPr marL="514350" indent="-514350">
              <a:buAutoNum type="arabicParenR"/>
            </a:pPr>
            <a:r>
              <a:rPr lang="en-US" dirty="0"/>
              <a:t>There are many different Bitcoin Networks,</a:t>
            </a:r>
            <a:br>
              <a:rPr lang="en-US" dirty="0"/>
            </a:br>
            <a:r>
              <a:rPr lang="en-US" dirty="0"/>
              <a:t>to accommodate different people /</a:t>
            </a:r>
            <a:r>
              <a:rPr lang="en-US" dirty="0" err="1"/>
              <a:t>usecases</a:t>
            </a:r>
            <a:r>
              <a:rPr lang="en-US" dirty="0"/>
              <a:t>.</a:t>
            </a:r>
          </a:p>
          <a:p>
            <a:pPr marL="514350" indent="-514350">
              <a:buAutoNum type="arabicParenR"/>
            </a:pPr>
            <a:r>
              <a:rPr lang="en-US" dirty="0"/>
              <a:t>Competition among networks/</a:t>
            </a:r>
            <a:r>
              <a:rPr lang="en-US" dirty="0" err="1"/>
              <a:t>devs</a:t>
            </a:r>
            <a:r>
              <a:rPr lang="en-US" dirty="0"/>
              <a:t>, </a:t>
            </a:r>
            <a:br>
              <a:rPr lang="en-US" dirty="0"/>
            </a:br>
            <a:r>
              <a:rPr lang="en-US" dirty="0"/>
              <a:t>ie – they all hate each other.</a:t>
            </a:r>
          </a:p>
          <a:p>
            <a:pPr marL="514350" indent="-514350">
              <a:buAutoNum type="arabicParenR"/>
            </a:pPr>
            <a:endParaRPr lang="en-US" dirty="0"/>
          </a:p>
          <a:p>
            <a:pPr marL="0" indent="0">
              <a:buNone/>
            </a:pPr>
            <a:endParaRPr lang="en-US" b="1" u="sng" dirty="0"/>
          </a:p>
        </p:txBody>
      </p:sp>
      <p:sp>
        <p:nvSpPr>
          <p:cNvPr id="4" name="Content Placeholder 2">
            <a:extLst>
              <a:ext uri="{FF2B5EF4-FFF2-40B4-BE49-F238E27FC236}">
                <a16:creationId xmlns:a16="http://schemas.microsoft.com/office/drawing/2014/main" id="{FC03D1A0-521B-1155-9497-AB8364A07E8B}"/>
              </a:ext>
            </a:extLst>
          </p:cNvPr>
          <p:cNvSpPr txBox="1">
            <a:spLocks/>
          </p:cNvSpPr>
          <p:nvPr/>
        </p:nvSpPr>
        <p:spPr>
          <a:xfrm>
            <a:off x="2855731" y="6214460"/>
            <a:ext cx="6457304" cy="943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All the world’s txns are </a:t>
            </a:r>
            <a:r>
              <a:rPr lang="en-US" sz="2000" i="1" u="sng" dirty="0"/>
              <a:t>already</a:t>
            </a:r>
            <a:r>
              <a:rPr lang="en-US" sz="2000" dirty="0"/>
              <a:t> on some network or another. They all pay some kind of fee to someone. (VISA, Venmo)</a:t>
            </a:r>
            <a:endParaRPr lang="en-US" sz="2000" i="1" u="sng" dirty="0"/>
          </a:p>
        </p:txBody>
      </p:sp>
      <p:sp>
        <p:nvSpPr>
          <p:cNvPr id="5" name="Cylinder 4">
            <a:extLst>
              <a:ext uri="{FF2B5EF4-FFF2-40B4-BE49-F238E27FC236}">
                <a16:creationId xmlns:a16="http://schemas.microsoft.com/office/drawing/2014/main" id="{48FADBBB-589B-CEED-992C-59EF5CD30216}"/>
              </a:ext>
            </a:extLst>
          </p:cNvPr>
          <p:cNvSpPr/>
          <p:nvPr/>
        </p:nvSpPr>
        <p:spPr>
          <a:xfrm>
            <a:off x="8335954" y="3523811"/>
            <a:ext cx="685800" cy="597310"/>
          </a:xfrm>
          <a:prstGeom prst="can">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3A823779-391D-8036-4D00-C63B000B15C3}"/>
              </a:ext>
            </a:extLst>
          </p:cNvPr>
          <p:cNvSpPr/>
          <p:nvPr/>
        </p:nvSpPr>
        <p:spPr>
          <a:xfrm>
            <a:off x="9411357" y="4771294"/>
            <a:ext cx="534629" cy="407476"/>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Cylinder 6">
            <a:extLst>
              <a:ext uri="{FF2B5EF4-FFF2-40B4-BE49-F238E27FC236}">
                <a16:creationId xmlns:a16="http://schemas.microsoft.com/office/drawing/2014/main" id="{3949A857-AE55-8052-4960-73DEAF2BA9DB}"/>
              </a:ext>
            </a:extLst>
          </p:cNvPr>
          <p:cNvSpPr/>
          <p:nvPr/>
        </p:nvSpPr>
        <p:spPr>
          <a:xfrm>
            <a:off x="9473423" y="2776934"/>
            <a:ext cx="1511710" cy="1138876"/>
          </a:xfrm>
          <a:prstGeom prst="ca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Cylinder 7">
            <a:extLst>
              <a:ext uri="{FF2B5EF4-FFF2-40B4-BE49-F238E27FC236}">
                <a16:creationId xmlns:a16="http://schemas.microsoft.com/office/drawing/2014/main" id="{C5EB75A9-7D9C-6B83-0CD5-A1F5C758A875}"/>
              </a:ext>
            </a:extLst>
          </p:cNvPr>
          <p:cNvSpPr/>
          <p:nvPr/>
        </p:nvSpPr>
        <p:spPr>
          <a:xfrm>
            <a:off x="8730473" y="3055819"/>
            <a:ext cx="582562" cy="523299"/>
          </a:xfrm>
          <a:prstGeom prst="ca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Cylinder 8">
            <a:extLst>
              <a:ext uri="{FF2B5EF4-FFF2-40B4-BE49-F238E27FC236}">
                <a16:creationId xmlns:a16="http://schemas.microsoft.com/office/drawing/2014/main" id="{6CD0C07C-DDB2-2D08-F235-E72BE8D0D9F5}"/>
              </a:ext>
            </a:extLst>
          </p:cNvPr>
          <p:cNvSpPr/>
          <p:nvPr/>
        </p:nvSpPr>
        <p:spPr>
          <a:xfrm>
            <a:off x="9863026" y="3323970"/>
            <a:ext cx="1198307" cy="1062676"/>
          </a:xfrm>
          <a:prstGeom prst="ca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4849093E-1876-11EC-1496-F19EA2FD21D4}"/>
              </a:ext>
            </a:extLst>
          </p:cNvPr>
          <p:cNvSpPr>
            <a:spLocks noGrp="1"/>
          </p:cNvSpPr>
          <p:nvPr>
            <p:ph type="sldNum" sz="quarter" idx="12"/>
          </p:nvPr>
        </p:nvSpPr>
        <p:spPr/>
        <p:txBody>
          <a:bodyPr/>
          <a:lstStyle/>
          <a:p>
            <a:fld id="{B6877F82-84DC-415B-8D0D-0C674AA6E930}" type="slidenum">
              <a:rPr lang="en-US" smtClean="0"/>
              <a:t>21</a:t>
            </a:fld>
            <a:endParaRPr lang="en-US"/>
          </a:p>
        </p:txBody>
      </p:sp>
      <p:pic>
        <p:nvPicPr>
          <p:cNvPr id="13" name="Picture 12">
            <a:extLst>
              <a:ext uri="{FF2B5EF4-FFF2-40B4-BE49-F238E27FC236}">
                <a16:creationId xmlns:a16="http://schemas.microsoft.com/office/drawing/2014/main" id="{099ECD63-BF44-F63C-21C4-CAB051C59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494" y="277124"/>
            <a:ext cx="1762714" cy="1762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8" name="Straight Connector 17">
            <a:extLst>
              <a:ext uri="{FF2B5EF4-FFF2-40B4-BE49-F238E27FC236}">
                <a16:creationId xmlns:a16="http://schemas.microsoft.com/office/drawing/2014/main" id="{04CB9DD9-F218-5ABF-567B-63CEC3CF4D07}"/>
              </a:ext>
            </a:extLst>
          </p:cNvPr>
          <p:cNvCxnSpPr>
            <a:cxnSpLocks/>
            <a:stCxn id="5" idx="3"/>
            <a:endCxn id="6" idx="0"/>
          </p:cNvCxnSpPr>
          <p:nvPr/>
        </p:nvCxnSpPr>
        <p:spPr>
          <a:xfrm>
            <a:off x="8678854" y="4121121"/>
            <a:ext cx="999818" cy="752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B5733C-C36D-3A64-A5B9-E944CAE03053}"/>
              </a:ext>
            </a:extLst>
          </p:cNvPr>
          <p:cNvCxnSpPr>
            <a:cxnSpLocks/>
            <a:stCxn id="8" idx="3"/>
            <a:endCxn id="6" idx="0"/>
          </p:cNvCxnSpPr>
          <p:nvPr/>
        </p:nvCxnSpPr>
        <p:spPr>
          <a:xfrm>
            <a:off x="9021754" y="3579118"/>
            <a:ext cx="656918" cy="1294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B1224E-B543-3E0F-CAEC-5E34797D800F}"/>
              </a:ext>
            </a:extLst>
          </p:cNvPr>
          <p:cNvCxnSpPr>
            <a:cxnSpLocks/>
            <a:endCxn id="6" idx="0"/>
          </p:cNvCxnSpPr>
          <p:nvPr/>
        </p:nvCxnSpPr>
        <p:spPr>
          <a:xfrm flipH="1">
            <a:off x="9678672" y="3911544"/>
            <a:ext cx="92176" cy="961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BE607F0-CC14-B745-10AD-168F8892B868}"/>
              </a:ext>
            </a:extLst>
          </p:cNvPr>
          <p:cNvCxnSpPr>
            <a:cxnSpLocks/>
            <a:stCxn id="14" idx="3"/>
            <a:endCxn id="6" idx="0"/>
          </p:cNvCxnSpPr>
          <p:nvPr/>
        </p:nvCxnSpPr>
        <p:spPr>
          <a:xfrm flipH="1">
            <a:off x="9678672" y="4213542"/>
            <a:ext cx="1814938" cy="659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6E9A4F-CD8C-601B-74AD-7F3CE46B38CB}"/>
              </a:ext>
            </a:extLst>
          </p:cNvPr>
          <p:cNvCxnSpPr>
            <a:cxnSpLocks/>
            <a:stCxn id="9" idx="3"/>
            <a:endCxn id="6" idx="0"/>
          </p:cNvCxnSpPr>
          <p:nvPr/>
        </p:nvCxnSpPr>
        <p:spPr>
          <a:xfrm flipH="1">
            <a:off x="9678672" y="4386646"/>
            <a:ext cx="783508" cy="48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9B8FDDD-0125-151B-33CA-643E3C8E9049}"/>
              </a:ext>
            </a:extLst>
          </p:cNvPr>
          <p:cNvCxnSpPr>
            <a:cxnSpLocks/>
            <a:endCxn id="6" idx="1"/>
          </p:cNvCxnSpPr>
          <p:nvPr/>
        </p:nvCxnSpPr>
        <p:spPr>
          <a:xfrm flipH="1">
            <a:off x="9678672" y="4401246"/>
            <a:ext cx="393904" cy="370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7C5A075-9BFA-9833-13E4-036CDEF39FF2}"/>
              </a:ext>
            </a:extLst>
          </p:cNvPr>
          <p:cNvCxnSpPr>
            <a:cxnSpLocks/>
          </p:cNvCxnSpPr>
          <p:nvPr/>
        </p:nvCxnSpPr>
        <p:spPr>
          <a:xfrm flipV="1">
            <a:off x="6627377" y="4542534"/>
            <a:ext cx="5381204" cy="94652"/>
          </a:xfrm>
          <a:prstGeom prst="line">
            <a:avLst/>
          </a:prstGeom>
          <a:ln w="571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Content Placeholder 2">
            <a:extLst>
              <a:ext uri="{FF2B5EF4-FFF2-40B4-BE49-F238E27FC236}">
                <a16:creationId xmlns:a16="http://schemas.microsoft.com/office/drawing/2014/main" id="{EC8D8378-4080-FC86-8B2D-029618813E0E}"/>
              </a:ext>
            </a:extLst>
          </p:cNvPr>
          <p:cNvSpPr txBox="1">
            <a:spLocks/>
          </p:cNvSpPr>
          <p:nvPr/>
        </p:nvSpPr>
        <p:spPr>
          <a:xfrm>
            <a:off x="6733927" y="4707105"/>
            <a:ext cx="1452978" cy="566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Layer 1</a:t>
            </a:r>
            <a:endParaRPr lang="en-US" i="1" u="sng" dirty="0"/>
          </a:p>
        </p:txBody>
      </p:sp>
      <p:sp>
        <p:nvSpPr>
          <p:cNvPr id="49" name="Content Placeholder 2">
            <a:extLst>
              <a:ext uri="{FF2B5EF4-FFF2-40B4-BE49-F238E27FC236}">
                <a16:creationId xmlns:a16="http://schemas.microsoft.com/office/drawing/2014/main" id="{4215459F-FB73-333B-3A58-FAB2F85B24DC}"/>
              </a:ext>
            </a:extLst>
          </p:cNvPr>
          <p:cNvSpPr txBox="1">
            <a:spLocks/>
          </p:cNvSpPr>
          <p:nvPr/>
        </p:nvSpPr>
        <p:spPr>
          <a:xfrm>
            <a:off x="6732024" y="3914715"/>
            <a:ext cx="1452978" cy="566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Layer 2</a:t>
            </a:r>
            <a:endParaRPr lang="en-US" i="1" u="sng" dirty="0"/>
          </a:p>
        </p:txBody>
      </p:sp>
      <p:sp>
        <p:nvSpPr>
          <p:cNvPr id="60" name="Rectangle: Rounded Corners 59">
            <a:extLst>
              <a:ext uri="{FF2B5EF4-FFF2-40B4-BE49-F238E27FC236}">
                <a16:creationId xmlns:a16="http://schemas.microsoft.com/office/drawing/2014/main" id="{173ADE0E-0CEE-3338-F9FE-8BD592236512}"/>
              </a:ext>
            </a:extLst>
          </p:cNvPr>
          <p:cNvSpPr/>
          <p:nvPr/>
        </p:nvSpPr>
        <p:spPr>
          <a:xfrm>
            <a:off x="6627377" y="2427610"/>
            <a:ext cx="5483167" cy="306688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EFC238E-EC03-4486-4AFF-B886527F7A1F}"/>
              </a:ext>
            </a:extLst>
          </p:cNvPr>
          <p:cNvSpPr/>
          <p:nvPr/>
        </p:nvSpPr>
        <p:spPr>
          <a:xfrm>
            <a:off x="2640340" y="1879462"/>
            <a:ext cx="4545387" cy="472115"/>
          </a:xfrm>
          <a:prstGeom prst="roundRect">
            <a:avLst>
              <a:gd name="adj" fmla="val 46270"/>
            </a:avLst>
          </a:prstGeom>
          <a:no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4C110B0C-2915-C235-64C5-30FD12BAC809}"/>
              </a:ext>
            </a:extLst>
          </p:cNvPr>
          <p:cNvSpPr txBox="1">
            <a:spLocks/>
          </p:cNvSpPr>
          <p:nvPr/>
        </p:nvSpPr>
        <p:spPr>
          <a:xfrm>
            <a:off x="7928224" y="1391916"/>
            <a:ext cx="1250539" cy="592927"/>
          </a:xfrm>
          <a:prstGeom prst="rect">
            <a:avLst/>
          </a:prstGeom>
          <a:solidFill>
            <a:schemeClr val="accent6">
              <a:lumMod val="40000"/>
              <a:lumOff val="60000"/>
            </a:schemeClr>
          </a:solidFill>
          <a:ln w="76200">
            <a:solidFill>
              <a:srgbClr val="00B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BIP 300</a:t>
            </a:r>
            <a:endParaRPr lang="en-US" sz="2400" b="1" i="1" u="sng" dirty="0"/>
          </a:p>
        </p:txBody>
      </p:sp>
      <p:sp>
        <p:nvSpPr>
          <p:cNvPr id="16" name="Content Placeholder 2">
            <a:extLst>
              <a:ext uri="{FF2B5EF4-FFF2-40B4-BE49-F238E27FC236}">
                <a16:creationId xmlns:a16="http://schemas.microsoft.com/office/drawing/2014/main" id="{387F0753-291F-7B3F-EF05-D9A10CE0D00B}"/>
              </a:ext>
            </a:extLst>
          </p:cNvPr>
          <p:cNvSpPr txBox="1">
            <a:spLocks/>
          </p:cNvSpPr>
          <p:nvPr/>
        </p:nvSpPr>
        <p:spPr>
          <a:xfrm>
            <a:off x="7339858" y="2087499"/>
            <a:ext cx="1250539" cy="592927"/>
          </a:xfrm>
          <a:prstGeom prst="rect">
            <a:avLst/>
          </a:prstGeom>
          <a:solidFill>
            <a:schemeClr val="accent1">
              <a:lumMod val="40000"/>
              <a:lumOff val="60000"/>
            </a:schemeClr>
          </a:solidFill>
          <a:ln w="76200">
            <a:solidFill>
              <a:schemeClr val="accent1">
                <a:lumMod val="75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BIP 301</a:t>
            </a:r>
            <a:endParaRPr lang="en-US" sz="2400" b="1" i="1" u="sng" dirty="0"/>
          </a:p>
        </p:txBody>
      </p:sp>
      <p:sp>
        <p:nvSpPr>
          <p:cNvPr id="10" name="Rectangle: Rounded Corners 9">
            <a:extLst>
              <a:ext uri="{FF2B5EF4-FFF2-40B4-BE49-F238E27FC236}">
                <a16:creationId xmlns:a16="http://schemas.microsoft.com/office/drawing/2014/main" id="{145BF230-523B-83EC-6D6E-BF80B78C03BD}"/>
              </a:ext>
            </a:extLst>
          </p:cNvPr>
          <p:cNvSpPr/>
          <p:nvPr/>
        </p:nvSpPr>
        <p:spPr>
          <a:xfrm>
            <a:off x="5352521" y="1508731"/>
            <a:ext cx="2456401" cy="472115"/>
          </a:xfrm>
          <a:prstGeom prst="roundRect">
            <a:avLst>
              <a:gd name="adj" fmla="val 46270"/>
            </a:avLst>
          </a:prstGeom>
          <a:noFill/>
          <a:ln w="76200">
            <a:solidFill>
              <a:srgbClr val="00B050">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BBE0AA7-57E2-10A3-1BD7-869F8DEC5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050" y="4218001"/>
            <a:ext cx="3298562" cy="1851092"/>
          </a:xfrm>
          <a:prstGeom prst="rect">
            <a:avLst/>
          </a:prstGeom>
        </p:spPr>
      </p:pic>
    </p:spTree>
    <p:extLst>
      <p:ext uri="{BB962C8B-B14F-4D97-AF65-F5344CB8AC3E}">
        <p14:creationId xmlns:p14="http://schemas.microsoft.com/office/powerpoint/2010/main" val="1493464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908296-10A9-17DD-28AD-FA018E16243E}"/>
              </a:ext>
            </a:extLst>
          </p:cNvPr>
          <p:cNvSpPr>
            <a:spLocks noGrp="1"/>
          </p:cNvSpPr>
          <p:nvPr>
            <p:ph type="sldNum" sz="quarter" idx="12"/>
          </p:nvPr>
        </p:nvSpPr>
        <p:spPr/>
        <p:txBody>
          <a:bodyPr/>
          <a:lstStyle/>
          <a:p>
            <a:fld id="{B6877F82-84DC-415B-8D0D-0C674AA6E930}" type="slidenum">
              <a:rPr lang="en-US" smtClean="0"/>
              <a:t>22</a:t>
            </a:fld>
            <a:endParaRPr lang="en-US"/>
          </a:p>
        </p:txBody>
      </p:sp>
      <p:pic>
        <p:nvPicPr>
          <p:cNvPr id="9" name="Picture 8">
            <a:extLst>
              <a:ext uri="{FF2B5EF4-FFF2-40B4-BE49-F238E27FC236}">
                <a16:creationId xmlns:a16="http://schemas.microsoft.com/office/drawing/2014/main" id="{912E5985-960F-987B-E08F-C9A91E9C6949}"/>
              </a:ext>
            </a:extLst>
          </p:cNvPr>
          <p:cNvPicPr>
            <a:picLocks noChangeAspect="1"/>
          </p:cNvPicPr>
          <p:nvPr/>
        </p:nvPicPr>
        <p:blipFill rotWithShape="1">
          <a:blip r:embed="rId3"/>
          <a:srcRect l="5843" t="4518" r="4206"/>
          <a:stretch/>
        </p:blipFill>
        <p:spPr>
          <a:xfrm>
            <a:off x="663623" y="167327"/>
            <a:ext cx="5478233" cy="6447159"/>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3877868D-16A8-D6D8-EAF2-220AC87C6CD6}"/>
              </a:ext>
            </a:extLst>
          </p:cNvPr>
          <p:cNvPicPr>
            <a:picLocks noChangeAspect="1"/>
          </p:cNvPicPr>
          <p:nvPr/>
        </p:nvPicPr>
        <p:blipFill>
          <a:blip r:embed="rId4"/>
          <a:stretch>
            <a:fillRect/>
          </a:stretch>
        </p:blipFill>
        <p:spPr>
          <a:xfrm>
            <a:off x="6368277" y="167327"/>
            <a:ext cx="5408886" cy="6365377"/>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96E86346-6140-53C2-AB07-8A2C716A1778}"/>
              </a:ext>
            </a:extLst>
          </p:cNvPr>
          <p:cNvSpPr/>
          <p:nvPr/>
        </p:nvSpPr>
        <p:spPr>
          <a:xfrm>
            <a:off x="8568403" y="2906664"/>
            <a:ext cx="1497026" cy="3317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$17,000,000</a:t>
            </a:r>
          </a:p>
        </p:txBody>
      </p:sp>
      <p:sp>
        <p:nvSpPr>
          <p:cNvPr id="16" name="Arrow: Right 15">
            <a:extLst>
              <a:ext uri="{FF2B5EF4-FFF2-40B4-BE49-F238E27FC236}">
                <a16:creationId xmlns:a16="http://schemas.microsoft.com/office/drawing/2014/main" id="{933F441E-49EE-7A91-2C38-28AD944B9E1F}"/>
              </a:ext>
            </a:extLst>
          </p:cNvPr>
          <p:cNvSpPr/>
          <p:nvPr/>
        </p:nvSpPr>
        <p:spPr>
          <a:xfrm>
            <a:off x="5907393" y="3609047"/>
            <a:ext cx="802307" cy="807704"/>
          </a:xfrm>
          <a:prstGeom prst="rightArrow">
            <a:avLst/>
          </a:prstGeom>
          <a:solidFill>
            <a:schemeClr val="tx1">
              <a:lumMod val="65000"/>
              <a:lumOff val="35000"/>
            </a:schemeClr>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1CCDD-7ED6-263F-F446-9FD16D4CBC18}"/>
              </a:ext>
            </a:extLst>
          </p:cNvPr>
          <p:cNvSpPr>
            <a:spLocks noGrp="1"/>
          </p:cNvSpPr>
          <p:nvPr>
            <p:ph type="title"/>
          </p:nvPr>
        </p:nvSpPr>
        <p:spPr>
          <a:xfrm>
            <a:off x="153141" y="254403"/>
            <a:ext cx="1376253" cy="1291177"/>
          </a:xfrm>
          <a:solidFill>
            <a:schemeClr val="bg1">
              <a:lumMod val="85000"/>
            </a:schemeClr>
          </a:solidFill>
          <a:ln w="76200">
            <a:solidFill>
              <a:schemeClr val="tx1"/>
            </a:solidFill>
          </a:ln>
        </p:spPr>
        <p:txBody>
          <a:bodyPr>
            <a:normAutofit fontScale="90000"/>
          </a:bodyPr>
          <a:lstStyle/>
          <a:p>
            <a:r>
              <a:rPr lang="en-US" dirty="0"/>
              <a:t>The Goal</a:t>
            </a:r>
          </a:p>
        </p:txBody>
      </p:sp>
    </p:spTree>
    <p:extLst>
      <p:ext uri="{BB962C8B-B14F-4D97-AF65-F5344CB8AC3E}">
        <p14:creationId xmlns:p14="http://schemas.microsoft.com/office/powerpoint/2010/main" val="325233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908296-10A9-17DD-28AD-FA018E16243E}"/>
              </a:ext>
            </a:extLst>
          </p:cNvPr>
          <p:cNvSpPr>
            <a:spLocks noGrp="1"/>
          </p:cNvSpPr>
          <p:nvPr>
            <p:ph type="sldNum" sz="quarter" idx="12"/>
          </p:nvPr>
        </p:nvSpPr>
        <p:spPr/>
        <p:txBody>
          <a:bodyPr/>
          <a:lstStyle/>
          <a:p>
            <a:fld id="{B6877F82-84DC-415B-8D0D-0C674AA6E930}" type="slidenum">
              <a:rPr lang="en-US" smtClean="0"/>
              <a:t>23</a:t>
            </a:fld>
            <a:endParaRPr lang="en-US"/>
          </a:p>
        </p:txBody>
      </p:sp>
      <p:pic>
        <p:nvPicPr>
          <p:cNvPr id="9" name="Picture 8">
            <a:extLst>
              <a:ext uri="{FF2B5EF4-FFF2-40B4-BE49-F238E27FC236}">
                <a16:creationId xmlns:a16="http://schemas.microsoft.com/office/drawing/2014/main" id="{912E5985-960F-987B-E08F-C9A91E9C6949}"/>
              </a:ext>
            </a:extLst>
          </p:cNvPr>
          <p:cNvPicPr>
            <a:picLocks noChangeAspect="1"/>
          </p:cNvPicPr>
          <p:nvPr/>
        </p:nvPicPr>
        <p:blipFill rotWithShape="1">
          <a:blip r:embed="rId3"/>
          <a:srcRect l="5843" t="4518" r="4206"/>
          <a:stretch/>
        </p:blipFill>
        <p:spPr>
          <a:xfrm>
            <a:off x="663623" y="167327"/>
            <a:ext cx="5478233" cy="6447159"/>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3877868D-16A8-D6D8-EAF2-220AC87C6CD6}"/>
              </a:ext>
            </a:extLst>
          </p:cNvPr>
          <p:cNvPicPr>
            <a:picLocks noChangeAspect="1"/>
          </p:cNvPicPr>
          <p:nvPr/>
        </p:nvPicPr>
        <p:blipFill>
          <a:blip r:embed="rId4"/>
          <a:stretch>
            <a:fillRect/>
          </a:stretch>
        </p:blipFill>
        <p:spPr>
          <a:xfrm>
            <a:off x="6368277" y="167327"/>
            <a:ext cx="5408886" cy="6365377"/>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96E86346-6140-53C2-AB07-8A2C716A1778}"/>
              </a:ext>
            </a:extLst>
          </p:cNvPr>
          <p:cNvSpPr/>
          <p:nvPr/>
        </p:nvSpPr>
        <p:spPr>
          <a:xfrm>
            <a:off x="8300287" y="2875415"/>
            <a:ext cx="1497026" cy="3317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$17,000,000</a:t>
            </a:r>
          </a:p>
        </p:txBody>
      </p:sp>
      <p:sp>
        <p:nvSpPr>
          <p:cNvPr id="2" name="Title 1">
            <a:extLst>
              <a:ext uri="{FF2B5EF4-FFF2-40B4-BE49-F238E27FC236}">
                <a16:creationId xmlns:a16="http://schemas.microsoft.com/office/drawing/2014/main" id="{1DC1CCDD-7ED6-263F-F446-9FD16D4CBC18}"/>
              </a:ext>
            </a:extLst>
          </p:cNvPr>
          <p:cNvSpPr>
            <a:spLocks noGrp="1"/>
          </p:cNvSpPr>
          <p:nvPr>
            <p:ph type="title"/>
          </p:nvPr>
        </p:nvSpPr>
        <p:spPr>
          <a:xfrm>
            <a:off x="153141" y="254403"/>
            <a:ext cx="1376253" cy="1291177"/>
          </a:xfrm>
          <a:solidFill>
            <a:schemeClr val="bg1">
              <a:lumMod val="85000"/>
            </a:schemeClr>
          </a:solidFill>
          <a:ln w="76200">
            <a:solidFill>
              <a:schemeClr val="tx1"/>
            </a:solidFill>
          </a:ln>
        </p:spPr>
        <p:txBody>
          <a:bodyPr>
            <a:normAutofit fontScale="90000"/>
          </a:bodyPr>
          <a:lstStyle/>
          <a:p>
            <a:r>
              <a:rPr lang="en-US" dirty="0"/>
              <a:t>The Goal</a:t>
            </a:r>
          </a:p>
        </p:txBody>
      </p:sp>
      <p:sp>
        <p:nvSpPr>
          <p:cNvPr id="3" name="Rectangle: Rounded Corners 2">
            <a:extLst>
              <a:ext uri="{FF2B5EF4-FFF2-40B4-BE49-F238E27FC236}">
                <a16:creationId xmlns:a16="http://schemas.microsoft.com/office/drawing/2014/main" id="{198F505A-5B1B-C4AF-5E35-F69F163D09EC}"/>
              </a:ext>
            </a:extLst>
          </p:cNvPr>
          <p:cNvSpPr/>
          <p:nvPr/>
        </p:nvSpPr>
        <p:spPr>
          <a:xfrm>
            <a:off x="914400" y="2392218"/>
            <a:ext cx="1212171" cy="514446"/>
          </a:xfrm>
          <a:prstGeom prst="roundRect">
            <a:avLst/>
          </a:prstGeom>
          <a:solidFill>
            <a:srgbClr val="70AD47">
              <a:alpha val="50196"/>
            </a:srgbClr>
          </a:solidFill>
          <a:ln w="381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18768718-7DC7-EB59-CB86-6C7C18FC810F}"/>
              </a:ext>
            </a:extLst>
          </p:cNvPr>
          <p:cNvSpPr/>
          <p:nvPr/>
        </p:nvSpPr>
        <p:spPr>
          <a:xfrm>
            <a:off x="839931" y="3347032"/>
            <a:ext cx="1653888" cy="3078685"/>
          </a:xfrm>
          <a:prstGeom prst="roundRect">
            <a:avLst/>
          </a:prstGeom>
          <a:solidFill>
            <a:srgbClr val="70AD47">
              <a:alpha val="50196"/>
            </a:srgbClr>
          </a:solidFill>
          <a:ln w="381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C59EE4A-54DA-9CCD-847C-838799FD2D51}"/>
              </a:ext>
            </a:extLst>
          </p:cNvPr>
          <p:cNvSpPr/>
          <p:nvPr/>
        </p:nvSpPr>
        <p:spPr>
          <a:xfrm>
            <a:off x="6308546" y="2432204"/>
            <a:ext cx="1550137" cy="474460"/>
          </a:xfrm>
          <a:prstGeom prst="roundRect">
            <a:avLst/>
          </a:prstGeom>
          <a:solidFill>
            <a:srgbClr val="70AD47"/>
          </a:solidFill>
          <a:ln w="381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Bit-Ethereum</a:t>
            </a:r>
          </a:p>
        </p:txBody>
      </p:sp>
      <p:sp>
        <p:nvSpPr>
          <p:cNvPr id="10" name="Arrow: Right 9">
            <a:extLst>
              <a:ext uri="{FF2B5EF4-FFF2-40B4-BE49-F238E27FC236}">
                <a16:creationId xmlns:a16="http://schemas.microsoft.com/office/drawing/2014/main" id="{1D9A8471-EE3D-6604-EEB8-077230D42E51}"/>
              </a:ext>
            </a:extLst>
          </p:cNvPr>
          <p:cNvSpPr/>
          <p:nvPr/>
        </p:nvSpPr>
        <p:spPr>
          <a:xfrm>
            <a:off x="2076079" y="2233598"/>
            <a:ext cx="4316554" cy="807704"/>
          </a:xfrm>
          <a:prstGeom prst="rightArrow">
            <a:avLst/>
          </a:prstGeom>
          <a:solidFill>
            <a:schemeClr val="accent6">
              <a:lumMod val="60000"/>
              <a:lumOff val="40000"/>
            </a:schemeClr>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300</a:t>
            </a:r>
          </a:p>
        </p:txBody>
      </p:sp>
      <p:sp>
        <p:nvSpPr>
          <p:cNvPr id="12" name="Arrow: Curved Right 11">
            <a:extLst>
              <a:ext uri="{FF2B5EF4-FFF2-40B4-BE49-F238E27FC236}">
                <a16:creationId xmlns:a16="http://schemas.microsoft.com/office/drawing/2014/main" id="{FD18B4FA-D880-DEE0-E327-F531282CD3E0}"/>
              </a:ext>
            </a:extLst>
          </p:cNvPr>
          <p:cNvSpPr/>
          <p:nvPr/>
        </p:nvSpPr>
        <p:spPr>
          <a:xfrm flipH="1">
            <a:off x="10291850" y="2392218"/>
            <a:ext cx="1043709" cy="72967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Right 12">
            <a:extLst>
              <a:ext uri="{FF2B5EF4-FFF2-40B4-BE49-F238E27FC236}">
                <a16:creationId xmlns:a16="http://schemas.microsoft.com/office/drawing/2014/main" id="{FD33DD82-FD2C-3BB7-8DFB-1F77D6ECB8F1}"/>
              </a:ext>
            </a:extLst>
          </p:cNvPr>
          <p:cNvSpPr/>
          <p:nvPr/>
        </p:nvSpPr>
        <p:spPr>
          <a:xfrm flipH="1" flipV="1">
            <a:off x="10148954" y="2906663"/>
            <a:ext cx="1497025" cy="324323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Right 13">
            <a:extLst>
              <a:ext uri="{FF2B5EF4-FFF2-40B4-BE49-F238E27FC236}">
                <a16:creationId xmlns:a16="http://schemas.microsoft.com/office/drawing/2014/main" id="{45D85F8D-615B-C02C-2D4B-A357BF1995BE}"/>
              </a:ext>
            </a:extLst>
          </p:cNvPr>
          <p:cNvSpPr/>
          <p:nvPr/>
        </p:nvSpPr>
        <p:spPr>
          <a:xfrm flipH="1">
            <a:off x="9676901" y="2648524"/>
            <a:ext cx="1423846" cy="807704"/>
          </a:xfrm>
          <a:prstGeom prst="rightArrow">
            <a:avLst/>
          </a:prstGeom>
          <a:solidFill>
            <a:schemeClr val="accent5">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301</a:t>
            </a:r>
          </a:p>
        </p:txBody>
      </p:sp>
      <p:sp>
        <p:nvSpPr>
          <p:cNvPr id="17" name="Rectangle: Rounded Corners 16">
            <a:extLst>
              <a:ext uri="{FF2B5EF4-FFF2-40B4-BE49-F238E27FC236}">
                <a16:creationId xmlns:a16="http://schemas.microsoft.com/office/drawing/2014/main" id="{9C62365C-2D21-7946-3BDA-291ECD4950E1}"/>
              </a:ext>
            </a:extLst>
          </p:cNvPr>
          <p:cNvSpPr/>
          <p:nvPr/>
        </p:nvSpPr>
        <p:spPr>
          <a:xfrm>
            <a:off x="8292722" y="2432204"/>
            <a:ext cx="1653888" cy="331774"/>
          </a:xfrm>
          <a:prstGeom prst="roundRect">
            <a:avLst/>
          </a:prstGeom>
          <a:solidFill>
            <a:schemeClr val="accent5">
              <a:lumMod val="60000"/>
              <a:lumOff val="40000"/>
              <a:alpha val="50196"/>
            </a:schemeClr>
          </a:solidFill>
          <a:ln w="38100">
            <a:solidFill>
              <a:srgbClr val="0070C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09C1E7E-832E-1F77-50E8-ADB9EB8D0B0C}"/>
              </a:ext>
            </a:extLst>
          </p:cNvPr>
          <p:cNvSpPr/>
          <p:nvPr/>
        </p:nvSpPr>
        <p:spPr>
          <a:xfrm>
            <a:off x="8319246" y="3401778"/>
            <a:ext cx="1653888" cy="3130926"/>
          </a:xfrm>
          <a:prstGeom prst="roundRect">
            <a:avLst/>
          </a:prstGeom>
          <a:solidFill>
            <a:schemeClr val="accent5">
              <a:lumMod val="60000"/>
              <a:lumOff val="40000"/>
              <a:alpha val="50196"/>
            </a:schemeClr>
          </a:solidFill>
          <a:ln w="38100">
            <a:solidFill>
              <a:srgbClr val="0070C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306665-BAD1-D511-A406-63D06C775040}"/>
              </a:ext>
            </a:extLst>
          </p:cNvPr>
          <p:cNvSpPr/>
          <p:nvPr/>
        </p:nvSpPr>
        <p:spPr>
          <a:xfrm>
            <a:off x="3771468" y="5215883"/>
            <a:ext cx="1311563" cy="304800"/>
          </a:xfrm>
          <a:prstGeom prst="rect">
            <a:avLst/>
          </a:prstGeom>
          <a:solidFill>
            <a:schemeClr val="accent6">
              <a:lumMod val="60000"/>
              <a:lumOff val="4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Alt </a:t>
            </a:r>
            <a:r>
              <a:rPr lang="en-US" dirty="0">
                <a:solidFill>
                  <a:schemeClr val="tx1"/>
                </a:solidFill>
                <a:sym typeface="Wingdings" panose="05000000000000000000" pitchFamily="2" charset="2"/>
              </a:rPr>
              <a:t> </a:t>
            </a:r>
            <a:r>
              <a:rPr lang="en-US" dirty="0">
                <a:solidFill>
                  <a:schemeClr val="tx1"/>
                </a:solidFill>
              </a:rPr>
              <a:t>BTC</a:t>
            </a:r>
          </a:p>
        </p:txBody>
      </p:sp>
      <p:sp>
        <p:nvSpPr>
          <p:cNvPr id="20" name="Rectangle 19">
            <a:extLst>
              <a:ext uri="{FF2B5EF4-FFF2-40B4-BE49-F238E27FC236}">
                <a16:creationId xmlns:a16="http://schemas.microsoft.com/office/drawing/2014/main" id="{58A5F85B-4E3B-F7A3-A6C3-D94620B3605F}"/>
              </a:ext>
            </a:extLst>
          </p:cNvPr>
          <p:cNvSpPr/>
          <p:nvPr/>
        </p:nvSpPr>
        <p:spPr>
          <a:xfrm>
            <a:off x="9946610" y="4330122"/>
            <a:ext cx="1311563" cy="304800"/>
          </a:xfrm>
          <a:prstGeom prst="rect">
            <a:avLst/>
          </a:prstGeom>
          <a:solidFill>
            <a:schemeClr val="accent5">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L2 </a:t>
            </a:r>
            <a:r>
              <a:rPr lang="en-US" dirty="0">
                <a:solidFill>
                  <a:schemeClr val="tx1"/>
                </a:solidFill>
                <a:sym typeface="Wingdings" panose="05000000000000000000" pitchFamily="2" charset="2"/>
              </a:rPr>
              <a:t> </a:t>
            </a:r>
            <a:r>
              <a:rPr lang="en-US" dirty="0">
                <a:solidFill>
                  <a:schemeClr val="tx1"/>
                </a:solidFill>
              </a:rPr>
              <a:t>L1</a:t>
            </a:r>
          </a:p>
        </p:txBody>
      </p:sp>
      <p:sp>
        <p:nvSpPr>
          <p:cNvPr id="21" name="Rectangle: Rounded Corners 20">
            <a:extLst>
              <a:ext uri="{FF2B5EF4-FFF2-40B4-BE49-F238E27FC236}">
                <a16:creationId xmlns:a16="http://schemas.microsoft.com/office/drawing/2014/main" id="{949B45D9-FE4E-9C58-6C82-F8C3B7D5F113}"/>
              </a:ext>
            </a:extLst>
          </p:cNvPr>
          <p:cNvSpPr/>
          <p:nvPr/>
        </p:nvSpPr>
        <p:spPr>
          <a:xfrm>
            <a:off x="6268802" y="3565236"/>
            <a:ext cx="1500418" cy="2584665"/>
          </a:xfrm>
          <a:prstGeom prst="roundRect">
            <a:avLst/>
          </a:prstGeom>
          <a:solidFill>
            <a:srgbClr val="70AD47"/>
          </a:solidFill>
          <a:ln w="381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Bit-Uniswap</a:t>
            </a:r>
            <a:br>
              <a:rPr lang="en-US" sz="1600" dirty="0">
                <a:solidFill>
                  <a:schemeClr val="tx1"/>
                </a:solidFill>
              </a:rPr>
            </a:br>
            <a:r>
              <a:rPr lang="en-US" sz="1600" dirty="0">
                <a:solidFill>
                  <a:schemeClr val="tx1"/>
                </a:solidFill>
              </a:rPr>
              <a:t>Bit-BNC</a:t>
            </a:r>
            <a:br>
              <a:rPr lang="en-US" sz="1600" dirty="0">
                <a:solidFill>
                  <a:schemeClr val="tx1"/>
                </a:solidFill>
              </a:rPr>
            </a:br>
            <a:r>
              <a:rPr lang="en-US" sz="1600" dirty="0">
                <a:solidFill>
                  <a:schemeClr val="tx1"/>
                </a:solidFill>
              </a:rPr>
              <a:t>Bit-</a:t>
            </a:r>
            <a:r>
              <a:rPr lang="en-US" sz="1600" dirty="0" err="1">
                <a:solidFill>
                  <a:schemeClr val="tx1"/>
                </a:solidFill>
              </a:rPr>
              <a:t>Aave</a:t>
            </a:r>
            <a:br>
              <a:rPr lang="en-US" sz="1600" dirty="0">
                <a:solidFill>
                  <a:schemeClr val="tx1"/>
                </a:solidFill>
              </a:rPr>
            </a:br>
            <a:r>
              <a:rPr lang="en-US" sz="1600" dirty="0">
                <a:solidFill>
                  <a:schemeClr val="tx1"/>
                </a:solidFill>
              </a:rPr>
              <a:t>Bit-GMX</a:t>
            </a:r>
            <a:br>
              <a:rPr lang="en-US" sz="1600" dirty="0">
                <a:solidFill>
                  <a:schemeClr val="tx1"/>
                </a:solidFill>
              </a:rPr>
            </a:br>
            <a:r>
              <a:rPr lang="en-US" sz="1600" dirty="0">
                <a:solidFill>
                  <a:schemeClr val="tx1"/>
                </a:solidFill>
              </a:rPr>
              <a:t>Bit-</a:t>
            </a:r>
            <a:r>
              <a:rPr lang="en-US" sz="1600" dirty="0" err="1">
                <a:solidFill>
                  <a:schemeClr val="tx1"/>
                </a:solidFill>
              </a:rPr>
              <a:t>Arbitrum</a:t>
            </a:r>
            <a:br>
              <a:rPr lang="en-US" sz="1600" dirty="0">
                <a:solidFill>
                  <a:schemeClr val="tx1"/>
                </a:solidFill>
              </a:rPr>
            </a:br>
            <a:r>
              <a:rPr lang="en-US" sz="1600" dirty="0">
                <a:solidFill>
                  <a:schemeClr val="tx1"/>
                </a:solidFill>
              </a:rPr>
              <a:t>Bit-</a:t>
            </a:r>
            <a:r>
              <a:rPr lang="en-US" sz="1600" dirty="0" err="1">
                <a:solidFill>
                  <a:schemeClr val="tx1"/>
                </a:solidFill>
              </a:rPr>
              <a:t>MakerDAO</a:t>
            </a:r>
            <a:br>
              <a:rPr lang="en-US" sz="1600" dirty="0">
                <a:solidFill>
                  <a:schemeClr val="tx1"/>
                </a:solidFill>
              </a:rPr>
            </a:br>
            <a:r>
              <a:rPr lang="en-US" sz="1600" dirty="0">
                <a:solidFill>
                  <a:schemeClr val="tx1"/>
                </a:solidFill>
              </a:rPr>
              <a:t>Bit-</a:t>
            </a:r>
            <a:r>
              <a:rPr lang="en-US" sz="1600" dirty="0" err="1">
                <a:solidFill>
                  <a:schemeClr val="tx1"/>
                </a:solidFill>
              </a:rPr>
              <a:t>Synthetix</a:t>
            </a:r>
            <a:endParaRPr lang="en-US" sz="1600" dirty="0">
              <a:solidFill>
                <a:schemeClr val="tx1"/>
              </a:solidFill>
            </a:endParaRPr>
          </a:p>
        </p:txBody>
      </p:sp>
      <p:sp>
        <p:nvSpPr>
          <p:cNvPr id="8" name="Arrow: Right 7">
            <a:extLst>
              <a:ext uri="{FF2B5EF4-FFF2-40B4-BE49-F238E27FC236}">
                <a16:creationId xmlns:a16="http://schemas.microsoft.com/office/drawing/2014/main" id="{F2F0F379-9BDC-9021-A88C-02B2231F3B18}"/>
              </a:ext>
            </a:extLst>
          </p:cNvPr>
          <p:cNvSpPr/>
          <p:nvPr/>
        </p:nvSpPr>
        <p:spPr>
          <a:xfrm>
            <a:off x="2268973" y="4482522"/>
            <a:ext cx="4316554" cy="807704"/>
          </a:xfrm>
          <a:prstGeom prst="rightArrow">
            <a:avLst/>
          </a:prstGeom>
          <a:solidFill>
            <a:schemeClr val="accent6">
              <a:lumMod val="60000"/>
              <a:lumOff val="40000"/>
            </a:schemeClr>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300</a:t>
            </a:r>
          </a:p>
        </p:txBody>
      </p:sp>
    </p:spTree>
    <p:extLst>
      <p:ext uri="{BB962C8B-B14F-4D97-AF65-F5344CB8AC3E}">
        <p14:creationId xmlns:p14="http://schemas.microsoft.com/office/powerpoint/2010/main" val="1446603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43200-0AA1-8B87-BC4F-E827B8B32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FB2D6-4872-EB53-4E34-6A02FE96095E}"/>
              </a:ext>
            </a:extLst>
          </p:cNvPr>
          <p:cNvSpPr>
            <a:spLocks noGrp="1"/>
          </p:cNvSpPr>
          <p:nvPr>
            <p:ph type="title"/>
          </p:nvPr>
        </p:nvSpPr>
        <p:spPr>
          <a:xfrm>
            <a:off x="395749" y="107030"/>
            <a:ext cx="10515600" cy="1146584"/>
          </a:xfrm>
        </p:spPr>
        <p:txBody>
          <a:bodyPr>
            <a:normAutofit/>
          </a:bodyPr>
          <a:lstStyle/>
          <a:p>
            <a:r>
              <a:rPr lang="en-US" dirty="0"/>
              <a:t>Not limited to Existing Altcoins</a:t>
            </a:r>
          </a:p>
        </p:txBody>
      </p:sp>
      <p:sp>
        <p:nvSpPr>
          <p:cNvPr id="3" name="Content Placeholder 2">
            <a:extLst>
              <a:ext uri="{FF2B5EF4-FFF2-40B4-BE49-F238E27FC236}">
                <a16:creationId xmlns:a16="http://schemas.microsoft.com/office/drawing/2014/main" id="{A1A35D03-44B9-CD5E-D715-3DE3FF4E3697}"/>
              </a:ext>
            </a:extLst>
          </p:cNvPr>
          <p:cNvSpPr>
            <a:spLocks noGrp="1"/>
          </p:cNvSpPr>
          <p:nvPr>
            <p:ph idx="1"/>
          </p:nvPr>
        </p:nvSpPr>
        <p:spPr>
          <a:xfrm>
            <a:off x="838200" y="1440564"/>
            <a:ext cx="10515600" cy="4765402"/>
          </a:xfrm>
        </p:spPr>
        <p:txBody>
          <a:bodyPr>
            <a:normAutofit/>
          </a:bodyPr>
          <a:lstStyle/>
          <a:p>
            <a:r>
              <a:rPr lang="en-US" dirty="0"/>
              <a:t>Can include other networks, including centralized ones.</a:t>
            </a:r>
          </a:p>
          <a:p>
            <a:r>
              <a:rPr lang="en-US" dirty="0"/>
              <a:t>Or new blockchain networks we build from scratch.</a:t>
            </a:r>
          </a:p>
          <a:p>
            <a:r>
              <a:rPr lang="en-US" dirty="0"/>
              <a:t>Earth’s 1.1 trillion txns</a:t>
            </a:r>
          </a:p>
          <a:p>
            <a:pPr lvl="1"/>
            <a:r>
              <a:rPr lang="en-US" dirty="0"/>
              <a:t>At $0.10 = </a:t>
            </a:r>
            <a:r>
              <a:rPr lang="en-US" b="1" u="sng" dirty="0">
                <a:solidFill>
                  <a:srgbClr val="00B050"/>
                </a:solidFill>
              </a:rPr>
              <a:t>$100B per year</a:t>
            </a:r>
            <a:r>
              <a:rPr lang="en-US" dirty="0"/>
              <a:t> in revenue. From </a:t>
            </a:r>
            <a:r>
              <a:rPr lang="en-US" i="1" u="sng" dirty="0"/>
              <a:t>payments</a:t>
            </a:r>
            <a:r>
              <a:rPr lang="en-US" dirty="0"/>
              <a:t> alone.</a:t>
            </a:r>
          </a:p>
          <a:p>
            <a:pPr lvl="1"/>
            <a:r>
              <a:rPr lang="en-US" dirty="0"/>
              <a:t>Doubles roughly every ~ 5 years.</a:t>
            </a:r>
          </a:p>
          <a:p>
            <a:r>
              <a:rPr lang="en-US" dirty="0"/>
              <a:t>Chase revenues, instead of cutting costs.</a:t>
            </a:r>
          </a:p>
          <a:p>
            <a:r>
              <a:rPr lang="en-US" dirty="0"/>
              <a:t>More users = more Bitcoin adoption = higher price.</a:t>
            </a:r>
          </a:p>
          <a:p>
            <a:endParaRPr lang="en-US" dirty="0"/>
          </a:p>
        </p:txBody>
      </p:sp>
      <p:sp>
        <p:nvSpPr>
          <p:cNvPr id="4" name="Footer Placeholder 3">
            <a:extLst>
              <a:ext uri="{FF2B5EF4-FFF2-40B4-BE49-F238E27FC236}">
                <a16:creationId xmlns:a16="http://schemas.microsoft.com/office/drawing/2014/main" id="{1EB4D408-2221-023C-A914-CFC9F1954C21}"/>
              </a:ext>
            </a:extLst>
          </p:cNvPr>
          <p:cNvSpPr>
            <a:spLocks noGrp="1"/>
          </p:cNvSpPr>
          <p:nvPr>
            <p:ph type="ftr" sz="quarter" idx="11"/>
          </p:nvPr>
        </p:nvSpPr>
        <p:spPr>
          <a:xfrm>
            <a:off x="536028" y="6452604"/>
            <a:ext cx="10817772" cy="434493"/>
          </a:xfrm>
        </p:spPr>
        <p:txBody>
          <a:bodyPr/>
          <a:lstStyle/>
          <a:p>
            <a:r>
              <a:rPr lang="en-US" u="sng" dirty="0">
                <a:solidFill>
                  <a:schemeClr val="bg1">
                    <a:lumMod val="85000"/>
                  </a:schemeClr>
                </a:solidFill>
              </a:rPr>
              <a:t>Site:</a:t>
            </a:r>
            <a:r>
              <a:rPr lang="en-US" dirty="0">
                <a:solidFill>
                  <a:schemeClr val="bg1">
                    <a:lumMod val="85000"/>
                  </a:schemeClr>
                </a:solidFill>
              </a:rPr>
              <a:t> </a:t>
            </a:r>
            <a:r>
              <a:rPr lang="en-US" dirty="0">
                <a:solidFill>
                  <a:schemeClr val="tx1"/>
                </a:solidFill>
                <a:hlinkClick r:id="rId3">
                  <a:extLst>
                    <a:ext uri="{A12FA001-AC4F-418D-AE19-62706E023703}">
                      <ahyp:hlinkClr xmlns:ahyp="http://schemas.microsoft.com/office/drawing/2018/hyperlinkcolor" val="tx"/>
                    </a:ext>
                  </a:extLst>
                </a:hlinkClick>
              </a:rPr>
              <a:t>www.LayerTwoLabs.com</a:t>
            </a:r>
            <a:r>
              <a:rPr lang="en-US" dirty="0"/>
              <a:t>  </a:t>
            </a:r>
            <a:r>
              <a:rPr lang="en-US" u="sng" dirty="0">
                <a:solidFill>
                  <a:schemeClr val="tx1"/>
                </a:solidFill>
              </a:rPr>
              <a:t>www.drivechain.info</a:t>
            </a:r>
            <a:r>
              <a:rPr lang="en-US" dirty="0">
                <a:solidFill>
                  <a:schemeClr val="tx1"/>
                </a:solidFill>
              </a:rPr>
              <a:t>  </a:t>
            </a:r>
            <a:r>
              <a:rPr lang="en-US" u="sng" dirty="0">
                <a:solidFill>
                  <a:schemeClr val="bg1">
                    <a:lumMod val="75000"/>
                  </a:schemeClr>
                </a:solidFill>
              </a:rPr>
              <a:t>Paul’s Twitter:</a:t>
            </a:r>
            <a:r>
              <a:rPr lang="en-US" dirty="0">
                <a:solidFill>
                  <a:schemeClr val="bg1">
                    <a:lumMod val="75000"/>
                  </a:schemeClr>
                </a:solidFill>
              </a:rPr>
              <a:t> </a:t>
            </a:r>
            <a:r>
              <a:rPr lang="en-US" dirty="0">
                <a:solidFill>
                  <a:schemeClr val="tx1"/>
                </a:solidFill>
              </a:rPr>
              <a:t>@truthcoin</a:t>
            </a:r>
          </a:p>
        </p:txBody>
      </p:sp>
      <p:sp>
        <p:nvSpPr>
          <p:cNvPr id="5" name="Slide Number Placeholder 4">
            <a:extLst>
              <a:ext uri="{FF2B5EF4-FFF2-40B4-BE49-F238E27FC236}">
                <a16:creationId xmlns:a16="http://schemas.microsoft.com/office/drawing/2014/main" id="{A3B266CE-8E47-4D5A-6701-7733FBC5FCB0}"/>
              </a:ext>
            </a:extLst>
          </p:cNvPr>
          <p:cNvSpPr>
            <a:spLocks noGrp="1"/>
          </p:cNvSpPr>
          <p:nvPr>
            <p:ph type="sldNum" sz="quarter" idx="12"/>
          </p:nvPr>
        </p:nvSpPr>
        <p:spPr/>
        <p:txBody>
          <a:bodyPr/>
          <a:lstStyle/>
          <a:p>
            <a:fld id="{B6877F82-84DC-415B-8D0D-0C674AA6E930}" type="slidenum">
              <a:rPr lang="en-US" smtClean="0"/>
              <a:t>24</a:t>
            </a:fld>
            <a:endParaRPr lang="en-US"/>
          </a:p>
        </p:txBody>
      </p:sp>
    </p:spTree>
    <p:extLst>
      <p:ext uri="{BB962C8B-B14F-4D97-AF65-F5344CB8AC3E}">
        <p14:creationId xmlns:p14="http://schemas.microsoft.com/office/powerpoint/2010/main" val="1655151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FD55-35A4-99D5-E203-0107186B3124}"/>
              </a:ext>
            </a:extLst>
          </p:cNvPr>
          <p:cNvSpPr>
            <a:spLocks noGrp="1"/>
          </p:cNvSpPr>
          <p:nvPr>
            <p:ph type="title"/>
          </p:nvPr>
        </p:nvSpPr>
        <p:spPr>
          <a:xfrm>
            <a:off x="395749" y="107030"/>
            <a:ext cx="10515600" cy="1146584"/>
          </a:xfrm>
        </p:spPr>
        <p:txBody>
          <a:bodyPr>
            <a:normAutofit/>
          </a:bodyPr>
          <a:lstStyle/>
          <a:p>
            <a:r>
              <a:rPr lang="en-US" dirty="0"/>
              <a:t>Not limited to Existing Altcoins</a:t>
            </a:r>
          </a:p>
        </p:txBody>
      </p:sp>
      <p:sp>
        <p:nvSpPr>
          <p:cNvPr id="3" name="Content Placeholder 2">
            <a:extLst>
              <a:ext uri="{FF2B5EF4-FFF2-40B4-BE49-F238E27FC236}">
                <a16:creationId xmlns:a16="http://schemas.microsoft.com/office/drawing/2014/main" id="{45FA3959-C578-A339-025A-495DDC46613C}"/>
              </a:ext>
            </a:extLst>
          </p:cNvPr>
          <p:cNvSpPr>
            <a:spLocks noGrp="1"/>
          </p:cNvSpPr>
          <p:nvPr>
            <p:ph idx="1"/>
          </p:nvPr>
        </p:nvSpPr>
        <p:spPr>
          <a:xfrm>
            <a:off x="838200" y="1440564"/>
            <a:ext cx="10515600" cy="4765402"/>
          </a:xfrm>
        </p:spPr>
        <p:txBody>
          <a:bodyPr>
            <a:normAutofit/>
          </a:bodyPr>
          <a:lstStyle/>
          <a:p>
            <a:r>
              <a:rPr lang="en-US" dirty="0"/>
              <a:t>Can include other networks, including centralized ones.</a:t>
            </a:r>
          </a:p>
          <a:p>
            <a:r>
              <a:rPr lang="en-US" dirty="0"/>
              <a:t>Or new blockchain networks we build from scratch.</a:t>
            </a:r>
          </a:p>
          <a:p>
            <a:r>
              <a:rPr lang="en-US" dirty="0"/>
              <a:t>Earth’s 1.1 trillion txns</a:t>
            </a:r>
          </a:p>
          <a:p>
            <a:pPr lvl="1"/>
            <a:r>
              <a:rPr lang="en-US" dirty="0"/>
              <a:t>At $0.10 = </a:t>
            </a:r>
            <a:r>
              <a:rPr lang="en-US" b="1" u="sng" dirty="0">
                <a:solidFill>
                  <a:srgbClr val="00B050"/>
                </a:solidFill>
              </a:rPr>
              <a:t>$100B per year</a:t>
            </a:r>
            <a:r>
              <a:rPr lang="en-US" dirty="0"/>
              <a:t> in revenue. From </a:t>
            </a:r>
            <a:r>
              <a:rPr lang="en-US" i="1" u="sng" dirty="0"/>
              <a:t>payments</a:t>
            </a:r>
            <a:r>
              <a:rPr lang="en-US" dirty="0"/>
              <a:t> alone.</a:t>
            </a:r>
          </a:p>
          <a:p>
            <a:pPr lvl="1"/>
            <a:r>
              <a:rPr lang="en-US" dirty="0"/>
              <a:t>Doubles roughly every ~ 5 years.</a:t>
            </a:r>
          </a:p>
          <a:p>
            <a:r>
              <a:rPr lang="en-US" dirty="0"/>
              <a:t>Chase revenues, instead of cutting costs.</a:t>
            </a:r>
          </a:p>
          <a:p>
            <a:r>
              <a:rPr lang="en-US" dirty="0"/>
              <a:t>More users = more Bitcoin adoption = higher price.</a:t>
            </a:r>
          </a:p>
          <a:p>
            <a:endParaRPr lang="en-US" dirty="0"/>
          </a:p>
          <a:p>
            <a:r>
              <a:rPr lang="en-US" b="1" dirty="0">
                <a:solidFill>
                  <a:srgbClr val="FF0000"/>
                </a:solidFill>
              </a:rPr>
              <a:t>Important because:</a:t>
            </a:r>
            <a:r>
              <a:rPr lang="en-US" dirty="0"/>
              <a:t> BIP 300/301 can be activated by 51% hashrate alone … without any change to the Bitcoin Core software.</a:t>
            </a:r>
          </a:p>
        </p:txBody>
      </p:sp>
      <p:sp>
        <p:nvSpPr>
          <p:cNvPr id="4" name="Footer Placeholder 3">
            <a:extLst>
              <a:ext uri="{FF2B5EF4-FFF2-40B4-BE49-F238E27FC236}">
                <a16:creationId xmlns:a16="http://schemas.microsoft.com/office/drawing/2014/main" id="{86F89F88-6E6D-1E1D-6CB6-E87E0938DAE8}"/>
              </a:ext>
            </a:extLst>
          </p:cNvPr>
          <p:cNvSpPr>
            <a:spLocks noGrp="1"/>
          </p:cNvSpPr>
          <p:nvPr>
            <p:ph type="ftr" sz="quarter" idx="11"/>
          </p:nvPr>
        </p:nvSpPr>
        <p:spPr>
          <a:xfrm>
            <a:off x="536028" y="6452604"/>
            <a:ext cx="10817772" cy="434493"/>
          </a:xfrm>
        </p:spPr>
        <p:txBody>
          <a:bodyPr/>
          <a:lstStyle/>
          <a:p>
            <a:r>
              <a:rPr lang="en-US" u="sng" dirty="0">
                <a:solidFill>
                  <a:schemeClr val="bg1">
                    <a:lumMod val="85000"/>
                  </a:schemeClr>
                </a:solidFill>
              </a:rPr>
              <a:t>Site:</a:t>
            </a:r>
            <a:r>
              <a:rPr lang="en-US" dirty="0">
                <a:solidFill>
                  <a:schemeClr val="bg1">
                    <a:lumMod val="85000"/>
                  </a:schemeClr>
                </a:solidFill>
              </a:rPr>
              <a:t> </a:t>
            </a:r>
            <a:r>
              <a:rPr lang="en-US" dirty="0">
                <a:solidFill>
                  <a:schemeClr val="tx1"/>
                </a:solidFill>
                <a:hlinkClick r:id="rId3">
                  <a:extLst>
                    <a:ext uri="{A12FA001-AC4F-418D-AE19-62706E023703}">
                      <ahyp:hlinkClr xmlns:ahyp="http://schemas.microsoft.com/office/drawing/2018/hyperlinkcolor" val="tx"/>
                    </a:ext>
                  </a:extLst>
                </a:hlinkClick>
              </a:rPr>
              <a:t>www.LayerTwoLabs.com</a:t>
            </a:r>
            <a:r>
              <a:rPr lang="en-US" dirty="0"/>
              <a:t>  </a:t>
            </a:r>
            <a:r>
              <a:rPr lang="en-US" u="sng" dirty="0">
                <a:solidFill>
                  <a:schemeClr val="tx1"/>
                </a:solidFill>
              </a:rPr>
              <a:t>www.drivechain.info</a:t>
            </a:r>
            <a:r>
              <a:rPr lang="en-US" dirty="0">
                <a:solidFill>
                  <a:schemeClr val="tx1"/>
                </a:solidFill>
              </a:rPr>
              <a:t>  </a:t>
            </a:r>
            <a:r>
              <a:rPr lang="en-US" u="sng" dirty="0">
                <a:solidFill>
                  <a:schemeClr val="bg1">
                    <a:lumMod val="75000"/>
                  </a:schemeClr>
                </a:solidFill>
              </a:rPr>
              <a:t>Paul’s Twitter:</a:t>
            </a:r>
            <a:r>
              <a:rPr lang="en-US" dirty="0">
                <a:solidFill>
                  <a:schemeClr val="bg1">
                    <a:lumMod val="75000"/>
                  </a:schemeClr>
                </a:solidFill>
              </a:rPr>
              <a:t> </a:t>
            </a:r>
            <a:r>
              <a:rPr lang="en-US" dirty="0">
                <a:solidFill>
                  <a:schemeClr val="tx1"/>
                </a:solidFill>
              </a:rPr>
              <a:t>@truthcoin</a:t>
            </a:r>
          </a:p>
        </p:txBody>
      </p:sp>
      <p:sp>
        <p:nvSpPr>
          <p:cNvPr id="5" name="Slide Number Placeholder 4">
            <a:extLst>
              <a:ext uri="{FF2B5EF4-FFF2-40B4-BE49-F238E27FC236}">
                <a16:creationId xmlns:a16="http://schemas.microsoft.com/office/drawing/2014/main" id="{03E26A78-A0FF-A079-D443-3D9F138E9B8E}"/>
              </a:ext>
            </a:extLst>
          </p:cNvPr>
          <p:cNvSpPr>
            <a:spLocks noGrp="1"/>
          </p:cNvSpPr>
          <p:nvPr>
            <p:ph type="sldNum" sz="quarter" idx="12"/>
          </p:nvPr>
        </p:nvSpPr>
        <p:spPr/>
        <p:txBody>
          <a:bodyPr/>
          <a:lstStyle/>
          <a:p>
            <a:fld id="{B6877F82-84DC-415B-8D0D-0C674AA6E930}" type="slidenum">
              <a:rPr lang="en-US" smtClean="0"/>
              <a:t>25</a:t>
            </a:fld>
            <a:endParaRPr lang="en-US"/>
          </a:p>
        </p:txBody>
      </p:sp>
    </p:spTree>
    <p:extLst>
      <p:ext uri="{BB962C8B-B14F-4D97-AF65-F5344CB8AC3E}">
        <p14:creationId xmlns:p14="http://schemas.microsoft.com/office/powerpoint/2010/main" val="303911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D1E4-2ADB-4B37-B70D-839CAE758206}"/>
              </a:ext>
            </a:extLst>
          </p:cNvPr>
          <p:cNvSpPr>
            <a:spLocks noGrp="1"/>
          </p:cNvSpPr>
          <p:nvPr>
            <p:ph type="title"/>
          </p:nvPr>
        </p:nvSpPr>
        <p:spPr>
          <a:xfrm>
            <a:off x="838199" y="365126"/>
            <a:ext cx="10450189" cy="810532"/>
          </a:xfrm>
          <a:solidFill>
            <a:schemeClr val="bg1">
              <a:lumMod val="95000"/>
            </a:schemeClr>
          </a:solidFill>
          <a:ln>
            <a:solidFill>
              <a:schemeClr val="tx1"/>
            </a:solidFill>
          </a:ln>
        </p:spPr>
        <p:txBody>
          <a:bodyPr>
            <a:normAutofit fontScale="90000"/>
          </a:bodyPr>
          <a:lstStyle/>
          <a:p>
            <a:r>
              <a:rPr lang="en-US" dirty="0"/>
              <a:t>Final Thoughts -- Why BIP300 Guarantees Success</a:t>
            </a:r>
          </a:p>
        </p:txBody>
      </p:sp>
      <p:sp>
        <p:nvSpPr>
          <p:cNvPr id="3" name="Content Placeholder 2">
            <a:extLst>
              <a:ext uri="{FF2B5EF4-FFF2-40B4-BE49-F238E27FC236}">
                <a16:creationId xmlns:a16="http://schemas.microsoft.com/office/drawing/2014/main" id="{DA32E257-7672-962A-5277-30581900E325}"/>
              </a:ext>
            </a:extLst>
          </p:cNvPr>
          <p:cNvSpPr>
            <a:spLocks noGrp="1"/>
          </p:cNvSpPr>
          <p:nvPr>
            <p:ph idx="1"/>
          </p:nvPr>
        </p:nvSpPr>
        <p:spPr>
          <a:xfrm>
            <a:off x="1259113" y="1857828"/>
            <a:ext cx="7362371" cy="3701144"/>
          </a:xfrm>
          <a:solidFill>
            <a:schemeClr val="bg1">
              <a:lumMod val="95000"/>
            </a:schemeClr>
          </a:solidFill>
          <a:ln>
            <a:solidFill>
              <a:schemeClr val="tx1"/>
            </a:solidFill>
          </a:ln>
        </p:spPr>
        <p:txBody>
          <a:bodyPr>
            <a:normAutofit/>
          </a:bodyPr>
          <a:lstStyle/>
          <a:p>
            <a:pPr>
              <a:buFont typeface="Wingdings" panose="05000000000000000000" pitchFamily="2" charset="2"/>
              <a:buChar char="Ø"/>
            </a:pPr>
            <a:r>
              <a:rPr lang="en-US" dirty="0"/>
              <a:t>1) Commanding Heights – Capture these, and the rival currencies will surrender.</a:t>
            </a:r>
          </a:p>
          <a:p>
            <a:pPr>
              <a:buFont typeface="Wingdings" panose="05000000000000000000" pitchFamily="2" charset="2"/>
              <a:buChar char="Ø"/>
            </a:pPr>
            <a:r>
              <a:rPr lang="en-US" dirty="0"/>
              <a:t>2) Batting Cleanup – Fundamental Value, “Mining Decentralization”, Anti-Scam, Security Budget, Small blocks, Creativity</a:t>
            </a:r>
          </a:p>
          <a:p>
            <a:pPr>
              <a:buFont typeface="Wingdings" panose="05000000000000000000" pitchFamily="2" charset="2"/>
              <a:buChar char="Ø"/>
            </a:pPr>
            <a:r>
              <a:rPr lang="en-US" dirty="0"/>
              <a:t> 3) Culture – Why static cultures always fail, how to combine progress with stability.</a:t>
            </a:r>
          </a:p>
          <a:p>
            <a:endParaRPr lang="en-US" dirty="0"/>
          </a:p>
          <a:p>
            <a:endParaRPr lang="en-US" dirty="0"/>
          </a:p>
        </p:txBody>
      </p:sp>
      <p:sp>
        <p:nvSpPr>
          <p:cNvPr id="4" name="Footer Placeholder 3">
            <a:extLst>
              <a:ext uri="{FF2B5EF4-FFF2-40B4-BE49-F238E27FC236}">
                <a16:creationId xmlns:a16="http://schemas.microsoft.com/office/drawing/2014/main" id="{37AD7B72-FC03-2C7E-07A2-1A27CFDE0799}"/>
              </a:ext>
            </a:extLst>
          </p:cNvPr>
          <p:cNvSpPr>
            <a:spLocks noGrp="1"/>
          </p:cNvSpPr>
          <p:nvPr>
            <p:ph type="ftr" sz="quarter" idx="11"/>
          </p:nvPr>
        </p:nvSpPr>
        <p:spPr>
          <a:xfrm>
            <a:off x="536028" y="6356350"/>
            <a:ext cx="10817772" cy="434493"/>
          </a:xfrm>
        </p:spPr>
        <p:txBody>
          <a:bodyPr/>
          <a:lstStyle/>
          <a:p>
            <a:r>
              <a:rPr lang="en-US" u="sng" dirty="0">
                <a:solidFill>
                  <a:schemeClr val="bg1">
                    <a:lumMod val="85000"/>
                  </a:schemeClr>
                </a:solidFill>
              </a:rPr>
              <a:t>Site:</a:t>
            </a:r>
            <a:r>
              <a:rPr lang="en-US" dirty="0">
                <a:solidFill>
                  <a:schemeClr val="bg1">
                    <a:lumMod val="85000"/>
                  </a:schemeClr>
                </a:solidFill>
              </a:rPr>
              <a:t> </a:t>
            </a:r>
            <a:r>
              <a:rPr lang="en-US" dirty="0">
                <a:solidFill>
                  <a:schemeClr val="tx1"/>
                </a:solidFill>
                <a:hlinkClick r:id="rId2">
                  <a:extLst>
                    <a:ext uri="{A12FA001-AC4F-418D-AE19-62706E023703}">
                      <ahyp:hlinkClr xmlns:ahyp="http://schemas.microsoft.com/office/drawing/2018/hyperlinkcolor" val="tx"/>
                    </a:ext>
                  </a:extLst>
                </a:hlinkClick>
              </a:rPr>
              <a:t>www.LayerTwoLabs.com</a:t>
            </a:r>
            <a:r>
              <a:rPr lang="en-US" dirty="0"/>
              <a:t>  </a:t>
            </a:r>
            <a:r>
              <a:rPr lang="en-US" u="sng" dirty="0">
                <a:solidFill>
                  <a:schemeClr val="tx1"/>
                </a:solidFill>
              </a:rPr>
              <a:t>www.drivechain.info</a:t>
            </a:r>
            <a:r>
              <a:rPr lang="en-US" dirty="0">
                <a:solidFill>
                  <a:schemeClr val="tx1"/>
                </a:solidFill>
              </a:rPr>
              <a:t>  </a:t>
            </a:r>
            <a:r>
              <a:rPr lang="en-US" u="sng" dirty="0">
                <a:solidFill>
                  <a:schemeClr val="bg1">
                    <a:lumMod val="75000"/>
                  </a:schemeClr>
                </a:solidFill>
              </a:rPr>
              <a:t>Paul’s Twitter:</a:t>
            </a:r>
            <a:r>
              <a:rPr lang="en-US" dirty="0">
                <a:solidFill>
                  <a:schemeClr val="bg1">
                    <a:lumMod val="75000"/>
                  </a:schemeClr>
                </a:solidFill>
              </a:rPr>
              <a:t> </a:t>
            </a:r>
            <a:r>
              <a:rPr lang="en-US" dirty="0">
                <a:solidFill>
                  <a:schemeClr val="tx1"/>
                </a:solidFill>
              </a:rPr>
              <a:t>@truthcoin</a:t>
            </a:r>
          </a:p>
        </p:txBody>
      </p:sp>
    </p:spTree>
    <p:extLst>
      <p:ext uri="{BB962C8B-B14F-4D97-AF65-F5344CB8AC3E}">
        <p14:creationId xmlns:p14="http://schemas.microsoft.com/office/powerpoint/2010/main" val="188167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7D1C-637F-200E-EAD2-843A80DF546F}"/>
              </a:ext>
            </a:extLst>
          </p:cNvPr>
          <p:cNvSpPr>
            <a:spLocks noGrp="1"/>
          </p:cNvSpPr>
          <p:nvPr>
            <p:ph type="title"/>
          </p:nvPr>
        </p:nvSpPr>
        <p:spPr>
          <a:xfrm>
            <a:off x="199572" y="227467"/>
            <a:ext cx="7101114" cy="832076"/>
          </a:xfrm>
          <a:solidFill>
            <a:schemeClr val="bg1">
              <a:lumMod val="95000"/>
            </a:schemeClr>
          </a:solidFill>
          <a:ln>
            <a:solidFill>
              <a:schemeClr val="tx1"/>
            </a:solidFill>
          </a:ln>
        </p:spPr>
        <p:txBody>
          <a:bodyPr/>
          <a:lstStyle/>
          <a:p>
            <a:r>
              <a:rPr lang="en-US" dirty="0"/>
              <a:t>1) The Commanding Heights</a:t>
            </a:r>
          </a:p>
        </p:txBody>
      </p:sp>
      <p:sp>
        <p:nvSpPr>
          <p:cNvPr id="3" name="Text Placeholder 2">
            <a:extLst>
              <a:ext uri="{FF2B5EF4-FFF2-40B4-BE49-F238E27FC236}">
                <a16:creationId xmlns:a16="http://schemas.microsoft.com/office/drawing/2014/main" id="{4604D188-E256-2752-6E8B-5D22A2F086B1}"/>
              </a:ext>
            </a:extLst>
          </p:cNvPr>
          <p:cNvSpPr>
            <a:spLocks noGrp="1"/>
          </p:cNvSpPr>
          <p:nvPr>
            <p:ph type="body" idx="1"/>
          </p:nvPr>
        </p:nvSpPr>
        <p:spPr>
          <a:xfrm>
            <a:off x="326571" y="1480458"/>
            <a:ext cx="11538857" cy="4702628"/>
          </a:xfrm>
          <a:solidFill>
            <a:schemeClr val="bg1">
              <a:lumMod val="95000"/>
            </a:schemeClr>
          </a:solidFill>
          <a:ln>
            <a:solidFill>
              <a:schemeClr val="tx1"/>
            </a:solidFill>
          </a:ln>
        </p:spPr>
        <p:txBody>
          <a:bodyPr>
            <a:normAutofit/>
          </a:bodyPr>
          <a:lstStyle/>
          <a:p>
            <a:r>
              <a:rPr lang="en-US" dirty="0"/>
              <a:t>Capture these 3 dimensions, and you have an insurmountable advantage:</a:t>
            </a:r>
          </a:p>
          <a:p>
            <a:pPr lvl="1"/>
            <a:r>
              <a:rPr lang="en-US" b="1" dirty="0"/>
              <a:t>Scalability</a:t>
            </a:r>
            <a:r>
              <a:rPr lang="en-US" dirty="0"/>
              <a:t> –  money has network effects. So whoever can’t scale, is at a permanent, fatal disadvantage. Bip300 allows a team of larger-block sidechains to reach planetary scale immediately, giving 8 billion people their own UTXO. See: </a:t>
            </a:r>
            <a:r>
              <a:rPr lang="en-US" dirty="0">
                <a:hlinkClick r:id="rId2"/>
              </a:rPr>
              <a:t>https://www.truthcoin.info/blog/thunder/</a:t>
            </a:r>
            <a:r>
              <a:rPr lang="en-US" dirty="0"/>
              <a:t> </a:t>
            </a:r>
          </a:p>
          <a:p>
            <a:pPr lvl="1"/>
            <a:r>
              <a:rPr lang="en-US" b="1" dirty="0"/>
              <a:t>Privacy</a:t>
            </a:r>
            <a:r>
              <a:rPr lang="en-US" dirty="0"/>
              <a:t> – It is difficult to </a:t>
            </a:r>
            <a:r>
              <a:rPr lang="en-US" i="1" u="sng" dirty="0"/>
              <a:t>openly</a:t>
            </a:r>
            <a:r>
              <a:rPr lang="en-US" dirty="0"/>
              <a:t> innovate privacy – at least, privacy of the </a:t>
            </a:r>
            <a:r>
              <a:rPr lang="en-US" i="1" u="sng" dirty="0"/>
              <a:t>truly subversive kind that matters</a:t>
            </a:r>
            <a:r>
              <a:rPr lang="en-US" dirty="0"/>
              <a:t>. That is why it is best to just </a:t>
            </a:r>
            <a:r>
              <a:rPr lang="en-US" i="1" u="sng" dirty="0"/>
              <a:t>copy</a:t>
            </a:r>
            <a:r>
              <a:rPr lang="en-US" dirty="0"/>
              <a:t> the already existing zCash sidechain. This was </a:t>
            </a:r>
            <a:r>
              <a:rPr lang="en-US" i="1" dirty="0"/>
              <a:t>already done</a:t>
            </a:r>
            <a:r>
              <a:rPr lang="en-US" dirty="0"/>
              <a:t>, back in 2020. Try it!</a:t>
            </a:r>
          </a:p>
          <a:p>
            <a:pPr lvl="1"/>
            <a:r>
              <a:rPr lang="en-US" b="1" dirty="0"/>
              <a:t>Ossification</a:t>
            </a:r>
            <a:r>
              <a:rPr lang="en-US" dirty="0"/>
              <a:t> – It is difficult to “compete on ossification”. Whoever has </a:t>
            </a:r>
            <a:r>
              <a:rPr lang="en-US" i="1" u="sng" dirty="0"/>
              <a:t>gone the longest without changing</a:t>
            </a:r>
            <a:r>
              <a:rPr lang="en-US" dirty="0"/>
              <a:t>, is the most ossified, no matter what the rivals do later. So, this advantage goes to whoever can ossify </a:t>
            </a:r>
            <a:r>
              <a:rPr lang="en-US" i="1" u="sng" dirty="0"/>
              <a:t>first.</a:t>
            </a:r>
            <a:r>
              <a:rPr lang="en-US" dirty="0"/>
              <a:t> Bip300 allows us to ossify immediately – no L1 changes are ever needed ever again. Instead, they take place on L2 where they belong.</a:t>
            </a:r>
            <a:endParaRPr lang="en-US" b="1" i="1" u="sng" dirty="0"/>
          </a:p>
        </p:txBody>
      </p:sp>
    </p:spTree>
    <p:extLst>
      <p:ext uri="{BB962C8B-B14F-4D97-AF65-F5344CB8AC3E}">
        <p14:creationId xmlns:p14="http://schemas.microsoft.com/office/powerpoint/2010/main" val="17979439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8598-5B7A-808B-2F96-7D8EE74F75C6}"/>
              </a:ext>
            </a:extLst>
          </p:cNvPr>
          <p:cNvSpPr>
            <a:spLocks noGrp="1"/>
          </p:cNvSpPr>
          <p:nvPr>
            <p:ph type="title"/>
          </p:nvPr>
        </p:nvSpPr>
        <p:spPr>
          <a:xfrm>
            <a:off x="228602" y="176440"/>
            <a:ext cx="4474028" cy="752474"/>
          </a:xfrm>
          <a:solidFill>
            <a:schemeClr val="bg1">
              <a:lumMod val="95000"/>
            </a:schemeClr>
          </a:solidFill>
          <a:ln>
            <a:solidFill>
              <a:schemeClr val="tx1"/>
            </a:solidFill>
          </a:ln>
        </p:spPr>
        <p:txBody>
          <a:bodyPr>
            <a:normAutofit/>
          </a:bodyPr>
          <a:lstStyle/>
          <a:p>
            <a:r>
              <a:rPr lang="en-US" dirty="0"/>
              <a:t>2) Batting Cleanup </a:t>
            </a:r>
          </a:p>
        </p:txBody>
      </p:sp>
      <p:sp>
        <p:nvSpPr>
          <p:cNvPr id="3" name="Text Placeholder 2">
            <a:extLst>
              <a:ext uri="{FF2B5EF4-FFF2-40B4-BE49-F238E27FC236}">
                <a16:creationId xmlns:a16="http://schemas.microsoft.com/office/drawing/2014/main" id="{036B0CCC-7AF9-3FC1-541D-A7D5F7E4CA15}"/>
              </a:ext>
            </a:extLst>
          </p:cNvPr>
          <p:cNvSpPr>
            <a:spLocks noGrp="1"/>
          </p:cNvSpPr>
          <p:nvPr>
            <p:ph type="body" idx="1"/>
          </p:nvPr>
        </p:nvSpPr>
        <p:spPr>
          <a:xfrm>
            <a:off x="312057" y="1117599"/>
            <a:ext cx="11567886" cy="5433332"/>
          </a:xfrm>
          <a:solidFill>
            <a:schemeClr val="bg1">
              <a:lumMod val="95000"/>
            </a:schemeClr>
          </a:solidFill>
          <a:ln>
            <a:solidFill>
              <a:schemeClr val="tx1"/>
            </a:solidFill>
          </a:ln>
        </p:spPr>
        <p:txBody>
          <a:bodyPr>
            <a:normAutofit/>
          </a:bodyPr>
          <a:lstStyle/>
          <a:p>
            <a:r>
              <a:rPr lang="en-US" dirty="0"/>
              <a:t>BIP300 also solves these problems (as a kind of side-effect):</a:t>
            </a:r>
          </a:p>
          <a:p>
            <a:pPr lvl="1"/>
            <a:r>
              <a:rPr lang="en-US" b="1" dirty="0"/>
              <a:t>Security Budget – </a:t>
            </a:r>
            <a:r>
              <a:rPr lang="en-US" dirty="0"/>
              <a:t>Miners automatically collect </a:t>
            </a:r>
            <a:r>
              <a:rPr lang="en-US" i="1" u="sng" dirty="0"/>
              <a:t>all txn fees from all chains</a:t>
            </a:r>
            <a:r>
              <a:rPr lang="en-US" dirty="0"/>
              <a:t>, without doing any additional work. Last year ~1.1 trillion txns on Earth, @ $0.10/tx = </a:t>
            </a:r>
            <a:r>
              <a:rPr lang="en-US" b="1" dirty="0">
                <a:ln>
                  <a:solidFill>
                    <a:sysClr val="windowText" lastClr="000000"/>
                  </a:solidFill>
                </a:ln>
                <a:solidFill>
                  <a:srgbClr val="92D050"/>
                </a:solidFill>
              </a:rPr>
              <a:t>$100B</a:t>
            </a:r>
            <a:r>
              <a:rPr lang="en-US" dirty="0"/>
              <a:t> per year in miner revenue. (And this figure doubles every ~5 years.)</a:t>
            </a:r>
            <a:endParaRPr lang="en-US" b="1" i="1" u="sng" dirty="0"/>
          </a:p>
          <a:p>
            <a:pPr lvl="1"/>
            <a:r>
              <a:rPr lang="en-US" b="1" dirty="0"/>
              <a:t>Fundamental Value</a:t>
            </a:r>
            <a:r>
              <a:rPr lang="en-US" dirty="0"/>
              <a:t> –  BIP300 focuses on fees – aka building chains that people use. See: </a:t>
            </a:r>
            <a:r>
              <a:rPr lang="en-US" dirty="0">
                <a:hlinkClick r:id="rId2"/>
              </a:rPr>
              <a:t>truthcoin.info/blog/bitnames/</a:t>
            </a:r>
            <a:r>
              <a:rPr lang="en-US" dirty="0"/>
              <a:t> + </a:t>
            </a:r>
            <a:r>
              <a:rPr lang="en-US" dirty="0">
                <a:hlinkClick r:id="rId3"/>
              </a:rPr>
              <a:t>truthcoin.info/blog/bit-assets/</a:t>
            </a:r>
            <a:r>
              <a:rPr lang="en-US" dirty="0"/>
              <a:t> + </a:t>
            </a:r>
            <a:r>
              <a:rPr lang="en-US" dirty="0">
                <a:hlinkClick r:id="rId4"/>
              </a:rPr>
              <a:t>bitcoinhivemind.com/</a:t>
            </a:r>
            <a:r>
              <a:rPr lang="en-US" dirty="0"/>
              <a:t>  This drives </a:t>
            </a:r>
            <a:r>
              <a:rPr lang="en-US" b="1" i="1" u="sng" dirty="0"/>
              <a:t>real</a:t>
            </a:r>
            <a:r>
              <a:rPr lang="en-US" dirty="0"/>
              <a:t> adoption – loyal users, not speculators.</a:t>
            </a:r>
          </a:p>
          <a:p>
            <a:pPr lvl="1"/>
            <a:r>
              <a:rPr lang="en-US" b="1" dirty="0"/>
              <a:t>Mining Decentralization</a:t>
            </a:r>
            <a:r>
              <a:rPr lang="en-US" dirty="0"/>
              <a:t> – Reduce the bargaining power of pools! The best way, is to support: (1) inter-pool competition, (2) PPS/FPPS, (3) frequent on-chain pool2hasher payments. Thunder (one of our sidechains) facilitates this already. We are building optimized open source pool software, to further this use-case and set a good example.</a:t>
            </a:r>
          </a:p>
          <a:p>
            <a:pPr lvl="1"/>
            <a:r>
              <a:rPr lang="en-US" b="1" dirty="0"/>
              <a:t>Anti-Scam</a:t>
            </a:r>
            <a:r>
              <a:rPr lang="en-US" dirty="0"/>
              <a:t> – Scams plague our industry. Bad PR and regulatory headaches. After Bip300, all innovation will be absorbed into the winning coin, not compete with it.  This removes the justification for creating new coins – which is the basis of the scams.</a:t>
            </a:r>
          </a:p>
        </p:txBody>
      </p:sp>
    </p:spTree>
    <p:extLst>
      <p:ext uri="{BB962C8B-B14F-4D97-AF65-F5344CB8AC3E}">
        <p14:creationId xmlns:p14="http://schemas.microsoft.com/office/powerpoint/2010/main" val="298208067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8598-5B7A-808B-2F96-7D8EE74F75C6}"/>
              </a:ext>
            </a:extLst>
          </p:cNvPr>
          <p:cNvSpPr>
            <a:spLocks noGrp="1"/>
          </p:cNvSpPr>
          <p:nvPr>
            <p:ph type="title"/>
          </p:nvPr>
        </p:nvSpPr>
        <p:spPr>
          <a:xfrm>
            <a:off x="228600" y="176440"/>
            <a:ext cx="9554029" cy="752474"/>
          </a:xfrm>
          <a:solidFill>
            <a:schemeClr val="bg1">
              <a:lumMod val="95000"/>
            </a:schemeClr>
          </a:solidFill>
          <a:ln>
            <a:solidFill>
              <a:schemeClr val="tx1"/>
            </a:solidFill>
          </a:ln>
        </p:spPr>
        <p:txBody>
          <a:bodyPr>
            <a:normAutofit/>
          </a:bodyPr>
          <a:lstStyle/>
          <a:p>
            <a:r>
              <a:rPr lang="en-US" dirty="0"/>
              <a:t>3) Culture as Suicide</a:t>
            </a:r>
          </a:p>
        </p:txBody>
      </p:sp>
      <p:sp>
        <p:nvSpPr>
          <p:cNvPr id="3" name="Text Placeholder 2">
            <a:extLst>
              <a:ext uri="{FF2B5EF4-FFF2-40B4-BE49-F238E27FC236}">
                <a16:creationId xmlns:a16="http://schemas.microsoft.com/office/drawing/2014/main" id="{036B0CCC-7AF9-3FC1-541D-A7D5F7E4CA15}"/>
              </a:ext>
            </a:extLst>
          </p:cNvPr>
          <p:cNvSpPr>
            <a:spLocks noGrp="1"/>
          </p:cNvSpPr>
          <p:nvPr>
            <p:ph type="body" idx="1"/>
          </p:nvPr>
        </p:nvSpPr>
        <p:spPr>
          <a:xfrm>
            <a:off x="551544" y="1088571"/>
            <a:ext cx="6952342" cy="4397829"/>
          </a:xfrm>
          <a:solidFill>
            <a:schemeClr val="bg1">
              <a:lumMod val="95000"/>
            </a:schemeClr>
          </a:solidFill>
          <a:ln>
            <a:solidFill>
              <a:schemeClr val="tx1"/>
            </a:solidFill>
          </a:ln>
        </p:spPr>
        <p:txBody>
          <a:bodyPr>
            <a:normAutofit fontScale="62500" lnSpcReduction="20000"/>
          </a:bodyPr>
          <a:lstStyle/>
          <a:p>
            <a:r>
              <a:rPr lang="en-US" dirty="0"/>
              <a:t>“[Easter Islanders] may have arrived on the island as early as the fifth century CE. They developed a complex Stone Age civilization, which suddenly collapsed over a millennium later. By some accounts there was starvation, war and perhaps cannibalism. The population fell to a small fraction of what it had been, and their culture was lost.</a:t>
            </a:r>
            <a:br>
              <a:rPr lang="en-US" dirty="0"/>
            </a:br>
            <a:r>
              <a:rPr lang="en-US" dirty="0"/>
              <a:t>	The prevailing theory is that the Easter Islanders brought disaster upon themselves, in part by chopping down the forest which had originally covered most of the island. They eliminated the most useful species of tree altogether. </a:t>
            </a:r>
            <a:br>
              <a:rPr lang="en-US" dirty="0"/>
            </a:br>
            <a:r>
              <a:rPr lang="en-US" dirty="0"/>
              <a:t>…</a:t>
            </a:r>
            <a:br>
              <a:rPr lang="en-US" dirty="0"/>
            </a:br>
            <a:r>
              <a:rPr lang="en-US" dirty="0"/>
              <a:t>	Of the hundreds of statues on the island, built over the course of several centuries, fewer than half are at their intended destinations. The rest, including the largest, are in various stages of completion, with as many as 10% already in transit on specially built roads. Again there are conflicting explanations, but, according to the prevailing theory, it is because there was a large increase in the rate of statue-building just before it stopped for ever. In other words, as disaster loomed, the islanders diverted ever more effort not into addressing the problem – for they did not know how to do that – but into making ever more and bigger (but very rarely better) monuments to their ancestors. And what were those roads made of? Trees.”</a:t>
            </a:r>
            <a:br>
              <a:rPr lang="en-US" dirty="0"/>
            </a:br>
            <a:r>
              <a:rPr lang="en-US" dirty="0"/>
              <a:t>	-David Deutsch, </a:t>
            </a:r>
            <a:r>
              <a:rPr lang="en-US" i="1" dirty="0"/>
              <a:t>The Beginning of Infinity</a:t>
            </a:r>
          </a:p>
        </p:txBody>
      </p:sp>
      <p:pic>
        <p:nvPicPr>
          <p:cNvPr id="5" name="Picture 4">
            <a:extLst>
              <a:ext uri="{FF2B5EF4-FFF2-40B4-BE49-F238E27FC236}">
                <a16:creationId xmlns:a16="http://schemas.microsoft.com/office/drawing/2014/main" id="{8943BF1A-CD5D-E75F-21A0-FD471A90B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204" y="1088570"/>
            <a:ext cx="3906750" cy="5210629"/>
          </a:xfrm>
          <a:prstGeom prst="rect">
            <a:avLst/>
          </a:prstGeom>
        </p:spPr>
      </p:pic>
      <p:pic>
        <p:nvPicPr>
          <p:cNvPr id="8" name="Picture 7">
            <a:extLst>
              <a:ext uri="{FF2B5EF4-FFF2-40B4-BE49-F238E27FC236}">
                <a16:creationId xmlns:a16="http://schemas.microsoft.com/office/drawing/2014/main" id="{D8A7D17E-D1C1-93EA-34EB-C6AD1FB61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078" y="2384880"/>
            <a:ext cx="2210703" cy="1200150"/>
          </a:xfrm>
          <a:prstGeom prst="rect">
            <a:avLst/>
          </a:prstGeom>
        </p:spPr>
      </p:pic>
      <p:pic>
        <p:nvPicPr>
          <p:cNvPr id="7" name="Picture 6">
            <a:extLst>
              <a:ext uri="{FF2B5EF4-FFF2-40B4-BE49-F238E27FC236}">
                <a16:creationId xmlns:a16="http://schemas.microsoft.com/office/drawing/2014/main" id="{4B7C3BF7-5283-FB58-9CFB-42DFB9EA3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50" y="2384879"/>
            <a:ext cx="2210703" cy="1200150"/>
          </a:xfrm>
          <a:prstGeom prst="rect">
            <a:avLst/>
          </a:prstGeom>
        </p:spPr>
      </p:pic>
      <p:sp>
        <p:nvSpPr>
          <p:cNvPr id="9" name="Text Placeholder 2">
            <a:extLst>
              <a:ext uri="{FF2B5EF4-FFF2-40B4-BE49-F238E27FC236}">
                <a16:creationId xmlns:a16="http://schemas.microsoft.com/office/drawing/2014/main" id="{3E299A15-8A18-BA3C-5EC2-D6C5A0D1843E}"/>
              </a:ext>
            </a:extLst>
          </p:cNvPr>
          <p:cNvSpPr txBox="1">
            <a:spLocks/>
          </p:cNvSpPr>
          <p:nvPr/>
        </p:nvSpPr>
        <p:spPr>
          <a:xfrm>
            <a:off x="228600" y="5769429"/>
            <a:ext cx="7338525" cy="977446"/>
          </a:xfrm>
          <a:prstGeom prst="rect">
            <a:avLst/>
          </a:prstGeom>
          <a:solidFill>
            <a:schemeClr val="bg1">
              <a:lumMod val="95000"/>
            </a:schemeClr>
          </a:solidFill>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Bip300 </a:t>
            </a:r>
            <a:r>
              <a:rPr lang="en-US" i="1" u="sng" dirty="0"/>
              <a:t>fosters</a:t>
            </a:r>
            <a:r>
              <a:rPr lang="en-US" dirty="0"/>
              <a:t> L1 openness to change, &amp; innovation. But this change is opt-in and reversible. Thus, Bip300 also fosters ossification.</a:t>
            </a:r>
            <a:endParaRPr lang="en-US" i="1" dirty="0"/>
          </a:p>
        </p:txBody>
      </p:sp>
      <p:sp>
        <p:nvSpPr>
          <p:cNvPr id="10" name="Text Placeholder 2">
            <a:extLst>
              <a:ext uri="{FF2B5EF4-FFF2-40B4-BE49-F238E27FC236}">
                <a16:creationId xmlns:a16="http://schemas.microsoft.com/office/drawing/2014/main" id="{88E5B84D-C762-BF7B-CB6F-99DD90D33C96}"/>
              </a:ext>
            </a:extLst>
          </p:cNvPr>
          <p:cNvSpPr txBox="1">
            <a:spLocks/>
          </p:cNvSpPr>
          <p:nvPr/>
        </p:nvSpPr>
        <p:spPr>
          <a:xfrm>
            <a:off x="3550295" y="5426530"/>
            <a:ext cx="507355" cy="310695"/>
          </a:xfrm>
          <a:prstGeom prst="rect">
            <a:avLst/>
          </a:prstGeom>
          <a:solidFill>
            <a:schemeClr val="bg1">
              <a:lumMod val="95000"/>
            </a:schemeClr>
          </a:solidFill>
          <a:ln>
            <a:solidFill>
              <a:schemeClr val="tx1"/>
            </a:solidFill>
          </a:ln>
        </p:spPr>
        <p:txBody>
          <a:bodyPr vert="horz" lIns="91440" tIns="45720" rIns="91440" bIns="45720" rtlCol="0" anchor="b">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VS.</a:t>
            </a:r>
            <a:endParaRPr lang="en-US" i="1" dirty="0"/>
          </a:p>
        </p:txBody>
      </p:sp>
      <p:sp>
        <p:nvSpPr>
          <p:cNvPr id="4" name="Text Placeholder 2">
            <a:extLst>
              <a:ext uri="{FF2B5EF4-FFF2-40B4-BE49-F238E27FC236}">
                <a16:creationId xmlns:a16="http://schemas.microsoft.com/office/drawing/2014/main" id="{B7C97704-69F8-CAAC-9256-1411C492D042}"/>
              </a:ext>
            </a:extLst>
          </p:cNvPr>
          <p:cNvSpPr txBox="1">
            <a:spLocks/>
          </p:cNvSpPr>
          <p:nvPr/>
        </p:nvSpPr>
        <p:spPr>
          <a:xfrm>
            <a:off x="8801642" y="6202589"/>
            <a:ext cx="2608139" cy="544286"/>
          </a:xfrm>
          <a:prstGeom prst="rect">
            <a:avLst/>
          </a:prstGeom>
          <a:solidFill>
            <a:schemeClr val="bg1">
              <a:lumMod val="95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See </a:t>
            </a:r>
            <a:r>
              <a:rPr lang="en-US" b="1" u="sng" dirty="0"/>
              <a:t>Appendix 3</a:t>
            </a:r>
            <a:endParaRPr lang="en-US" b="1" i="1" u="sng" dirty="0"/>
          </a:p>
        </p:txBody>
      </p:sp>
    </p:spTree>
    <p:extLst>
      <p:ext uri="{BB962C8B-B14F-4D97-AF65-F5344CB8AC3E}">
        <p14:creationId xmlns:p14="http://schemas.microsoft.com/office/powerpoint/2010/main" val="9240107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ADB8-0FB2-D01C-3968-59813E100305}"/>
              </a:ext>
            </a:extLst>
          </p:cNvPr>
          <p:cNvSpPr>
            <a:spLocks noGrp="1"/>
          </p:cNvSpPr>
          <p:nvPr>
            <p:ph type="title"/>
          </p:nvPr>
        </p:nvSpPr>
        <p:spPr/>
        <p:txBody>
          <a:bodyPr/>
          <a:lstStyle/>
          <a:p>
            <a:r>
              <a:rPr lang="en-US" dirty="0"/>
              <a:t>My 1000+ Pages About Bitcoin</a:t>
            </a:r>
          </a:p>
        </p:txBody>
      </p:sp>
      <p:sp>
        <p:nvSpPr>
          <p:cNvPr id="4" name="Footer Placeholder 3">
            <a:extLst>
              <a:ext uri="{FF2B5EF4-FFF2-40B4-BE49-F238E27FC236}">
                <a16:creationId xmlns:a16="http://schemas.microsoft.com/office/drawing/2014/main" id="{59EF08E5-5672-FFB3-00DE-90D10D483E44}"/>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C0D1A689-C80B-5CFF-9B48-4BE44E4CBB59}"/>
              </a:ext>
            </a:extLst>
          </p:cNvPr>
          <p:cNvSpPr>
            <a:spLocks noGrp="1"/>
          </p:cNvSpPr>
          <p:nvPr>
            <p:ph type="sldNum" sz="quarter" idx="12"/>
          </p:nvPr>
        </p:nvSpPr>
        <p:spPr/>
        <p:txBody>
          <a:bodyPr/>
          <a:lstStyle/>
          <a:p>
            <a:fld id="{B6877F82-84DC-415B-8D0D-0C674AA6E930}" type="slidenum">
              <a:rPr lang="en-US" smtClean="0"/>
              <a:t>3</a:t>
            </a:fld>
            <a:endParaRPr lang="en-US"/>
          </a:p>
        </p:txBody>
      </p:sp>
      <p:pic>
        <p:nvPicPr>
          <p:cNvPr id="7" name="Picture 6">
            <a:extLst>
              <a:ext uri="{FF2B5EF4-FFF2-40B4-BE49-F238E27FC236}">
                <a16:creationId xmlns:a16="http://schemas.microsoft.com/office/drawing/2014/main" id="{8BD9AC03-9F3F-4D95-122B-95C47DB58692}"/>
              </a:ext>
            </a:extLst>
          </p:cNvPr>
          <p:cNvPicPr>
            <a:picLocks noChangeAspect="1"/>
          </p:cNvPicPr>
          <p:nvPr/>
        </p:nvPicPr>
        <p:blipFill>
          <a:blip r:embed="rId4"/>
          <a:stretch>
            <a:fillRect/>
          </a:stretch>
        </p:blipFill>
        <p:spPr>
          <a:xfrm>
            <a:off x="0" y="2360685"/>
            <a:ext cx="12192000" cy="3577069"/>
          </a:xfrm>
          <a:prstGeom prst="rect">
            <a:avLst/>
          </a:prstGeom>
        </p:spPr>
      </p:pic>
      <p:sp>
        <p:nvSpPr>
          <p:cNvPr id="8" name="TextBox 7">
            <a:extLst>
              <a:ext uri="{FF2B5EF4-FFF2-40B4-BE49-F238E27FC236}">
                <a16:creationId xmlns:a16="http://schemas.microsoft.com/office/drawing/2014/main" id="{307EDB89-02C0-7E2F-A385-8F9945D04588}"/>
              </a:ext>
            </a:extLst>
          </p:cNvPr>
          <p:cNvSpPr txBox="1"/>
          <p:nvPr/>
        </p:nvSpPr>
        <p:spPr>
          <a:xfrm>
            <a:off x="715525" y="1181891"/>
            <a:ext cx="3528290" cy="646331"/>
          </a:xfrm>
          <a:prstGeom prst="rect">
            <a:avLst/>
          </a:prstGeom>
          <a:solidFill>
            <a:schemeClr val="bg1">
              <a:lumMod val="95000"/>
            </a:schemeClr>
          </a:solidFill>
          <a:ln>
            <a:solidFill>
              <a:schemeClr val="tx1"/>
            </a:solidFill>
          </a:ln>
        </p:spPr>
        <p:txBody>
          <a:bodyPr wrap="square" rtlCol="0">
            <a:spAutoFit/>
          </a:bodyPr>
          <a:lstStyle/>
          <a:p>
            <a:r>
              <a:rPr lang="en-US" dirty="0"/>
              <a:t>2012-2014 |  Statistician, Yale Econ </a:t>
            </a:r>
            <a:r>
              <a:rPr lang="en-US" dirty="0">
                <a:sym typeface="Wingdings" panose="05000000000000000000" pitchFamily="2" charset="2"/>
              </a:rPr>
              <a:t> Bitcoin Researcher</a:t>
            </a:r>
            <a:endParaRPr lang="en-US" dirty="0"/>
          </a:p>
        </p:txBody>
      </p:sp>
    </p:spTree>
    <p:extLst>
      <p:ext uri="{BB962C8B-B14F-4D97-AF65-F5344CB8AC3E}">
        <p14:creationId xmlns:p14="http://schemas.microsoft.com/office/powerpoint/2010/main" val="3738310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420F4-60E7-712A-AEA9-AB8A6B66D505}"/>
              </a:ext>
            </a:extLst>
          </p:cNvPr>
          <p:cNvSpPr>
            <a:spLocks noGrp="1"/>
          </p:cNvSpPr>
          <p:nvPr>
            <p:ph type="title"/>
          </p:nvPr>
        </p:nvSpPr>
        <p:spPr/>
        <p:txBody>
          <a:bodyPr/>
          <a:lstStyle/>
          <a:p>
            <a:r>
              <a:rPr lang="en-US" dirty="0"/>
              <a:t>How You Can Help</a:t>
            </a:r>
          </a:p>
        </p:txBody>
      </p:sp>
      <p:sp>
        <p:nvSpPr>
          <p:cNvPr id="3" name="Content Placeholder 2">
            <a:extLst>
              <a:ext uri="{FF2B5EF4-FFF2-40B4-BE49-F238E27FC236}">
                <a16:creationId xmlns:a16="http://schemas.microsoft.com/office/drawing/2014/main" id="{113D4BEC-E5FF-462F-0493-B8678AE865AD}"/>
              </a:ext>
            </a:extLst>
          </p:cNvPr>
          <p:cNvSpPr>
            <a:spLocks noGrp="1"/>
          </p:cNvSpPr>
          <p:nvPr>
            <p:ph idx="1"/>
          </p:nvPr>
        </p:nvSpPr>
        <p:spPr>
          <a:xfrm>
            <a:off x="536028" y="1305384"/>
            <a:ext cx="11054780" cy="5050965"/>
          </a:xfrm>
        </p:spPr>
        <p:txBody>
          <a:bodyPr/>
          <a:lstStyle/>
          <a:p>
            <a:r>
              <a:rPr lang="en-US" dirty="0"/>
              <a:t>Learn and spread the word</a:t>
            </a:r>
          </a:p>
          <a:p>
            <a:pPr lvl="1"/>
            <a:r>
              <a:rPr lang="en-US" dirty="0"/>
              <a:t>Join the Telegram – </a:t>
            </a:r>
            <a:r>
              <a:rPr lang="en-US" u="sng" dirty="0"/>
              <a:t>t.me/</a:t>
            </a:r>
            <a:r>
              <a:rPr lang="en-US" u="sng" dirty="0" err="1"/>
              <a:t>DcInsiders</a:t>
            </a:r>
            <a:endParaRPr lang="en-US" u="sng" dirty="0"/>
          </a:p>
          <a:p>
            <a:pPr lvl="1"/>
            <a:r>
              <a:rPr lang="en-US" dirty="0"/>
              <a:t>Try the software – </a:t>
            </a:r>
            <a:r>
              <a:rPr lang="en-US" u="sng" dirty="0"/>
              <a:t>releases.drivechain.info</a:t>
            </a:r>
            <a:r>
              <a:rPr lang="en-US" dirty="0"/>
              <a:t> </a:t>
            </a:r>
          </a:p>
          <a:p>
            <a:pPr lvl="1"/>
            <a:r>
              <a:rPr lang="en-US" dirty="0"/>
              <a:t>Read the BIPs / read </a:t>
            </a:r>
            <a:r>
              <a:rPr lang="en-US" u="sng" dirty="0"/>
              <a:t>drivechain.info</a:t>
            </a:r>
            <a:r>
              <a:rPr lang="en-US" dirty="0"/>
              <a:t> , to absorb the ideas</a:t>
            </a:r>
          </a:p>
          <a:p>
            <a:pPr lvl="1"/>
            <a:r>
              <a:rPr lang="en-US" dirty="0"/>
              <a:t>Follow me, @truthcoin on Twitter</a:t>
            </a:r>
          </a:p>
          <a:p>
            <a:endParaRPr lang="en-US" dirty="0"/>
          </a:p>
          <a:p>
            <a:r>
              <a:rPr lang="en-US" dirty="0"/>
              <a:t>Specifically, we eventually need either:</a:t>
            </a:r>
          </a:p>
          <a:p>
            <a:pPr lvl="1"/>
            <a:r>
              <a:rPr lang="en-US" dirty="0"/>
              <a:t>Bitcoin to take this idea</a:t>
            </a:r>
          </a:p>
          <a:p>
            <a:pPr lvl="2"/>
            <a:r>
              <a:rPr lang="en-US" dirty="0"/>
              <a:t>Core to merge the Bip300 pull request (will take years), OR</a:t>
            </a:r>
          </a:p>
          <a:p>
            <a:pPr lvl="2"/>
            <a:r>
              <a:rPr lang="en-US" dirty="0"/>
              <a:t>51% BTC hashrate to run the Bip300 software (MASF)</a:t>
            </a:r>
          </a:p>
          <a:p>
            <a:pPr lvl="1"/>
            <a:r>
              <a:rPr lang="en-US" dirty="0"/>
              <a:t>An Altcoin / Fork must take this idea</a:t>
            </a:r>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5D712566-67A2-D52D-0B14-61E83F938FFB}"/>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2F7CA76B-946C-1851-7AC2-1ED883C7A14A}"/>
              </a:ext>
            </a:extLst>
          </p:cNvPr>
          <p:cNvSpPr>
            <a:spLocks noGrp="1"/>
          </p:cNvSpPr>
          <p:nvPr>
            <p:ph type="sldNum" sz="quarter" idx="12"/>
          </p:nvPr>
        </p:nvSpPr>
        <p:spPr/>
        <p:txBody>
          <a:bodyPr/>
          <a:lstStyle/>
          <a:p>
            <a:fld id="{B6877F82-84DC-415B-8D0D-0C674AA6E930}" type="slidenum">
              <a:rPr lang="en-US" smtClean="0"/>
              <a:t>30</a:t>
            </a:fld>
            <a:endParaRPr lang="en-US"/>
          </a:p>
        </p:txBody>
      </p:sp>
    </p:spTree>
    <p:extLst>
      <p:ext uri="{BB962C8B-B14F-4D97-AF65-F5344CB8AC3E}">
        <p14:creationId xmlns:p14="http://schemas.microsoft.com/office/powerpoint/2010/main" val="1344990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7A40D9-7D28-23C0-15D7-5907B6AECACF}"/>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49290" y="0"/>
            <a:ext cx="12093420" cy="6858000"/>
          </a:xfrm>
          <a:prstGeom prst="rect">
            <a:avLst/>
          </a:prstGeom>
        </p:spPr>
      </p:pic>
      <p:sp>
        <p:nvSpPr>
          <p:cNvPr id="7" name="Rectangle 6">
            <a:extLst>
              <a:ext uri="{FF2B5EF4-FFF2-40B4-BE49-F238E27FC236}">
                <a16:creationId xmlns:a16="http://schemas.microsoft.com/office/drawing/2014/main" id="{D5344DC7-13E6-860A-D4ED-71F8A0455CDE}"/>
              </a:ext>
            </a:extLst>
          </p:cNvPr>
          <p:cNvSpPr/>
          <p:nvPr/>
        </p:nvSpPr>
        <p:spPr>
          <a:xfrm>
            <a:off x="32368" y="32368"/>
            <a:ext cx="12110544" cy="6790843"/>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59D93C-35D1-937E-3208-2A06585EFA51}"/>
              </a:ext>
            </a:extLst>
          </p:cNvPr>
          <p:cNvSpPr>
            <a:spLocks noGrp="1"/>
          </p:cNvSpPr>
          <p:nvPr>
            <p:ph type="title"/>
          </p:nvPr>
        </p:nvSpPr>
        <p:spPr>
          <a:xfrm>
            <a:off x="2334705" y="1096321"/>
            <a:ext cx="7522589" cy="3911213"/>
          </a:xfrm>
        </p:spPr>
        <p:txBody>
          <a:bodyPr/>
          <a:lstStyle/>
          <a:p>
            <a:pPr algn="ctr"/>
            <a:r>
              <a:rPr lang="en-US" sz="8800" dirty="0"/>
              <a:t>Thank You</a:t>
            </a:r>
            <a:br>
              <a:rPr lang="en-US" sz="8800" dirty="0"/>
            </a:br>
            <a:r>
              <a:rPr lang="en-US" dirty="0"/>
              <a:t>For Your Attention</a:t>
            </a:r>
          </a:p>
        </p:txBody>
      </p:sp>
      <p:sp>
        <p:nvSpPr>
          <p:cNvPr id="4" name="Footer Placeholder 3">
            <a:extLst>
              <a:ext uri="{FF2B5EF4-FFF2-40B4-BE49-F238E27FC236}">
                <a16:creationId xmlns:a16="http://schemas.microsoft.com/office/drawing/2014/main" id="{6B6F69A1-29DD-6DD6-46B9-FA5E392095DB}"/>
              </a:ext>
            </a:extLst>
          </p:cNvPr>
          <p:cNvSpPr>
            <a:spLocks noGrp="1"/>
          </p:cNvSpPr>
          <p:nvPr>
            <p:ph type="ftr" sz="quarter" idx="11"/>
          </p:nvPr>
        </p:nvSpPr>
        <p:spPr/>
        <p:txBody>
          <a:bodyPr/>
          <a:lstStyle/>
          <a:p>
            <a:r>
              <a:rPr lang="en-US" u="sng" dirty="0">
                <a:solidFill>
                  <a:schemeClr val="bg1">
                    <a:lumMod val="85000"/>
                  </a:schemeClr>
                </a:solidFill>
              </a:rPr>
              <a:t>Site:</a:t>
            </a:r>
            <a:r>
              <a:rPr lang="en-US" dirty="0">
                <a:solidFill>
                  <a:schemeClr val="bg1">
                    <a:lumMod val="85000"/>
                  </a:schemeClr>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tx1"/>
                </a:solidFill>
              </a:rPr>
              <a:t>www.drivechain.info</a:t>
            </a:r>
            <a:r>
              <a:rPr lang="en-US" dirty="0">
                <a:solidFill>
                  <a:schemeClr val="tx1"/>
                </a:solidFill>
              </a:rPr>
              <a:t>  </a:t>
            </a:r>
            <a:r>
              <a:rPr lang="en-US" u="sng" dirty="0">
                <a:solidFill>
                  <a:srgbClr val="002060"/>
                </a:solidFill>
              </a:rPr>
              <a:t>Paul’s Twitter:</a:t>
            </a:r>
            <a:r>
              <a:rPr lang="en-US" dirty="0">
                <a:solidFill>
                  <a:schemeClr val="bg1">
                    <a:lumMod val="75000"/>
                  </a:schemeClr>
                </a:solidFill>
              </a:rPr>
              <a:t> </a:t>
            </a:r>
            <a:r>
              <a:rPr lang="en-US" dirty="0">
                <a:solidFill>
                  <a:schemeClr val="tx1"/>
                </a:solidFill>
              </a:rPr>
              <a:t>@truthcoin</a:t>
            </a:r>
          </a:p>
        </p:txBody>
      </p:sp>
      <p:sp>
        <p:nvSpPr>
          <p:cNvPr id="5" name="Slide Number Placeholder 4">
            <a:extLst>
              <a:ext uri="{FF2B5EF4-FFF2-40B4-BE49-F238E27FC236}">
                <a16:creationId xmlns:a16="http://schemas.microsoft.com/office/drawing/2014/main" id="{519BEA8B-338E-2E5E-5F9E-4A43043EB41F}"/>
              </a:ext>
            </a:extLst>
          </p:cNvPr>
          <p:cNvSpPr>
            <a:spLocks noGrp="1"/>
          </p:cNvSpPr>
          <p:nvPr>
            <p:ph type="sldNum" sz="quarter" idx="12"/>
          </p:nvPr>
        </p:nvSpPr>
        <p:spPr/>
        <p:txBody>
          <a:bodyPr/>
          <a:lstStyle/>
          <a:p>
            <a:fld id="{B6877F82-84DC-415B-8D0D-0C674AA6E930}" type="slidenum">
              <a:rPr lang="en-US" smtClean="0"/>
              <a:t>31</a:t>
            </a:fld>
            <a:endParaRPr lang="en-US"/>
          </a:p>
        </p:txBody>
      </p:sp>
    </p:spTree>
    <p:extLst>
      <p:ext uri="{BB962C8B-B14F-4D97-AF65-F5344CB8AC3E}">
        <p14:creationId xmlns:p14="http://schemas.microsoft.com/office/powerpoint/2010/main" val="2892145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DCF5-7503-403E-E5E4-890116BB8ED4}"/>
              </a:ext>
            </a:extLst>
          </p:cNvPr>
          <p:cNvSpPr>
            <a:spLocks noGrp="1"/>
          </p:cNvSpPr>
          <p:nvPr>
            <p:ph type="title"/>
          </p:nvPr>
        </p:nvSpPr>
        <p:spPr>
          <a:xfrm>
            <a:off x="838200" y="200025"/>
            <a:ext cx="7477897" cy="765175"/>
          </a:xfrm>
          <a:solidFill>
            <a:schemeClr val="bg1">
              <a:lumMod val="85000"/>
            </a:schemeClr>
          </a:solidFill>
          <a:ln>
            <a:solidFill>
              <a:schemeClr val="tx1"/>
            </a:solidFill>
          </a:ln>
        </p:spPr>
        <p:txBody>
          <a:bodyPr/>
          <a:lstStyle/>
          <a:p>
            <a:r>
              <a:rPr lang="en-US" dirty="0"/>
              <a:t>Fundamental Value – </a:t>
            </a:r>
            <a:r>
              <a:rPr lang="en-US" dirty="0" err="1"/>
              <a:t>Namecoin</a:t>
            </a:r>
            <a:r>
              <a:rPr lang="en-US" dirty="0"/>
              <a:t> </a:t>
            </a:r>
          </a:p>
        </p:txBody>
      </p:sp>
      <p:sp>
        <p:nvSpPr>
          <p:cNvPr id="3" name="Content Placeholder 2">
            <a:extLst>
              <a:ext uri="{FF2B5EF4-FFF2-40B4-BE49-F238E27FC236}">
                <a16:creationId xmlns:a16="http://schemas.microsoft.com/office/drawing/2014/main" id="{5DCA7371-A54A-8C6D-EC07-18AD60B1F004}"/>
              </a:ext>
            </a:extLst>
          </p:cNvPr>
          <p:cNvSpPr>
            <a:spLocks noGrp="1"/>
          </p:cNvSpPr>
          <p:nvPr>
            <p:ph idx="1"/>
          </p:nvPr>
        </p:nvSpPr>
        <p:spPr>
          <a:xfrm>
            <a:off x="383059" y="1507523"/>
            <a:ext cx="10970741" cy="4669439"/>
          </a:xfrm>
        </p:spPr>
        <p:txBody>
          <a:bodyPr/>
          <a:lstStyle/>
          <a:p>
            <a:r>
              <a:rPr lang="en-US" dirty="0" err="1"/>
              <a:t>Namecoin</a:t>
            </a:r>
            <a:r>
              <a:rPr lang="en-US" dirty="0"/>
              <a:t> Enables:</a:t>
            </a:r>
          </a:p>
          <a:p>
            <a:pPr lvl="1"/>
            <a:r>
              <a:rPr lang="en-US" dirty="0"/>
              <a:t>One Username – Own a single username, that works everywhere, on every site.</a:t>
            </a:r>
          </a:p>
          <a:p>
            <a:pPr lvl="1"/>
            <a:r>
              <a:rPr lang="en-US" dirty="0"/>
              <a:t>No more passwords! -- Login by being “pinged” with PIN via open protocol.</a:t>
            </a:r>
          </a:p>
          <a:p>
            <a:pPr lvl="1"/>
            <a:r>
              <a:rPr lang="en-US" dirty="0"/>
              <a:t>Easy to keep different online identities separate.</a:t>
            </a:r>
          </a:p>
          <a:p>
            <a:pPr lvl="1"/>
            <a:r>
              <a:rPr lang="en-US" dirty="0"/>
              <a:t>“</a:t>
            </a:r>
            <a:r>
              <a:rPr lang="en-US" dirty="0" err="1"/>
              <a:t>PayMail</a:t>
            </a:r>
            <a:r>
              <a:rPr lang="en-US" dirty="0"/>
              <a:t>” – Special inbox where people must pay you $ in order for the message to go through.</a:t>
            </a:r>
          </a:p>
          <a:p>
            <a:pPr lvl="2"/>
            <a:r>
              <a:rPr lang="en-US" dirty="0" err="1"/>
              <a:t>PayMail</a:t>
            </a:r>
            <a:r>
              <a:rPr lang="en-US" dirty="0"/>
              <a:t> for introductions + Whitelists = eliminates all spam from the internet. This breaks the chokehold of Google.</a:t>
            </a:r>
          </a:p>
          <a:p>
            <a:pPr lvl="2"/>
            <a:r>
              <a:rPr lang="en-US" dirty="0"/>
              <a:t>On-chain </a:t>
            </a:r>
            <a:r>
              <a:rPr lang="en-US" dirty="0" err="1"/>
              <a:t>PayMail</a:t>
            </a:r>
            <a:r>
              <a:rPr lang="en-US" dirty="0"/>
              <a:t> is completely, 100% untraceable if you run a full node. No TOR required.</a:t>
            </a:r>
          </a:p>
          <a:p>
            <a:pPr lvl="1"/>
            <a:r>
              <a:rPr lang="en-US" dirty="0"/>
              <a:t>Everyone has end-to-end encryption. Everyone has a TOR / i2p website.</a:t>
            </a:r>
          </a:p>
          <a:p>
            <a:pPr lvl="1"/>
            <a:r>
              <a:rPr lang="en-US" dirty="0"/>
              <a:t>No seizing of ICANN domain names.</a:t>
            </a:r>
          </a:p>
          <a:p>
            <a:pPr lvl="1"/>
            <a:r>
              <a:rPr lang="en-US" dirty="0"/>
              <a:t>(Through Bip47 / similar), eliminates the need for Bitcoin addresses.</a:t>
            </a:r>
          </a:p>
          <a:p>
            <a:pPr lvl="1"/>
            <a:endParaRPr lang="en-US" dirty="0"/>
          </a:p>
        </p:txBody>
      </p:sp>
      <p:sp>
        <p:nvSpPr>
          <p:cNvPr id="4" name="Slide Number Placeholder 3">
            <a:extLst>
              <a:ext uri="{FF2B5EF4-FFF2-40B4-BE49-F238E27FC236}">
                <a16:creationId xmlns:a16="http://schemas.microsoft.com/office/drawing/2014/main" id="{C7E21E40-D506-80E9-A8B0-707C6A748664}"/>
              </a:ext>
            </a:extLst>
          </p:cNvPr>
          <p:cNvSpPr>
            <a:spLocks noGrp="1"/>
          </p:cNvSpPr>
          <p:nvPr>
            <p:ph type="sldNum" sz="quarter" idx="12"/>
          </p:nvPr>
        </p:nvSpPr>
        <p:spPr/>
        <p:txBody>
          <a:bodyPr/>
          <a:lstStyle/>
          <a:p>
            <a:fld id="{64A73B7B-B545-4723-8D44-5CC401310D8B}" type="slidenum">
              <a:rPr lang="en-US" smtClean="0"/>
              <a:t>32</a:t>
            </a:fld>
            <a:endParaRPr lang="en-US" dirty="0"/>
          </a:p>
        </p:txBody>
      </p:sp>
      <p:sp>
        <p:nvSpPr>
          <p:cNvPr id="5" name="Footer Placeholder 4">
            <a:extLst>
              <a:ext uri="{FF2B5EF4-FFF2-40B4-BE49-F238E27FC236}">
                <a16:creationId xmlns:a16="http://schemas.microsoft.com/office/drawing/2014/main" id="{C3365D75-119D-8A52-01DF-74EDF7790376}"/>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6" name="Title 1">
            <a:extLst>
              <a:ext uri="{FF2B5EF4-FFF2-40B4-BE49-F238E27FC236}">
                <a16:creationId xmlns:a16="http://schemas.microsoft.com/office/drawing/2014/main" id="{6CD4ADE3-6BAA-2153-23DC-0413101313F9}"/>
              </a:ext>
            </a:extLst>
          </p:cNvPr>
          <p:cNvSpPr txBox="1">
            <a:spLocks/>
          </p:cNvSpPr>
          <p:nvPr/>
        </p:nvSpPr>
        <p:spPr>
          <a:xfrm>
            <a:off x="3906796" y="1466102"/>
            <a:ext cx="5484340" cy="481013"/>
          </a:xfrm>
          <a:prstGeom prst="rect">
            <a:avLst/>
          </a:prstGeom>
          <a:solidFill>
            <a:schemeClr val="bg1">
              <a:lumMod val="85000"/>
            </a:schemeClr>
          </a:solidFill>
          <a:ln>
            <a:solidFill>
              <a:schemeClr val="tx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does today’s internet suck so much??</a:t>
            </a:r>
          </a:p>
        </p:txBody>
      </p:sp>
      <p:sp>
        <p:nvSpPr>
          <p:cNvPr id="7" name="Title 1">
            <a:extLst>
              <a:ext uri="{FF2B5EF4-FFF2-40B4-BE49-F238E27FC236}">
                <a16:creationId xmlns:a16="http://schemas.microsoft.com/office/drawing/2014/main" id="{557B9E6D-3860-C699-E08A-4472A8302867}"/>
              </a:ext>
            </a:extLst>
          </p:cNvPr>
          <p:cNvSpPr txBox="1">
            <a:spLocks/>
          </p:cNvSpPr>
          <p:nvPr/>
        </p:nvSpPr>
        <p:spPr>
          <a:xfrm>
            <a:off x="3906796" y="883448"/>
            <a:ext cx="5484340" cy="481013"/>
          </a:xfrm>
          <a:prstGeom prst="rect">
            <a:avLst/>
          </a:prstGeom>
          <a:solidFill>
            <a:schemeClr val="bg1">
              <a:lumMod val="85000"/>
            </a:schemeClr>
          </a:solidFill>
          <a:ln>
            <a:solidFill>
              <a:schemeClr val="tx1"/>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Satoshi co-invents </a:t>
            </a:r>
            <a:r>
              <a:rPr lang="en-US" dirty="0" err="1"/>
              <a:t>Namecoin</a:t>
            </a:r>
            <a:r>
              <a:rPr lang="en-US" dirty="0"/>
              <a:t> in 2010</a:t>
            </a:r>
          </a:p>
        </p:txBody>
      </p:sp>
    </p:spTree>
    <p:extLst>
      <p:ext uri="{BB962C8B-B14F-4D97-AF65-F5344CB8AC3E}">
        <p14:creationId xmlns:p14="http://schemas.microsoft.com/office/powerpoint/2010/main" val="1037410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A0B8-D46A-4955-A37C-79D4F683A16C}"/>
              </a:ext>
            </a:extLst>
          </p:cNvPr>
          <p:cNvSpPr>
            <a:spLocks noGrp="1"/>
          </p:cNvSpPr>
          <p:nvPr>
            <p:ph type="title"/>
          </p:nvPr>
        </p:nvSpPr>
        <p:spPr>
          <a:xfrm>
            <a:off x="88900" y="124706"/>
            <a:ext cx="3602780" cy="3098800"/>
          </a:xfrm>
        </p:spPr>
        <p:txBody>
          <a:bodyPr>
            <a:normAutofit/>
          </a:bodyPr>
          <a:lstStyle/>
          <a:p>
            <a:pPr lvl="0"/>
            <a:r>
              <a:rPr lang="en-US" sz="3200" dirty="0"/>
              <a:t>Screenshot #1 from</a:t>
            </a:r>
            <a:br>
              <a:rPr lang="en-US" sz="3200" dirty="0"/>
            </a:br>
            <a:r>
              <a:rPr lang="en-US" sz="3200" dirty="0"/>
              <a:t> </a:t>
            </a:r>
            <a:r>
              <a:rPr lang="en-US" sz="3200" u="sng" dirty="0"/>
              <a:t>www.truthcoin.info/blog/bitnames/</a:t>
            </a:r>
            <a:r>
              <a:rPr lang="en-US" sz="3200" dirty="0"/>
              <a:t> </a:t>
            </a:r>
          </a:p>
        </p:txBody>
      </p:sp>
      <p:sp>
        <p:nvSpPr>
          <p:cNvPr id="5" name="Slide Number Placeholder 4">
            <a:extLst>
              <a:ext uri="{FF2B5EF4-FFF2-40B4-BE49-F238E27FC236}">
                <a16:creationId xmlns:a16="http://schemas.microsoft.com/office/drawing/2014/main" id="{DE8DAC6E-0F52-486A-B620-C8E644757627}"/>
              </a:ext>
            </a:extLst>
          </p:cNvPr>
          <p:cNvSpPr>
            <a:spLocks noGrp="1"/>
          </p:cNvSpPr>
          <p:nvPr>
            <p:ph type="sldNum" sz="quarter" idx="12"/>
          </p:nvPr>
        </p:nvSpPr>
        <p:spPr/>
        <p:txBody>
          <a:bodyPr/>
          <a:lstStyle/>
          <a:p>
            <a:fld id="{64A73B7B-B545-4723-8D44-5CC401310D8B}" type="slidenum">
              <a:rPr lang="en-US" smtClean="0"/>
              <a:t>33</a:t>
            </a:fld>
            <a:endParaRPr lang="en-US" dirty="0"/>
          </a:p>
        </p:txBody>
      </p:sp>
      <p:pic>
        <p:nvPicPr>
          <p:cNvPr id="6" name="Picture 5">
            <a:extLst>
              <a:ext uri="{FF2B5EF4-FFF2-40B4-BE49-F238E27FC236}">
                <a16:creationId xmlns:a16="http://schemas.microsoft.com/office/drawing/2014/main" id="{6EF2ABBD-8640-48BA-8211-E2358135F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680" y="711199"/>
            <a:ext cx="8202950" cy="5080807"/>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819FF84A-2F4A-480E-89F1-EC4999921855}"/>
              </a:ext>
            </a:extLst>
          </p:cNvPr>
          <p:cNvSpPr txBox="1">
            <a:spLocks/>
          </p:cNvSpPr>
          <p:nvPr/>
        </p:nvSpPr>
        <p:spPr>
          <a:xfrm>
            <a:off x="285664" y="384214"/>
            <a:ext cx="3848100" cy="2149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7" name="Footer Placeholder 4">
            <a:extLst>
              <a:ext uri="{FF2B5EF4-FFF2-40B4-BE49-F238E27FC236}">
                <a16:creationId xmlns:a16="http://schemas.microsoft.com/office/drawing/2014/main" id="{E5BDA2C7-3C39-4ECF-A191-F53E97F21A93}"/>
              </a:ext>
            </a:extLst>
          </p:cNvPr>
          <p:cNvSpPr>
            <a:spLocks noGrp="1"/>
          </p:cNvSpPr>
          <p:nvPr>
            <p:ph type="ftr" sz="quarter" idx="11"/>
          </p:nvPr>
        </p:nvSpPr>
        <p:spPr>
          <a:xfrm>
            <a:off x="206138"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3960991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580D0B-BCEB-467B-8808-8B24D6F6FE95}"/>
              </a:ext>
            </a:extLst>
          </p:cNvPr>
          <p:cNvSpPr>
            <a:spLocks noGrp="1"/>
          </p:cNvSpPr>
          <p:nvPr>
            <p:ph type="sldNum" sz="quarter" idx="12"/>
          </p:nvPr>
        </p:nvSpPr>
        <p:spPr/>
        <p:txBody>
          <a:bodyPr/>
          <a:lstStyle/>
          <a:p>
            <a:fld id="{64A73B7B-B545-4723-8D44-5CC401310D8B}" type="slidenum">
              <a:rPr lang="en-US" smtClean="0"/>
              <a:t>34</a:t>
            </a:fld>
            <a:endParaRPr lang="en-US" dirty="0"/>
          </a:p>
        </p:txBody>
      </p:sp>
      <p:pic>
        <p:nvPicPr>
          <p:cNvPr id="8" name="Picture 7">
            <a:extLst>
              <a:ext uri="{FF2B5EF4-FFF2-40B4-BE49-F238E27FC236}">
                <a16:creationId xmlns:a16="http://schemas.microsoft.com/office/drawing/2014/main" id="{DF7AE2AC-F2CF-43D7-B7E5-5B22789FED0D}"/>
              </a:ext>
            </a:extLst>
          </p:cNvPr>
          <p:cNvPicPr>
            <a:picLocks noChangeAspect="1"/>
          </p:cNvPicPr>
          <p:nvPr/>
        </p:nvPicPr>
        <p:blipFill rotWithShape="1">
          <a:blip r:embed="rId3">
            <a:extLst>
              <a:ext uri="{28A0092B-C50C-407E-A947-70E740481C1C}">
                <a14:useLocalDpi xmlns:a14="http://schemas.microsoft.com/office/drawing/2010/main" val="0"/>
              </a:ext>
            </a:extLst>
          </a:blip>
          <a:srcRect r="17415"/>
          <a:stretch/>
        </p:blipFill>
        <p:spPr>
          <a:xfrm>
            <a:off x="3740892" y="655809"/>
            <a:ext cx="7861300" cy="5191585"/>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0B618630-F451-4CC5-8CA6-F2676FC33C0D}"/>
              </a:ext>
            </a:extLst>
          </p:cNvPr>
          <p:cNvSpPr>
            <a:spLocks noGrp="1"/>
          </p:cNvSpPr>
          <p:nvPr>
            <p:ph type="title"/>
          </p:nvPr>
        </p:nvSpPr>
        <p:spPr>
          <a:xfrm>
            <a:off x="138112" y="152801"/>
            <a:ext cx="3602780" cy="3098800"/>
          </a:xfrm>
        </p:spPr>
        <p:txBody>
          <a:bodyPr>
            <a:normAutofit/>
          </a:bodyPr>
          <a:lstStyle/>
          <a:p>
            <a:pPr lvl="0"/>
            <a:r>
              <a:rPr lang="en-US" sz="3200" dirty="0"/>
              <a:t>Screenshot #2 from</a:t>
            </a:r>
            <a:br>
              <a:rPr lang="en-US" sz="3200" dirty="0"/>
            </a:br>
            <a:r>
              <a:rPr lang="en-US" sz="3200" dirty="0"/>
              <a:t> </a:t>
            </a:r>
            <a:r>
              <a:rPr lang="en-US" sz="3200" u="sng" dirty="0"/>
              <a:t>www.truthcoin.info/blog/bitnames/</a:t>
            </a:r>
            <a:r>
              <a:rPr lang="en-US" sz="3200" dirty="0"/>
              <a:t> </a:t>
            </a:r>
          </a:p>
        </p:txBody>
      </p:sp>
      <p:sp>
        <p:nvSpPr>
          <p:cNvPr id="7" name="Footer Placeholder 4">
            <a:extLst>
              <a:ext uri="{FF2B5EF4-FFF2-40B4-BE49-F238E27FC236}">
                <a16:creationId xmlns:a16="http://schemas.microsoft.com/office/drawing/2014/main" id="{A7F9DD60-82F9-4A75-B7F8-F2CCCC250374}"/>
              </a:ext>
            </a:extLst>
          </p:cNvPr>
          <p:cNvSpPr>
            <a:spLocks noGrp="1"/>
          </p:cNvSpPr>
          <p:nvPr>
            <p:ph type="ftr" sz="quarter" idx="11"/>
          </p:nvPr>
        </p:nvSpPr>
        <p:spPr>
          <a:xfrm>
            <a:off x="206138"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1787757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68FAAF-3C7B-42DA-8044-03BC1444E6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2711" y="153999"/>
            <a:ext cx="9377976" cy="627855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EC47D3FE-8199-4E93-A7B1-D6DF1D6C9081}"/>
              </a:ext>
            </a:extLst>
          </p:cNvPr>
          <p:cNvSpPr>
            <a:spLocks noGrp="1"/>
          </p:cNvSpPr>
          <p:nvPr>
            <p:ph type="sldNum" sz="quarter" idx="12"/>
          </p:nvPr>
        </p:nvSpPr>
        <p:spPr/>
        <p:txBody>
          <a:bodyPr/>
          <a:lstStyle/>
          <a:p>
            <a:fld id="{64A73B7B-B545-4723-8D44-5CC401310D8B}" type="slidenum">
              <a:rPr lang="en-US" smtClean="0"/>
              <a:t>35</a:t>
            </a:fld>
            <a:endParaRPr lang="en-US" dirty="0"/>
          </a:p>
        </p:txBody>
      </p:sp>
      <p:sp>
        <p:nvSpPr>
          <p:cNvPr id="9" name="Title 1">
            <a:extLst>
              <a:ext uri="{FF2B5EF4-FFF2-40B4-BE49-F238E27FC236}">
                <a16:creationId xmlns:a16="http://schemas.microsoft.com/office/drawing/2014/main" id="{CE29426E-BDE9-4C4B-B3E2-9E385D917BB4}"/>
              </a:ext>
            </a:extLst>
          </p:cNvPr>
          <p:cNvSpPr>
            <a:spLocks noGrp="1"/>
          </p:cNvSpPr>
          <p:nvPr>
            <p:ph type="title"/>
          </p:nvPr>
        </p:nvSpPr>
        <p:spPr>
          <a:xfrm>
            <a:off x="311321" y="114376"/>
            <a:ext cx="3602780" cy="3098800"/>
          </a:xfrm>
        </p:spPr>
        <p:txBody>
          <a:bodyPr>
            <a:normAutofit/>
          </a:bodyPr>
          <a:lstStyle/>
          <a:p>
            <a:pPr lvl="0"/>
            <a:r>
              <a:rPr lang="en-US" sz="3200" dirty="0"/>
              <a:t>Screenshot #3 from</a:t>
            </a:r>
            <a:br>
              <a:rPr lang="en-US" sz="3200" dirty="0"/>
            </a:br>
            <a:r>
              <a:rPr lang="en-US" sz="3200" dirty="0"/>
              <a:t> </a:t>
            </a:r>
            <a:r>
              <a:rPr lang="en-US" sz="3200" u="sng" dirty="0"/>
              <a:t>www.truthcoin.info/blog/bitnames/</a:t>
            </a:r>
            <a:r>
              <a:rPr lang="en-US" sz="3200" dirty="0"/>
              <a:t> </a:t>
            </a:r>
          </a:p>
        </p:txBody>
      </p:sp>
      <p:sp>
        <p:nvSpPr>
          <p:cNvPr id="8" name="Footer Placeholder 4">
            <a:extLst>
              <a:ext uri="{FF2B5EF4-FFF2-40B4-BE49-F238E27FC236}">
                <a16:creationId xmlns:a16="http://schemas.microsoft.com/office/drawing/2014/main" id="{08CCD40B-5B3E-4EC7-A330-933F13A9FD1C}"/>
              </a:ext>
            </a:extLst>
          </p:cNvPr>
          <p:cNvSpPr>
            <a:spLocks noGrp="1"/>
          </p:cNvSpPr>
          <p:nvPr>
            <p:ph type="ftr" sz="quarter" idx="11"/>
          </p:nvPr>
        </p:nvSpPr>
        <p:spPr>
          <a:xfrm>
            <a:off x="206138"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3449085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DCF5-7503-403E-E5E4-890116BB8ED4}"/>
              </a:ext>
            </a:extLst>
          </p:cNvPr>
          <p:cNvSpPr>
            <a:spLocks noGrp="1"/>
          </p:cNvSpPr>
          <p:nvPr>
            <p:ph type="title"/>
          </p:nvPr>
        </p:nvSpPr>
        <p:spPr>
          <a:xfrm>
            <a:off x="838200" y="200025"/>
            <a:ext cx="7477897" cy="765175"/>
          </a:xfrm>
          <a:solidFill>
            <a:schemeClr val="bg1">
              <a:lumMod val="85000"/>
            </a:schemeClr>
          </a:solidFill>
          <a:ln>
            <a:solidFill>
              <a:schemeClr val="tx1"/>
            </a:solidFill>
          </a:ln>
        </p:spPr>
        <p:txBody>
          <a:bodyPr/>
          <a:lstStyle/>
          <a:p>
            <a:r>
              <a:rPr lang="en-US" dirty="0"/>
              <a:t>Fundamental Value – </a:t>
            </a:r>
            <a:r>
              <a:rPr lang="en-US" dirty="0" err="1"/>
              <a:t>Truthcoin</a:t>
            </a:r>
            <a:endParaRPr lang="en-US" dirty="0"/>
          </a:p>
        </p:txBody>
      </p:sp>
      <p:sp>
        <p:nvSpPr>
          <p:cNvPr id="3" name="Content Placeholder 2">
            <a:extLst>
              <a:ext uri="{FF2B5EF4-FFF2-40B4-BE49-F238E27FC236}">
                <a16:creationId xmlns:a16="http://schemas.microsoft.com/office/drawing/2014/main" id="{5DCA7371-A54A-8C6D-EC07-18AD60B1F004}"/>
              </a:ext>
            </a:extLst>
          </p:cNvPr>
          <p:cNvSpPr>
            <a:spLocks noGrp="1"/>
          </p:cNvSpPr>
          <p:nvPr>
            <p:ph idx="1"/>
          </p:nvPr>
        </p:nvSpPr>
        <p:spPr>
          <a:xfrm>
            <a:off x="383059" y="1507523"/>
            <a:ext cx="10970741" cy="4669439"/>
          </a:xfrm>
        </p:spPr>
        <p:txBody>
          <a:bodyPr>
            <a:normAutofit fontScale="92500" lnSpcReduction="10000"/>
          </a:bodyPr>
          <a:lstStyle/>
          <a:p>
            <a:r>
              <a:rPr lang="en-US" dirty="0" err="1"/>
              <a:t>Truthcoin</a:t>
            </a:r>
            <a:r>
              <a:rPr lang="en-US" dirty="0"/>
              <a:t> Enables:</a:t>
            </a:r>
          </a:p>
          <a:p>
            <a:pPr lvl="1"/>
            <a:r>
              <a:rPr lang="en-US" dirty="0"/>
              <a:t>Prediction Markets – prevents politicians/CEOs from lying.</a:t>
            </a:r>
          </a:p>
          <a:p>
            <a:pPr lvl="2"/>
            <a:r>
              <a:rPr lang="en-US" dirty="0"/>
              <a:t>Prevents politicians/CEOs from lying</a:t>
            </a:r>
          </a:p>
          <a:p>
            <a:pPr lvl="2"/>
            <a:r>
              <a:rPr lang="en-US" dirty="0"/>
              <a:t>Each voter/shareholder/whatever can become optimally informed, with zero effort.</a:t>
            </a:r>
          </a:p>
          <a:p>
            <a:pPr lvl="2"/>
            <a:r>
              <a:rPr lang="en-US" dirty="0"/>
              <a:t>Will </a:t>
            </a:r>
            <a:r>
              <a:rPr lang="en-US" i="1" u="sng" dirty="0"/>
              <a:t>counteract</a:t>
            </a:r>
            <a:r>
              <a:rPr lang="en-US" dirty="0"/>
              <a:t> “rational ignorance” and Caplan-</a:t>
            </a:r>
            <a:r>
              <a:rPr lang="en-US" dirty="0" err="1"/>
              <a:t>esque</a:t>
            </a:r>
            <a:r>
              <a:rPr lang="en-US" dirty="0"/>
              <a:t> “rational irrationality”.</a:t>
            </a:r>
          </a:p>
          <a:p>
            <a:pPr lvl="1"/>
            <a:r>
              <a:rPr lang="en-US" dirty="0"/>
              <a:t>Eliminates the entire “misinformation” pipeline / food chain. (Lobbyists, pollsters, </a:t>
            </a:r>
            <a:r>
              <a:rPr lang="en-US" dirty="0" err="1"/>
              <a:t>etc</a:t>
            </a:r>
            <a:r>
              <a:rPr lang="en-US" dirty="0"/>
              <a:t>).</a:t>
            </a:r>
          </a:p>
          <a:p>
            <a:pPr lvl="1"/>
            <a:r>
              <a:rPr lang="en-US" dirty="0"/>
              <a:t>Thus, politicians will have to work as hard as possible.</a:t>
            </a:r>
          </a:p>
          <a:p>
            <a:pPr lvl="1"/>
            <a:endParaRPr lang="en-US" dirty="0"/>
          </a:p>
          <a:p>
            <a:pPr lvl="1"/>
            <a:endParaRPr lang="en-US" dirty="0"/>
          </a:p>
          <a:p>
            <a:pPr lvl="1"/>
            <a:endParaRPr lang="en-US" dirty="0"/>
          </a:p>
          <a:p>
            <a:pPr lvl="1"/>
            <a:endParaRPr lang="en-US" dirty="0"/>
          </a:p>
          <a:p>
            <a:pPr lvl="1"/>
            <a:r>
              <a:rPr lang="en-US" dirty="0"/>
              <a:t>Fork futures -- would have prevented the Blocksize war.</a:t>
            </a:r>
          </a:p>
          <a:p>
            <a:pPr lvl="1"/>
            <a:r>
              <a:rPr lang="en-US" dirty="0"/>
              <a:t>Portfolio replication – allows for stablecoins/anything-coins... </a:t>
            </a:r>
            <a:r>
              <a:rPr lang="en-US" i="1" dirty="0"/>
              <a:t>no backer needed!</a:t>
            </a:r>
            <a:endParaRPr lang="en-US" dirty="0"/>
          </a:p>
          <a:p>
            <a:pPr lvl="1"/>
            <a:r>
              <a:rPr lang="en-US" dirty="0"/>
              <a:t>Paves the way for land-value-Futarchy / nirvana.</a:t>
            </a:r>
          </a:p>
        </p:txBody>
      </p:sp>
      <p:sp>
        <p:nvSpPr>
          <p:cNvPr id="4" name="Slide Number Placeholder 3">
            <a:extLst>
              <a:ext uri="{FF2B5EF4-FFF2-40B4-BE49-F238E27FC236}">
                <a16:creationId xmlns:a16="http://schemas.microsoft.com/office/drawing/2014/main" id="{C7E21E40-D506-80E9-A8B0-707C6A748664}"/>
              </a:ext>
            </a:extLst>
          </p:cNvPr>
          <p:cNvSpPr>
            <a:spLocks noGrp="1"/>
          </p:cNvSpPr>
          <p:nvPr>
            <p:ph type="sldNum" sz="quarter" idx="12"/>
          </p:nvPr>
        </p:nvSpPr>
        <p:spPr/>
        <p:txBody>
          <a:bodyPr/>
          <a:lstStyle/>
          <a:p>
            <a:fld id="{64A73B7B-B545-4723-8D44-5CC401310D8B}" type="slidenum">
              <a:rPr lang="en-US" smtClean="0"/>
              <a:t>36</a:t>
            </a:fld>
            <a:endParaRPr lang="en-US" dirty="0"/>
          </a:p>
        </p:txBody>
      </p:sp>
      <p:sp>
        <p:nvSpPr>
          <p:cNvPr id="5" name="Footer Placeholder 4">
            <a:extLst>
              <a:ext uri="{FF2B5EF4-FFF2-40B4-BE49-F238E27FC236}">
                <a16:creationId xmlns:a16="http://schemas.microsoft.com/office/drawing/2014/main" id="{C3365D75-119D-8A52-01DF-74EDF7790376}"/>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6" name="Title 1">
            <a:extLst>
              <a:ext uri="{FF2B5EF4-FFF2-40B4-BE49-F238E27FC236}">
                <a16:creationId xmlns:a16="http://schemas.microsoft.com/office/drawing/2014/main" id="{6CD4ADE3-6BAA-2153-23DC-0413101313F9}"/>
              </a:ext>
            </a:extLst>
          </p:cNvPr>
          <p:cNvSpPr txBox="1">
            <a:spLocks/>
          </p:cNvSpPr>
          <p:nvPr/>
        </p:nvSpPr>
        <p:spPr>
          <a:xfrm>
            <a:off x="3906796" y="1408116"/>
            <a:ext cx="5484340" cy="481013"/>
          </a:xfrm>
          <a:prstGeom prst="rect">
            <a:avLst/>
          </a:prstGeom>
          <a:solidFill>
            <a:schemeClr val="bg1">
              <a:lumMod val="85000"/>
            </a:schemeClr>
          </a:solidFill>
          <a:ln>
            <a:solidFill>
              <a:schemeClr val="tx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does today’s internet suck so much??</a:t>
            </a:r>
          </a:p>
        </p:txBody>
      </p:sp>
      <p:sp>
        <p:nvSpPr>
          <p:cNvPr id="7" name="Title 1">
            <a:extLst>
              <a:ext uri="{FF2B5EF4-FFF2-40B4-BE49-F238E27FC236}">
                <a16:creationId xmlns:a16="http://schemas.microsoft.com/office/drawing/2014/main" id="{557B9E6D-3860-C699-E08A-4472A8302867}"/>
              </a:ext>
            </a:extLst>
          </p:cNvPr>
          <p:cNvSpPr txBox="1">
            <a:spLocks/>
          </p:cNvSpPr>
          <p:nvPr/>
        </p:nvSpPr>
        <p:spPr>
          <a:xfrm>
            <a:off x="3906796" y="883448"/>
            <a:ext cx="5039496" cy="481013"/>
          </a:xfrm>
          <a:prstGeom prst="rect">
            <a:avLst/>
          </a:prstGeom>
          <a:solidFill>
            <a:schemeClr val="bg1">
              <a:lumMod val="85000"/>
            </a:schemeClr>
          </a:solidFill>
          <a:ln>
            <a:solidFill>
              <a:schemeClr val="tx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Paul (me) invents </a:t>
            </a:r>
            <a:r>
              <a:rPr lang="en-US" dirty="0" err="1"/>
              <a:t>Truthcoin</a:t>
            </a:r>
            <a:r>
              <a:rPr lang="en-US" dirty="0"/>
              <a:t> in 2013/14</a:t>
            </a:r>
          </a:p>
        </p:txBody>
      </p:sp>
      <p:pic>
        <p:nvPicPr>
          <p:cNvPr id="8" name="Picture 2" descr="http://d.gr-assets.com/authors/1354242942p5/5838650.jpg">
            <a:extLst>
              <a:ext uri="{FF2B5EF4-FFF2-40B4-BE49-F238E27FC236}">
                <a16:creationId xmlns:a16="http://schemas.microsoft.com/office/drawing/2014/main" id="{388A05D2-FAD2-0A4E-B256-665FC80B7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71599" y="3737209"/>
            <a:ext cx="951703" cy="11440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CC1C618-295D-0FDB-4914-A122DCD749BF}"/>
              </a:ext>
            </a:extLst>
          </p:cNvPr>
          <p:cNvSpPr txBox="1"/>
          <p:nvPr/>
        </p:nvSpPr>
        <p:spPr>
          <a:xfrm>
            <a:off x="2324025" y="4270609"/>
            <a:ext cx="7952677" cy="408623"/>
          </a:xfrm>
          <a:prstGeom prst="wedgeRoundRectCallout">
            <a:avLst>
              <a:gd name="adj1" fmla="val -54946"/>
              <a:gd name="adj2" fmla="val -30997"/>
              <a:gd name="adj3" fmla="val 16667"/>
            </a:avLst>
          </a:prstGeom>
          <a:solidFill>
            <a:schemeClr val="bg1">
              <a:alpha val="64000"/>
            </a:schemeClr>
          </a:solidFill>
          <a:ln w="19050">
            <a:solidFill>
              <a:schemeClr val="tx1">
                <a:lumMod val="65000"/>
                <a:lumOff val="35000"/>
              </a:schemeClr>
            </a:solidFill>
          </a:ln>
        </p:spPr>
        <p:txBody>
          <a:bodyPr wrap="square" rtlCol="0">
            <a:spAutoFit/>
          </a:bodyPr>
          <a:lstStyle/>
          <a:p>
            <a:r>
              <a:rPr lang="en-US" i="1" dirty="0" err="1"/>
              <a:t>Quis</a:t>
            </a:r>
            <a:r>
              <a:rPr lang="en-US" i="1" dirty="0"/>
              <a:t> </a:t>
            </a:r>
            <a:r>
              <a:rPr lang="en-US" i="1" dirty="0" err="1"/>
              <a:t>custodiet</a:t>
            </a:r>
            <a:r>
              <a:rPr lang="en-US" i="1" dirty="0"/>
              <a:t> </a:t>
            </a:r>
            <a:r>
              <a:rPr lang="en-US" i="1" dirty="0" err="1"/>
              <a:t>ipsos</a:t>
            </a:r>
            <a:r>
              <a:rPr lang="en-US" i="1" dirty="0"/>
              <a:t> </a:t>
            </a:r>
            <a:r>
              <a:rPr lang="en-US" i="1" dirty="0" err="1"/>
              <a:t>custodes</a:t>
            </a:r>
            <a:r>
              <a:rPr lang="en-US" i="1" dirty="0"/>
              <a:t>? </a:t>
            </a:r>
            <a:r>
              <a:rPr lang="en-US" dirty="0"/>
              <a:t>– “But who is in charge of those who are in charge?”</a:t>
            </a:r>
          </a:p>
        </p:txBody>
      </p:sp>
      <p:pic>
        <p:nvPicPr>
          <p:cNvPr id="10" name="Picture 9" descr="http://www.shoutot.com/stockimage/who-watches-the-watchmen.jpg">
            <a:extLst>
              <a:ext uri="{FF2B5EF4-FFF2-40B4-BE49-F238E27FC236}">
                <a16:creationId xmlns:a16="http://schemas.microsoft.com/office/drawing/2014/main" id="{60955995-77F7-9006-06B5-85D8A31B0D3D}"/>
              </a:ext>
            </a:extLst>
          </p:cNvPr>
          <p:cNvPicPr/>
          <p:nvPr/>
        </p:nvPicPr>
        <p:blipFill>
          <a:blip r:embed="rId5" cstate="print">
            <a:extLst>
              <a:ext uri="{BEBA8EAE-BF5A-486C-A8C5-ECC9F3942E4B}">
                <a14:imgProps xmlns:a14="http://schemas.microsoft.com/office/drawing/2010/main">
                  <a14:imgLayer r:embed="rId6">
                    <a14:imgEffect>
                      <a14:backgroundRemoval t="5875" b="93625" l="10000" r="90000">
                        <a14:foregroundMark x1="43516" y1="71000" x2="43516" y2="71000"/>
                        <a14:foregroundMark x1="34922" y1="58375" x2="34922" y2="58375"/>
                        <a14:foregroundMark x1="32734" y1="48750" x2="32734" y2="48750"/>
                      </a14:backgroundRemoval>
                    </a14:imgEffect>
                  </a14:imgLayer>
                </a14:imgProps>
              </a:ext>
              <a:ext uri="{28A0092B-C50C-407E-A947-70E740481C1C}">
                <a14:useLocalDpi xmlns:a14="http://schemas.microsoft.com/office/drawing/2010/main" val="0"/>
              </a:ext>
            </a:extLst>
          </a:blip>
          <a:srcRect/>
          <a:stretch>
            <a:fillRect/>
          </a:stretch>
        </p:blipFill>
        <p:spPr bwMode="auto">
          <a:xfrm>
            <a:off x="1342650" y="4494026"/>
            <a:ext cx="609600" cy="3704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15860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C74A9B-0863-0887-D812-9D0A20B7AFE9}"/>
              </a:ext>
            </a:extLst>
          </p:cNvPr>
          <p:cNvSpPr>
            <a:spLocks noGrp="1"/>
          </p:cNvSpPr>
          <p:nvPr>
            <p:ph type="sldNum" sz="quarter" idx="12"/>
          </p:nvPr>
        </p:nvSpPr>
        <p:spPr/>
        <p:txBody>
          <a:bodyPr/>
          <a:lstStyle/>
          <a:p>
            <a:fld id="{64A73B7B-B545-4723-8D44-5CC401310D8B}" type="slidenum">
              <a:rPr lang="en-US" smtClean="0"/>
              <a:t>37</a:t>
            </a:fld>
            <a:endParaRPr lang="en-US" dirty="0"/>
          </a:p>
        </p:txBody>
      </p:sp>
      <p:sp>
        <p:nvSpPr>
          <p:cNvPr id="6" name="Title 1">
            <a:extLst>
              <a:ext uri="{FF2B5EF4-FFF2-40B4-BE49-F238E27FC236}">
                <a16:creationId xmlns:a16="http://schemas.microsoft.com/office/drawing/2014/main" id="{0DADEA44-39D7-E968-9C51-D01921DCF1B3}"/>
              </a:ext>
            </a:extLst>
          </p:cNvPr>
          <p:cNvSpPr txBox="1">
            <a:spLocks/>
          </p:cNvSpPr>
          <p:nvPr/>
        </p:nvSpPr>
        <p:spPr>
          <a:xfrm>
            <a:off x="1804464" y="0"/>
            <a:ext cx="8830585" cy="838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Rot From Above: Who controls what?</a:t>
            </a:r>
            <a:endParaRPr lang="en-US" dirty="0"/>
          </a:p>
        </p:txBody>
      </p:sp>
      <p:sp>
        <p:nvSpPr>
          <p:cNvPr id="7" name="Isosceles Triangle 6">
            <a:extLst>
              <a:ext uri="{FF2B5EF4-FFF2-40B4-BE49-F238E27FC236}">
                <a16:creationId xmlns:a16="http://schemas.microsoft.com/office/drawing/2014/main" id="{EC1030E0-427A-70DC-3528-AAF352F56150}"/>
              </a:ext>
            </a:extLst>
          </p:cNvPr>
          <p:cNvSpPr/>
          <p:nvPr/>
        </p:nvSpPr>
        <p:spPr>
          <a:xfrm>
            <a:off x="3929449" y="1516626"/>
            <a:ext cx="3962400" cy="4191000"/>
          </a:xfrm>
          <a:prstGeom prst="triangle">
            <a:avLst>
              <a:gd name="adj" fmla="val 497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23FD2932-9413-C6F4-2566-5CFA0A32AE78}"/>
              </a:ext>
            </a:extLst>
          </p:cNvPr>
          <p:cNvSpPr/>
          <p:nvPr/>
        </p:nvSpPr>
        <p:spPr>
          <a:xfrm>
            <a:off x="2055731" y="30213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10A48C7A-DB08-EF03-2DEA-FB51F9B1EEFF}"/>
              </a:ext>
            </a:extLst>
          </p:cNvPr>
          <p:cNvSpPr/>
          <p:nvPr/>
        </p:nvSpPr>
        <p:spPr>
          <a:xfrm>
            <a:off x="2208131" y="31737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72231567-C78C-6C06-DC59-8881503810AC}"/>
              </a:ext>
            </a:extLst>
          </p:cNvPr>
          <p:cNvSpPr/>
          <p:nvPr/>
        </p:nvSpPr>
        <p:spPr>
          <a:xfrm>
            <a:off x="2360531" y="33261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C8C4B3BF-A907-F230-1DE9-0C954ED1C253}"/>
              </a:ext>
            </a:extLst>
          </p:cNvPr>
          <p:cNvSpPr/>
          <p:nvPr/>
        </p:nvSpPr>
        <p:spPr>
          <a:xfrm>
            <a:off x="2512931" y="34785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C97630F3-5936-BC72-F424-474709128F41}"/>
              </a:ext>
            </a:extLst>
          </p:cNvPr>
          <p:cNvSpPr/>
          <p:nvPr/>
        </p:nvSpPr>
        <p:spPr>
          <a:xfrm>
            <a:off x="2665331" y="36309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B1F5D5AE-120F-E31F-D6A2-5645B67ACB9A}"/>
              </a:ext>
            </a:extLst>
          </p:cNvPr>
          <p:cNvSpPr/>
          <p:nvPr/>
        </p:nvSpPr>
        <p:spPr>
          <a:xfrm>
            <a:off x="2817731" y="37833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C3DA9A47-B79B-529F-6780-4B589138B0BB}"/>
              </a:ext>
            </a:extLst>
          </p:cNvPr>
          <p:cNvSpPr/>
          <p:nvPr/>
        </p:nvSpPr>
        <p:spPr>
          <a:xfrm>
            <a:off x="2970131" y="39357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Smiley Face 14">
            <a:extLst>
              <a:ext uri="{FF2B5EF4-FFF2-40B4-BE49-F238E27FC236}">
                <a16:creationId xmlns:a16="http://schemas.microsoft.com/office/drawing/2014/main" id="{97C01AE1-4C4B-5E1F-9684-422C84B0E314}"/>
              </a:ext>
            </a:extLst>
          </p:cNvPr>
          <p:cNvSpPr/>
          <p:nvPr/>
        </p:nvSpPr>
        <p:spPr>
          <a:xfrm>
            <a:off x="3122531" y="40881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Smiley Face 15">
            <a:extLst>
              <a:ext uri="{FF2B5EF4-FFF2-40B4-BE49-F238E27FC236}">
                <a16:creationId xmlns:a16="http://schemas.microsoft.com/office/drawing/2014/main" id="{F1104E6C-B8B3-3663-E31B-F5FC4ADE126D}"/>
              </a:ext>
            </a:extLst>
          </p:cNvPr>
          <p:cNvSpPr/>
          <p:nvPr/>
        </p:nvSpPr>
        <p:spPr>
          <a:xfrm>
            <a:off x="3077613" y="29832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Smiley Face 16">
            <a:extLst>
              <a:ext uri="{FF2B5EF4-FFF2-40B4-BE49-F238E27FC236}">
                <a16:creationId xmlns:a16="http://schemas.microsoft.com/office/drawing/2014/main" id="{DD2B9B4A-2DCA-BCB8-E914-D020A76E04D7}"/>
              </a:ext>
            </a:extLst>
          </p:cNvPr>
          <p:cNvSpPr/>
          <p:nvPr/>
        </p:nvSpPr>
        <p:spPr>
          <a:xfrm>
            <a:off x="2055731" y="32880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Smiley Face 17">
            <a:extLst>
              <a:ext uri="{FF2B5EF4-FFF2-40B4-BE49-F238E27FC236}">
                <a16:creationId xmlns:a16="http://schemas.microsoft.com/office/drawing/2014/main" id="{2A89E9A1-F310-5B59-2755-712444301EF4}"/>
              </a:ext>
            </a:extLst>
          </p:cNvPr>
          <p:cNvSpPr/>
          <p:nvPr/>
        </p:nvSpPr>
        <p:spPr>
          <a:xfrm>
            <a:off x="2208131" y="34404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Smiley Face 18">
            <a:extLst>
              <a:ext uri="{FF2B5EF4-FFF2-40B4-BE49-F238E27FC236}">
                <a16:creationId xmlns:a16="http://schemas.microsoft.com/office/drawing/2014/main" id="{8E7C55D6-3420-26A0-9333-2EB912BF3E76}"/>
              </a:ext>
            </a:extLst>
          </p:cNvPr>
          <p:cNvSpPr/>
          <p:nvPr/>
        </p:nvSpPr>
        <p:spPr>
          <a:xfrm>
            <a:off x="2360531" y="35928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Smiley Face 19">
            <a:extLst>
              <a:ext uri="{FF2B5EF4-FFF2-40B4-BE49-F238E27FC236}">
                <a16:creationId xmlns:a16="http://schemas.microsoft.com/office/drawing/2014/main" id="{C5F41B34-1238-62CB-0921-AC85F67C047B}"/>
              </a:ext>
            </a:extLst>
          </p:cNvPr>
          <p:cNvSpPr/>
          <p:nvPr/>
        </p:nvSpPr>
        <p:spPr>
          <a:xfrm>
            <a:off x="2512931" y="37452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Smiley Face 20">
            <a:extLst>
              <a:ext uri="{FF2B5EF4-FFF2-40B4-BE49-F238E27FC236}">
                <a16:creationId xmlns:a16="http://schemas.microsoft.com/office/drawing/2014/main" id="{EC146460-E0C8-83C8-C711-E9561AEAE974}"/>
              </a:ext>
            </a:extLst>
          </p:cNvPr>
          <p:cNvSpPr/>
          <p:nvPr/>
        </p:nvSpPr>
        <p:spPr>
          <a:xfrm>
            <a:off x="2665331" y="38976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Smiley Face 21">
            <a:extLst>
              <a:ext uri="{FF2B5EF4-FFF2-40B4-BE49-F238E27FC236}">
                <a16:creationId xmlns:a16="http://schemas.microsoft.com/office/drawing/2014/main" id="{009753D5-CB56-87BD-2D3B-7641A256B4A1}"/>
              </a:ext>
            </a:extLst>
          </p:cNvPr>
          <p:cNvSpPr/>
          <p:nvPr/>
        </p:nvSpPr>
        <p:spPr>
          <a:xfrm>
            <a:off x="2817731" y="40500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Smiley Face 22">
            <a:extLst>
              <a:ext uri="{FF2B5EF4-FFF2-40B4-BE49-F238E27FC236}">
                <a16:creationId xmlns:a16="http://schemas.microsoft.com/office/drawing/2014/main" id="{258E2C20-C127-7E9D-CD85-E1C5BB9BA58F}"/>
              </a:ext>
            </a:extLst>
          </p:cNvPr>
          <p:cNvSpPr/>
          <p:nvPr/>
        </p:nvSpPr>
        <p:spPr>
          <a:xfrm>
            <a:off x="2772813" y="29451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E6699188-6420-C758-1EA3-CD2D66C28E6E}"/>
              </a:ext>
            </a:extLst>
          </p:cNvPr>
          <p:cNvSpPr/>
          <p:nvPr/>
        </p:nvSpPr>
        <p:spPr>
          <a:xfrm>
            <a:off x="2925213" y="30975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Smiley Face 24">
            <a:extLst>
              <a:ext uri="{FF2B5EF4-FFF2-40B4-BE49-F238E27FC236}">
                <a16:creationId xmlns:a16="http://schemas.microsoft.com/office/drawing/2014/main" id="{3C0B1B53-94D0-9D90-6A19-ABC514BE0D4B}"/>
              </a:ext>
            </a:extLst>
          </p:cNvPr>
          <p:cNvSpPr/>
          <p:nvPr/>
        </p:nvSpPr>
        <p:spPr>
          <a:xfrm>
            <a:off x="3077613" y="3249975"/>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Smiley Face 25">
            <a:extLst>
              <a:ext uri="{FF2B5EF4-FFF2-40B4-BE49-F238E27FC236}">
                <a16:creationId xmlns:a16="http://schemas.microsoft.com/office/drawing/2014/main" id="{31688167-4A41-1785-982B-8CDA82FED98B}"/>
              </a:ext>
            </a:extLst>
          </p:cNvPr>
          <p:cNvSpPr/>
          <p:nvPr/>
        </p:nvSpPr>
        <p:spPr>
          <a:xfrm>
            <a:off x="1903331" y="36277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Smiley Face 26">
            <a:extLst>
              <a:ext uri="{FF2B5EF4-FFF2-40B4-BE49-F238E27FC236}">
                <a16:creationId xmlns:a16="http://schemas.microsoft.com/office/drawing/2014/main" id="{1461A87E-6937-92E3-F110-CFF900751353}"/>
              </a:ext>
            </a:extLst>
          </p:cNvPr>
          <p:cNvSpPr/>
          <p:nvPr/>
        </p:nvSpPr>
        <p:spPr>
          <a:xfrm>
            <a:off x="2055731" y="37801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Smiley Face 27">
            <a:extLst>
              <a:ext uri="{FF2B5EF4-FFF2-40B4-BE49-F238E27FC236}">
                <a16:creationId xmlns:a16="http://schemas.microsoft.com/office/drawing/2014/main" id="{7A1A6D06-2284-1975-E621-D192950504C7}"/>
              </a:ext>
            </a:extLst>
          </p:cNvPr>
          <p:cNvSpPr/>
          <p:nvPr/>
        </p:nvSpPr>
        <p:spPr>
          <a:xfrm>
            <a:off x="2208131" y="39325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 name="Smiley Face 28">
            <a:extLst>
              <a:ext uri="{FF2B5EF4-FFF2-40B4-BE49-F238E27FC236}">
                <a16:creationId xmlns:a16="http://schemas.microsoft.com/office/drawing/2014/main" id="{3ECAADD4-4BB7-2959-F969-51310DBB79D3}"/>
              </a:ext>
            </a:extLst>
          </p:cNvPr>
          <p:cNvSpPr/>
          <p:nvPr/>
        </p:nvSpPr>
        <p:spPr>
          <a:xfrm>
            <a:off x="2360531" y="40849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Smiley Face 29">
            <a:extLst>
              <a:ext uri="{FF2B5EF4-FFF2-40B4-BE49-F238E27FC236}">
                <a16:creationId xmlns:a16="http://schemas.microsoft.com/office/drawing/2014/main" id="{01D8D5F4-3879-7AAF-7B77-8C25BD5666FD}"/>
              </a:ext>
            </a:extLst>
          </p:cNvPr>
          <p:cNvSpPr/>
          <p:nvPr/>
        </p:nvSpPr>
        <p:spPr>
          <a:xfrm>
            <a:off x="2315613" y="29800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Smiley Face 30">
            <a:extLst>
              <a:ext uri="{FF2B5EF4-FFF2-40B4-BE49-F238E27FC236}">
                <a16:creationId xmlns:a16="http://schemas.microsoft.com/office/drawing/2014/main" id="{6F1FB8BE-98AC-159F-9F6C-6D689E1AADCD}"/>
              </a:ext>
            </a:extLst>
          </p:cNvPr>
          <p:cNvSpPr/>
          <p:nvPr/>
        </p:nvSpPr>
        <p:spPr>
          <a:xfrm>
            <a:off x="2468013" y="31324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 name="Smiley Face 31">
            <a:extLst>
              <a:ext uri="{FF2B5EF4-FFF2-40B4-BE49-F238E27FC236}">
                <a16:creationId xmlns:a16="http://schemas.microsoft.com/office/drawing/2014/main" id="{934C8F06-D9A6-8904-088D-A2C6EABB0E7B}"/>
              </a:ext>
            </a:extLst>
          </p:cNvPr>
          <p:cNvSpPr/>
          <p:nvPr/>
        </p:nvSpPr>
        <p:spPr>
          <a:xfrm>
            <a:off x="2620413" y="32848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 name="Smiley Face 32">
            <a:extLst>
              <a:ext uri="{FF2B5EF4-FFF2-40B4-BE49-F238E27FC236}">
                <a16:creationId xmlns:a16="http://schemas.microsoft.com/office/drawing/2014/main" id="{6780141D-B40B-19D9-A700-E3767962DF93}"/>
              </a:ext>
            </a:extLst>
          </p:cNvPr>
          <p:cNvSpPr/>
          <p:nvPr/>
        </p:nvSpPr>
        <p:spPr>
          <a:xfrm>
            <a:off x="2772813" y="34372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 name="Smiley Face 33">
            <a:extLst>
              <a:ext uri="{FF2B5EF4-FFF2-40B4-BE49-F238E27FC236}">
                <a16:creationId xmlns:a16="http://schemas.microsoft.com/office/drawing/2014/main" id="{3C79C909-88B5-791E-718B-5077AA0C2C3C}"/>
              </a:ext>
            </a:extLst>
          </p:cNvPr>
          <p:cNvSpPr/>
          <p:nvPr/>
        </p:nvSpPr>
        <p:spPr>
          <a:xfrm>
            <a:off x="2925213" y="35896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5" name="Smiley Face 34">
            <a:extLst>
              <a:ext uri="{FF2B5EF4-FFF2-40B4-BE49-F238E27FC236}">
                <a16:creationId xmlns:a16="http://schemas.microsoft.com/office/drawing/2014/main" id="{0366C95D-174D-798B-959E-A21DBCAE741D}"/>
              </a:ext>
            </a:extLst>
          </p:cNvPr>
          <p:cNvSpPr/>
          <p:nvPr/>
        </p:nvSpPr>
        <p:spPr>
          <a:xfrm>
            <a:off x="2147171" y="36277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6" name="Smiley Face 35">
            <a:extLst>
              <a:ext uri="{FF2B5EF4-FFF2-40B4-BE49-F238E27FC236}">
                <a16:creationId xmlns:a16="http://schemas.microsoft.com/office/drawing/2014/main" id="{95E06FE6-9809-2B4D-BD78-E6B946A43F62}"/>
              </a:ext>
            </a:extLst>
          </p:cNvPr>
          <p:cNvSpPr/>
          <p:nvPr/>
        </p:nvSpPr>
        <p:spPr>
          <a:xfrm>
            <a:off x="2299571" y="37801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7" name="Smiley Face 36">
            <a:extLst>
              <a:ext uri="{FF2B5EF4-FFF2-40B4-BE49-F238E27FC236}">
                <a16:creationId xmlns:a16="http://schemas.microsoft.com/office/drawing/2014/main" id="{B9664285-BFA8-67BD-D7DF-07C8F7367382}"/>
              </a:ext>
            </a:extLst>
          </p:cNvPr>
          <p:cNvSpPr/>
          <p:nvPr/>
        </p:nvSpPr>
        <p:spPr>
          <a:xfrm>
            <a:off x="2451971" y="39325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8" name="Smiley Face 37">
            <a:extLst>
              <a:ext uri="{FF2B5EF4-FFF2-40B4-BE49-F238E27FC236}">
                <a16:creationId xmlns:a16="http://schemas.microsoft.com/office/drawing/2014/main" id="{90A231D0-F598-E06D-4147-8A05D010B3B3}"/>
              </a:ext>
            </a:extLst>
          </p:cNvPr>
          <p:cNvSpPr/>
          <p:nvPr/>
        </p:nvSpPr>
        <p:spPr>
          <a:xfrm>
            <a:off x="2604371" y="40849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 name="Smiley Face 38">
            <a:extLst>
              <a:ext uri="{FF2B5EF4-FFF2-40B4-BE49-F238E27FC236}">
                <a16:creationId xmlns:a16="http://schemas.microsoft.com/office/drawing/2014/main" id="{E2227CCE-BC29-50A6-F454-48F91B99450E}"/>
              </a:ext>
            </a:extLst>
          </p:cNvPr>
          <p:cNvSpPr/>
          <p:nvPr/>
        </p:nvSpPr>
        <p:spPr>
          <a:xfrm>
            <a:off x="2559453" y="29800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 name="Smiley Face 39">
            <a:extLst>
              <a:ext uri="{FF2B5EF4-FFF2-40B4-BE49-F238E27FC236}">
                <a16:creationId xmlns:a16="http://schemas.microsoft.com/office/drawing/2014/main" id="{92257C0A-ECFB-1FD2-370E-AEB89F16A8FC}"/>
              </a:ext>
            </a:extLst>
          </p:cNvPr>
          <p:cNvSpPr/>
          <p:nvPr/>
        </p:nvSpPr>
        <p:spPr>
          <a:xfrm>
            <a:off x="2711853" y="31324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 name="Smiley Face 40">
            <a:extLst>
              <a:ext uri="{FF2B5EF4-FFF2-40B4-BE49-F238E27FC236}">
                <a16:creationId xmlns:a16="http://schemas.microsoft.com/office/drawing/2014/main" id="{8CA6C581-45D5-D383-6713-A98203FEF819}"/>
              </a:ext>
            </a:extLst>
          </p:cNvPr>
          <p:cNvSpPr/>
          <p:nvPr/>
        </p:nvSpPr>
        <p:spPr>
          <a:xfrm>
            <a:off x="2864253" y="32848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 name="Smiley Face 41">
            <a:extLst>
              <a:ext uri="{FF2B5EF4-FFF2-40B4-BE49-F238E27FC236}">
                <a16:creationId xmlns:a16="http://schemas.microsoft.com/office/drawing/2014/main" id="{44C3B79D-D37D-DF6D-3A69-C563D810E994}"/>
              </a:ext>
            </a:extLst>
          </p:cNvPr>
          <p:cNvSpPr/>
          <p:nvPr/>
        </p:nvSpPr>
        <p:spPr>
          <a:xfrm>
            <a:off x="3016653" y="34372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3" name="Smiley Face 42">
            <a:extLst>
              <a:ext uri="{FF2B5EF4-FFF2-40B4-BE49-F238E27FC236}">
                <a16:creationId xmlns:a16="http://schemas.microsoft.com/office/drawing/2014/main" id="{61F2606C-E6BC-DA8E-83BE-749E414B583B}"/>
              </a:ext>
            </a:extLst>
          </p:cNvPr>
          <p:cNvSpPr/>
          <p:nvPr/>
        </p:nvSpPr>
        <p:spPr>
          <a:xfrm>
            <a:off x="3169053" y="3589667"/>
            <a:ext cx="304800" cy="3048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4" name="Smiley Face 43">
            <a:extLst>
              <a:ext uri="{FF2B5EF4-FFF2-40B4-BE49-F238E27FC236}">
                <a16:creationId xmlns:a16="http://schemas.microsoft.com/office/drawing/2014/main" id="{BAC6CF76-87DD-F6CB-0056-A21277A79058}"/>
              </a:ext>
            </a:extLst>
          </p:cNvPr>
          <p:cNvSpPr/>
          <p:nvPr/>
        </p:nvSpPr>
        <p:spPr>
          <a:xfrm>
            <a:off x="5758249" y="1065843"/>
            <a:ext cx="304800" cy="3048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EB24D78-DF28-8DD5-3D05-396880C2D6BE}"/>
              </a:ext>
            </a:extLst>
          </p:cNvPr>
          <p:cNvSpPr txBox="1"/>
          <p:nvPr/>
        </p:nvSpPr>
        <p:spPr>
          <a:xfrm>
            <a:off x="6215449" y="1071094"/>
            <a:ext cx="4265804" cy="369332"/>
          </a:xfrm>
          <a:prstGeom prst="rect">
            <a:avLst/>
          </a:prstGeom>
          <a:noFill/>
        </p:spPr>
        <p:txBody>
          <a:bodyPr wrap="square" rtlCol="0">
            <a:spAutoFit/>
          </a:bodyPr>
          <a:lstStyle/>
          <a:p>
            <a:r>
              <a:rPr lang="en-US" dirty="0"/>
              <a:t>CEO / President / Senator / Editor-in-Chief </a:t>
            </a:r>
          </a:p>
        </p:txBody>
      </p:sp>
      <p:sp>
        <p:nvSpPr>
          <p:cNvPr id="46" name="Right Arrow 63">
            <a:extLst>
              <a:ext uri="{FF2B5EF4-FFF2-40B4-BE49-F238E27FC236}">
                <a16:creationId xmlns:a16="http://schemas.microsoft.com/office/drawing/2014/main" id="{88FD70ED-B1FB-AD5B-E918-1710D77F9B3B}"/>
              </a:ext>
            </a:extLst>
          </p:cNvPr>
          <p:cNvSpPr/>
          <p:nvPr/>
        </p:nvSpPr>
        <p:spPr>
          <a:xfrm rot="19689432">
            <a:off x="3116171" y="1562403"/>
            <a:ext cx="2720893" cy="1131131"/>
          </a:xfrm>
          <a:prstGeom prst="rightArrow">
            <a:avLst/>
          </a:prstGeom>
          <a:solidFill>
            <a:schemeClr val="accent5">
              <a:alpha val="6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Group Opinion</a:t>
            </a:r>
          </a:p>
        </p:txBody>
      </p:sp>
      <p:cxnSp>
        <p:nvCxnSpPr>
          <p:cNvPr id="47" name="Straight Connector 46">
            <a:extLst>
              <a:ext uri="{FF2B5EF4-FFF2-40B4-BE49-F238E27FC236}">
                <a16:creationId xmlns:a16="http://schemas.microsoft.com/office/drawing/2014/main" id="{3892D4CF-B8DD-5A2A-8B24-D8F99077481F}"/>
              </a:ext>
            </a:extLst>
          </p:cNvPr>
          <p:cNvCxnSpPr/>
          <p:nvPr/>
        </p:nvCxnSpPr>
        <p:spPr>
          <a:xfrm flipH="1" flipV="1">
            <a:off x="2711853" y="1855324"/>
            <a:ext cx="988996" cy="457616"/>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14E25B4-ECDA-9785-8AD9-25B3FA11DEFA}"/>
              </a:ext>
            </a:extLst>
          </p:cNvPr>
          <p:cNvSpPr txBox="1"/>
          <p:nvPr/>
        </p:nvSpPr>
        <p:spPr>
          <a:xfrm>
            <a:off x="1957104" y="1193460"/>
            <a:ext cx="1516749" cy="646331"/>
          </a:xfrm>
          <a:prstGeom prst="rect">
            <a:avLst/>
          </a:prstGeom>
          <a:noFill/>
        </p:spPr>
        <p:txBody>
          <a:bodyPr wrap="square" rtlCol="0">
            <a:spAutoFit/>
          </a:bodyPr>
          <a:lstStyle/>
          <a:p>
            <a:r>
              <a:rPr lang="en-US" dirty="0"/>
              <a:t>Informed or otherwise…</a:t>
            </a:r>
          </a:p>
        </p:txBody>
      </p:sp>
      <p:sp>
        <p:nvSpPr>
          <p:cNvPr id="49" name="TextBox 48">
            <a:extLst>
              <a:ext uri="{FF2B5EF4-FFF2-40B4-BE49-F238E27FC236}">
                <a16:creationId xmlns:a16="http://schemas.microsoft.com/office/drawing/2014/main" id="{43919085-EE9D-073A-D6CF-2B6184C059C7}"/>
              </a:ext>
            </a:extLst>
          </p:cNvPr>
          <p:cNvSpPr txBox="1"/>
          <p:nvPr/>
        </p:nvSpPr>
        <p:spPr>
          <a:xfrm>
            <a:off x="1804464" y="4436289"/>
            <a:ext cx="2124985" cy="646331"/>
          </a:xfrm>
          <a:prstGeom prst="rect">
            <a:avLst/>
          </a:prstGeom>
          <a:noFill/>
        </p:spPr>
        <p:txBody>
          <a:bodyPr wrap="square" rtlCol="0">
            <a:spAutoFit/>
          </a:bodyPr>
          <a:lstStyle/>
          <a:p>
            <a:r>
              <a:rPr lang="en-US" dirty="0"/>
              <a:t>Shareholders /</a:t>
            </a:r>
          </a:p>
          <a:p>
            <a:r>
              <a:rPr lang="en-US" dirty="0"/>
              <a:t>Voters / Colleagues</a:t>
            </a:r>
          </a:p>
        </p:txBody>
      </p:sp>
      <p:sp>
        <p:nvSpPr>
          <p:cNvPr id="50" name="Smiley Face 49">
            <a:extLst>
              <a:ext uri="{FF2B5EF4-FFF2-40B4-BE49-F238E27FC236}">
                <a16:creationId xmlns:a16="http://schemas.microsoft.com/office/drawing/2014/main" id="{619E4914-B83F-0CF6-0F6D-E1DA5D1C1510}"/>
              </a:ext>
            </a:extLst>
          </p:cNvPr>
          <p:cNvSpPr/>
          <p:nvPr/>
        </p:nvSpPr>
        <p:spPr>
          <a:xfrm>
            <a:off x="5224849" y="2408567"/>
            <a:ext cx="304800" cy="304800"/>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Smiley Face 50">
            <a:extLst>
              <a:ext uri="{FF2B5EF4-FFF2-40B4-BE49-F238E27FC236}">
                <a16:creationId xmlns:a16="http://schemas.microsoft.com/office/drawing/2014/main" id="{EEA03A2F-02BF-9CDA-F2CB-D3234183A86D}"/>
              </a:ext>
            </a:extLst>
          </p:cNvPr>
          <p:cNvSpPr/>
          <p:nvPr/>
        </p:nvSpPr>
        <p:spPr>
          <a:xfrm>
            <a:off x="5529649" y="2408567"/>
            <a:ext cx="304800" cy="304800"/>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Smiley Face 51">
            <a:extLst>
              <a:ext uri="{FF2B5EF4-FFF2-40B4-BE49-F238E27FC236}">
                <a16:creationId xmlns:a16="http://schemas.microsoft.com/office/drawing/2014/main" id="{F966D98A-BC8C-F29A-B33D-6F8223E3947E}"/>
              </a:ext>
            </a:extLst>
          </p:cNvPr>
          <p:cNvSpPr/>
          <p:nvPr/>
        </p:nvSpPr>
        <p:spPr>
          <a:xfrm>
            <a:off x="5910649" y="2408567"/>
            <a:ext cx="304800" cy="304800"/>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Smiley Face 52">
            <a:extLst>
              <a:ext uri="{FF2B5EF4-FFF2-40B4-BE49-F238E27FC236}">
                <a16:creationId xmlns:a16="http://schemas.microsoft.com/office/drawing/2014/main" id="{6A31F620-BA59-EC3F-705E-046366C26D01}"/>
              </a:ext>
            </a:extLst>
          </p:cNvPr>
          <p:cNvSpPr/>
          <p:nvPr/>
        </p:nvSpPr>
        <p:spPr>
          <a:xfrm>
            <a:off x="6215449" y="2408567"/>
            <a:ext cx="304800" cy="304800"/>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F125DF54-16D6-9D41-4262-43E23E1D5DAB}"/>
              </a:ext>
            </a:extLst>
          </p:cNvPr>
          <p:cNvSpPr txBox="1"/>
          <p:nvPr/>
        </p:nvSpPr>
        <p:spPr>
          <a:xfrm>
            <a:off x="6736817" y="2340295"/>
            <a:ext cx="2679032" cy="646331"/>
          </a:xfrm>
          <a:prstGeom prst="rect">
            <a:avLst/>
          </a:prstGeom>
          <a:noFill/>
        </p:spPr>
        <p:txBody>
          <a:bodyPr wrap="square" rtlCol="0">
            <a:spAutoFit/>
          </a:bodyPr>
          <a:lstStyle/>
          <a:p>
            <a:r>
              <a:rPr lang="en-US" dirty="0"/>
              <a:t>C-Suite / Cabinet /</a:t>
            </a:r>
          </a:p>
          <a:p>
            <a:r>
              <a:rPr lang="en-US" dirty="0"/>
              <a:t>Coordinators / Reviewers </a:t>
            </a:r>
          </a:p>
        </p:txBody>
      </p:sp>
      <p:sp>
        <p:nvSpPr>
          <p:cNvPr id="55" name="Smiley Face 54">
            <a:extLst>
              <a:ext uri="{FF2B5EF4-FFF2-40B4-BE49-F238E27FC236}">
                <a16:creationId xmlns:a16="http://schemas.microsoft.com/office/drawing/2014/main" id="{11E39D74-360F-C17F-9FA4-E28356CAF921}"/>
              </a:ext>
            </a:extLst>
          </p:cNvPr>
          <p:cNvSpPr/>
          <p:nvPr/>
        </p:nvSpPr>
        <p:spPr>
          <a:xfrm>
            <a:off x="4745992" y="3698753"/>
            <a:ext cx="304800" cy="304800"/>
          </a:xfrm>
          <a:prstGeom prst="smileyFace">
            <a:avLst/>
          </a:prstGeom>
          <a:solidFill>
            <a:srgbClr val="FFFF00"/>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Smiley Face 55">
            <a:extLst>
              <a:ext uri="{FF2B5EF4-FFF2-40B4-BE49-F238E27FC236}">
                <a16:creationId xmlns:a16="http://schemas.microsoft.com/office/drawing/2014/main" id="{276F662D-5AFC-40C5-EC82-A31674FE2EBF}"/>
              </a:ext>
            </a:extLst>
          </p:cNvPr>
          <p:cNvSpPr/>
          <p:nvPr/>
        </p:nvSpPr>
        <p:spPr>
          <a:xfrm>
            <a:off x="5050792" y="3698753"/>
            <a:ext cx="304800" cy="304800"/>
          </a:xfrm>
          <a:prstGeom prst="smileyFace">
            <a:avLst/>
          </a:prstGeom>
          <a:solidFill>
            <a:srgbClr val="FFFF00"/>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 name="Smiley Face 56">
            <a:extLst>
              <a:ext uri="{FF2B5EF4-FFF2-40B4-BE49-F238E27FC236}">
                <a16:creationId xmlns:a16="http://schemas.microsoft.com/office/drawing/2014/main" id="{A84900DC-0656-0131-2D67-A7D4A38FFD87}"/>
              </a:ext>
            </a:extLst>
          </p:cNvPr>
          <p:cNvSpPr/>
          <p:nvPr/>
        </p:nvSpPr>
        <p:spPr>
          <a:xfrm>
            <a:off x="5431792" y="3698753"/>
            <a:ext cx="304800" cy="304800"/>
          </a:xfrm>
          <a:prstGeom prst="smileyFace">
            <a:avLst/>
          </a:prstGeom>
          <a:solidFill>
            <a:srgbClr val="FFFF00"/>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8" name="Smiley Face 57">
            <a:extLst>
              <a:ext uri="{FF2B5EF4-FFF2-40B4-BE49-F238E27FC236}">
                <a16:creationId xmlns:a16="http://schemas.microsoft.com/office/drawing/2014/main" id="{60C7CD78-F8F2-3C8F-8D29-DFCA16EDAA68}"/>
              </a:ext>
            </a:extLst>
          </p:cNvPr>
          <p:cNvSpPr/>
          <p:nvPr/>
        </p:nvSpPr>
        <p:spPr>
          <a:xfrm>
            <a:off x="5736592" y="3698753"/>
            <a:ext cx="304800" cy="304800"/>
          </a:xfrm>
          <a:prstGeom prst="smileyFace">
            <a:avLst/>
          </a:prstGeom>
          <a:solidFill>
            <a:srgbClr val="FFFF00"/>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Smiley Face 58">
            <a:extLst>
              <a:ext uri="{FF2B5EF4-FFF2-40B4-BE49-F238E27FC236}">
                <a16:creationId xmlns:a16="http://schemas.microsoft.com/office/drawing/2014/main" id="{071E40EF-9265-1C76-4226-E5588E374F52}"/>
              </a:ext>
            </a:extLst>
          </p:cNvPr>
          <p:cNvSpPr/>
          <p:nvPr/>
        </p:nvSpPr>
        <p:spPr>
          <a:xfrm>
            <a:off x="6051017" y="3698753"/>
            <a:ext cx="304800" cy="304800"/>
          </a:xfrm>
          <a:prstGeom prst="smileyFace">
            <a:avLst/>
          </a:prstGeom>
          <a:solidFill>
            <a:srgbClr val="FFFF00"/>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Smiley Face 59">
            <a:extLst>
              <a:ext uri="{FF2B5EF4-FFF2-40B4-BE49-F238E27FC236}">
                <a16:creationId xmlns:a16="http://schemas.microsoft.com/office/drawing/2014/main" id="{8BA2166B-6171-E7ED-40F7-5C556CF7CD90}"/>
              </a:ext>
            </a:extLst>
          </p:cNvPr>
          <p:cNvSpPr/>
          <p:nvPr/>
        </p:nvSpPr>
        <p:spPr>
          <a:xfrm>
            <a:off x="6432017" y="3698753"/>
            <a:ext cx="304800" cy="304800"/>
          </a:xfrm>
          <a:prstGeom prst="smileyFace">
            <a:avLst/>
          </a:prstGeom>
          <a:solidFill>
            <a:srgbClr val="FFFF00"/>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Smiley Face 60">
            <a:extLst>
              <a:ext uri="{FF2B5EF4-FFF2-40B4-BE49-F238E27FC236}">
                <a16:creationId xmlns:a16="http://schemas.microsoft.com/office/drawing/2014/main" id="{9CA67E1E-57F5-B707-94A6-0615DA75BD81}"/>
              </a:ext>
            </a:extLst>
          </p:cNvPr>
          <p:cNvSpPr/>
          <p:nvPr/>
        </p:nvSpPr>
        <p:spPr>
          <a:xfrm>
            <a:off x="6736817" y="3698753"/>
            <a:ext cx="304800" cy="304800"/>
          </a:xfrm>
          <a:prstGeom prst="smileyFace">
            <a:avLst/>
          </a:prstGeom>
          <a:solidFill>
            <a:srgbClr val="FFFF00"/>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6E2F7DFE-572A-4FFE-ADC6-3DDEFB20DF5B}"/>
              </a:ext>
            </a:extLst>
          </p:cNvPr>
          <p:cNvSpPr txBox="1"/>
          <p:nvPr/>
        </p:nvSpPr>
        <p:spPr>
          <a:xfrm>
            <a:off x="7309469" y="3480771"/>
            <a:ext cx="2408722" cy="646331"/>
          </a:xfrm>
          <a:prstGeom prst="rect">
            <a:avLst/>
          </a:prstGeom>
          <a:noFill/>
        </p:spPr>
        <p:txBody>
          <a:bodyPr wrap="square" rtlCol="0">
            <a:spAutoFit/>
          </a:bodyPr>
          <a:lstStyle/>
          <a:p>
            <a:r>
              <a:rPr lang="en-US" dirty="0"/>
              <a:t>Managers / Directors /</a:t>
            </a:r>
          </a:p>
          <a:p>
            <a:r>
              <a:rPr lang="en-US" dirty="0"/>
              <a:t>Aides / Researchers</a:t>
            </a:r>
          </a:p>
        </p:txBody>
      </p:sp>
      <p:sp>
        <p:nvSpPr>
          <p:cNvPr id="63" name="TextBox 62">
            <a:extLst>
              <a:ext uri="{FF2B5EF4-FFF2-40B4-BE49-F238E27FC236}">
                <a16:creationId xmlns:a16="http://schemas.microsoft.com/office/drawing/2014/main" id="{023D764E-1FDA-189B-BD9D-966E28C85140}"/>
              </a:ext>
            </a:extLst>
          </p:cNvPr>
          <p:cNvSpPr txBox="1"/>
          <p:nvPr/>
        </p:nvSpPr>
        <p:spPr>
          <a:xfrm>
            <a:off x="7891849" y="4759454"/>
            <a:ext cx="2408722" cy="646331"/>
          </a:xfrm>
          <a:prstGeom prst="rect">
            <a:avLst/>
          </a:prstGeom>
          <a:noFill/>
        </p:spPr>
        <p:txBody>
          <a:bodyPr wrap="square" rtlCol="0">
            <a:spAutoFit/>
          </a:bodyPr>
          <a:lstStyle/>
          <a:p>
            <a:r>
              <a:rPr lang="en-US" dirty="0"/>
              <a:t>Staff / Research Assistants</a:t>
            </a:r>
          </a:p>
        </p:txBody>
      </p:sp>
      <p:sp>
        <p:nvSpPr>
          <p:cNvPr id="64" name="Smiley Face 63">
            <a:extLst>
              <a:ext uri="{FF2B5EF4-FFF2-40B4-BE49-F238E27FC236}">
                <a16:creationId xmlns:a16="http://schemas.microsoft.com/office/drawing/2014/main" id="{D7E85D06-E968-0B84-B289-B5F7F81E0047}"/>
              </a:ext>
            </a:extLst>
          </p:cNvPr>
          <p:cNvSpPr/>
          <p:nvPr/>
        </p:nvSpPr>
        <p:spPr>
          <a:xfrm>
            <a:off x="4428901" y="48638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Smiley Face 64">
            <a:extLst>
              <a:ext uri="{FF2B5EF4-FFF2-40B4-BE49-F238E27FC236}">
                <a16:creationId xmlns:a16="http://schemas.microsoft.com/office/drawing/2014/main" id="{BDAB8EF2-8FCE-88D0-A16E-3B10FB5330F9}"/>
              </a:ext>
            </a:extLst>
          </p:cNvPr>
          <p:cNvSpPr/>
          <p:nvPr/>
        </p:nvSpPr>
        <p:spPr>
          <a:xfrm>
            <a:off x="4733701" y="48638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Smiley Face 65">
            <a:extLst>
              <a:ext uri="{FF2B5EF4-FFF2-40B4-BE49-F238E27FC236}">
                <a16:creationId xmlns:a16="http://schemas.microsoft.com/office/drawing/2014/main" id="{D84BAECA-260F-AA7C-2A5B-902620907A54}"/>
              </a:ext>
            </a:extLst>
          </p:cNvPr>
          <p:cNvSpPr/>
          <p:nvPr/>
        </p:nvSpPr>
        <p:spPr>
          <a:xfrm>
            <a:off x="5048126" y="48638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Smiley Face 66">
            <a:extLst>
              <a:ext uri="{FF2B5EF4-FFF2-40B4-BE49-F238E27FC236}">
                <a16:creationId xmlns:a16="http://schemas.microsoft.com/office/drawing/2014/main" id="{B65B845B-4B1F-EF82-15F8-91864738EE1A}"/>
              </a:ext>
            </a:extLst>
          </p:cNvPr>
          <p:cNvSpPr/>
          <p:nvPr/>
        </p:nvSpPr>
        <p:spPr>
          <a:xfrm>
            <a:off x="4581301" y="50162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Smiley Face 67">
            <a:extLst>
              <a:ext uri="{FF2B5EF4-FFF2-40B4-BE49-F238E27FC236}">
                <a16:creationId xmlns:a16="http://schemas.microsoft.com/office/drawing/2014/main" id="{B17D7214-51AA-E7D2-8F13-64EE70BB4B42}"/>
              </a:ext>
            </a:extLst>
          </p:cNvPr>
          <p:cNvSpPr/>
          <p:nvPr/>
        </p:nvSpPr>
        <p:spPr>
          <a:xfrm>
            <a:off x="4886101" y="50162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Smiley Face 68">
            <a:extLst>
              <a:ext uri="{FF2B5EF4-FFF2-40B4-BE49-F238E27FC236}">
                <a16:creationId xmlns:a16="http://schemas.microsoft.com/office/drawing/2014/main" id="{A1B369F9-05A7-35E0-EAF1-0579427027C4}"/>
              </a:ext>
            </a:extLst>
          </p:cNvPr>
          <p:cNvSpPr/>
          <p:nvPr/>
        </p:nvSpPr>
        <p:spPr>
          <a:xfrm>
            <a:off x="5200526" y="50162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Smiley Face 69">
            <a:extLst>
              <a:ext uri="{FF2B5EF4-FFF2-40B4-BE49-F238E27FC236}">
                <a16:creationId xmlns:a16="http://schemas.microsoft.com/office/drawing/2014/main" id="{A81D41D7-8772-94ED-C917-4228AF4EDF71}"/>
              </a:ext>
            </a:extLst>
          </p:cNvPr>
          <p:cNvSpPr/>
          <p:nvPr/>
        </p:nvSpPr>
        <p:spPr>
          <a:xfrm>
            <a:off x="4733701" y="51686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Smiley Face 70">
            <a:extLst>
              <a:ext uri="{FF2B5EF4-FFF2-40B4-BE49-F238E27FC236}">
                <a16:creationId xmlns:a16="http://schemas.microsoft.com/office/drawing/2014/main" id="{F2D46973-A4F2-FAFA-BB36-D743760D8B50}"/>
              </a:ext>
            </a:extLst>
          </p:cNvPr>
          <p:cNvSpPr/>
          <p:nvPr/>
        </p:nvSpPr>
        <p:spPr>
          <a:xfrm>
            <a:off x="5038501" y="51686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Smiley Face 71">
            <a:extLst>
              <a:ext uri="{FF2B5EF4-FFF2-40B4-BE49-F238E27FC236}">
                <a16:creationId xmlns:a16="http://schemas.microsoft.com/office/drawing/2014/main" id="{3753B75A-A212-0FDE-DD61-8320B58B1BA6}"/>
              </a:ext>
            </a:extLst>
          </p:cNvPr>
          <p:cNvSpPr/>
          <p:nvPr/>
        </p:nvSpPr>
        <p:spPr>
          <a:xfrm>
            <a:off x="5352926" y="51686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Smiley Face 72">
            <a:extLst>
              <a:ext uri="{FF2B5EF4-FFF2-40B4-BE49-F238E27FC236}">
                <a16:creationId xmlns:a16="http://schemas.microsoft.com/office/drawing/2014/main" id="{22F9C0D7-492D-3A60-3FFA-F724B40D9B39}"/>
              </a:ext>
            </a:extLst>
          </p:cNvPr>
          <p:cNvSpPr/>
          <p:nvPr/>
        </p:nvSpPr>
        <p:spPr>
          <a:xfrm>
            <a:off x="4886101" y="53210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Smiley Face 73">
            <a:extLst>
              <a:ext uri="{FF2B5EF4-FFF2-40B4-BE49-F238E27FC236}">
                <a16:creationId xmlns:a16="http://schemas.microsoft.com/office/drawing/2014/main" id="{E9FC13C0-3155-21CA-97AF-7A19BB68832A}"/>
              </a:ext>
            </a:extLst>
          </p:cNvPr>
          <p:cNvSpPr/>
          <p:nvPr/>
        </p:nvSpPr>
        <p:spPr>
          <a:xfrm>
            <a:off x="5190901" y="53210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Smiley Face 74">
            <a:extLst>
              <a:ext uri="{FF2B5EF4-FFF2-40B4-BE49-F238E27FC236}">
                <a16:creationId xmlns:a16="http://schemas.microsoft.com/office/drawing/2014/main" id="{BE056C24-B71D-508E-D968-D37ABE7CDCF6}"/>
              </a:ext>
            </a:extLst>
          </p:cNvPr>
          <p:cNvSpPr/>
          <p:nvPr/>
        </p:nvSpPr>
        <p:spPr>
          <a:xfrm>
            <a:off x="5505326" y="5321051"/>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Smiley Face 75">
            <a:extLst>
              <a:ext uri="{FF2B5EF4-FFF2-40B4-BE49-F238E27FC236}">
                <a16:creationId xmlns:a16="http://schemas.microsoft.com/office/drawing/2014/main" id="{B929C4A5-3947-05DF-BFB7-E1980D4BE0FA}"/>
              </a:ext>
            </a:extLst>
          </p:cNvPr>
          <p:cNvSpPr/>
          <p:nvPr/>
        </p:nvSpPr>
        <p:spPr>
          <a:xfrm>
            <a:off x="5650817" y="48792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Smiley Face 76">
            <a:extLst>
              <a:ext uri="{FF2B5EF4-FFF2-40B4-BE49-F238E27FC236}">
                <a16:creationId xmlns:a16="http://schemas.microsoft.com/office/drawing/2014/main" id="{D85AA9A8-55EA-53DA-1DA8-66917DD0CB32}"/>
              </a:ext>
            </a:extLst>
          </p:cNvPr>
          <p:cNvSpPr/>
          <p:nvPr/>
        </p:nvSpPr>
        <p:spPr>
          <a:xfrm>
            <a:off x="5955617" y="48792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Smiley Face 77">
            <a:extLst>
              <a:ext uri="{FF2B5EF4-FFF2-40B4-BE49-F238E27FC236}">
                <a16:creationId xmlns:a16="http://schemas.microsoft.com/office/drawing/2014/main" id="{AEFE89E4-ABF7-EA8A-660B-18A1216E1C3B}"/>
              </a:ext>
            </a:extLst>
          </p:cNvPr>
          <p:cNvSpPr/>
          <p:nvPr/>
        </p:nvSpPr>
        <p:spPr>
          <a:xfrm>
            <a:off x="6270042" y="48792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9" name="Smiley Face 78">
            <a:extLst>
              <a:ext uri="{FF2B5EF4-FFF2-40B4-BE49-F238E27FC236}">
                <a16:creationId xmlns:a16="http://schemas.microsoft.com/office/drawing/2014/main" id="{2757F845-5AC7-C833-891A-6B063B2A16BD}"/>
              </a:ext>
            </a:extLst>
          </p:cNvPr>
          <p:cNvSpPr/>
          <p:nvPr/>
        </p:nvSpPr>
        <p:spPr>
          <a:xfrm>
            <a:off x="5803217" y="50316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Smiley Face 79">
            <a:extLst>
              <a:ext uri="{FF2B5EF4-FFF2-40B4-BE49-F238E27FC236}">
                <a16:creationId xmlns:a16="http://schemas.microsoft.com/office/drawing/2014/main" id="{19EE159F-1E1A-A6E2-CDE8-4019AF6DBD41}"/>
              </a:ext>
            </a:extLst>
          </p:cNvPr>
          <p:cNvSpPr/>
          <p:nvPr/>
        </p:nvSpPr>
        <p:spPr>
          <a:xfrm>
            <a:off x="6108017" y="50316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Smiley Face 80">
            <a:extLst>
              <a:ext uri="{FF2B5EF4-FFF2-40B4-BE49-F238E27FC236}">
                <a16:creationId xmlns:a16="http://schemas.microsoft.com/office/drawing/2014/main" id="{99C90882-2BAB-834E-90B5-D2157B6F642A}"/>
              </a:ext>
            </a:extLst>
          </p:cNvPr>
          <p:cNvSpPr/>
          <p:nvPr/>
        </p:nvSpPr>
        <p:spPr>
          <a:xfrm>
            <a:off x="6422442" y="50316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Smiley Face 81">
            <a:extLst>
              <a:ext uri="{FF2B5EF4-FFF2-40B4-BE49-F238E27FC236}">
                <a16:creationId xmlns:a16="http://schemas.microsoft.com/office/drawing/2014/main" id="{B5BB0BEC-AF7B-29FB-0329-A46D8597DE1E}"/>
              </a:ext>
            </a:extLst>
          </p:cNvPr>
          <p:cNvSpPr/>
          <p:nvPr/>
        </p:nvSpPr>
        <p:spPr>
          <a:xfrm>
            <a:off x="5955617" y="51840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Smiley Face 82">
            <a:extLst>
              <a:ext uri="{FF2B5EF4-FFF2-40B4-BE49-F238E27FC236}">
                <a16:creationId xmlns:a16="http://schemas.microsoft.com/office/drawing/2014/main" id="{16911242-05EF-9B9B-6415-871186A62BC7}"/>
              </a:ext>
            </a:extLst>
          </p:cNvPr>
          <p:cNvSpPr/>
          <p:nvPr/>
        </p:nvSpPr>
        <p:spPr>
          <a:xfrm>
            <a:off x="6260417" y="51840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4" name="Smiley Face 83">
            <a:extLst>
              <a:ext uri="{FF2B5EF4-FFF2-40B4-BE49-F238E27FC236}">
                <a16:creationId xmlns:a16="http://schemas.microsoft.com/office/drawing/2014/main" id="{BD2781F9-9229-69CB-792F-701F54DA8BB6}"/>
              </a:ext>
            </a:extLst>
          </p:cNvPr>
          <p:cNvSpPr/>
          <p:nvPr/>
        </p:nvSpPr>
        <p:spPr>
          <a:xfrm>
            <a:off x="6574842" y="51840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Smiley Face 84">
            <a:extLst>
              <a:ext uri="{FF2B5EF4-FFF2-40B4-BE49-F238E27FC236}">
                <a16:creationId xmlns:a16="http://schemas.microsoft.com/office/drawing/2014/main" id="{A7B33E8E-700C-A51B-40A1-478846A20151}"/>
              </a:ext>
            </a:extLst>
          </p:cNvPr>
          <p:cNvSpPr/>
          <p:nvPr/>
        </p:nvSpPr>
        <p:spPr>
          <a:xfrm>
            <a:off x="6108017" y="53364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Smiley Face 85">
            <a:extLst>
              <a:ext uri="{FF2B5EF4-FFF2-40B4-BE49-F238E27FC236}">
                <a16:creationId xmlns:a16="http://schemas.microsoft.com/office/drawing/2014/main" id="{094F32FE-8ED6-66E9-6496-4A2BDD7EC0B2}"/>
              </a:ext>
            </a:extLst>
          </p:cNvPr>
          <p:cNvSpPr/>
          <p:nvPr/>
        </p:nvSpPr>
        <p:spPr>
          <a:xfrm>
            <a:off x="6412817" y="53364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Smiley Face 86">
            <a:extLst>
              <a:ext uri="{FF2B5EF4-FFF2-40B4-BE49-F238E27FC236}">
                <a16:creationId xmlns:a16="http://schemas.microsoft.com/office/drawing/2014/main" id="{50F50F96-6774-9AD4-ADF9-D9E249C205FC}"/>
              </a:ext>
            </a:extLst>
          </p:cNvPr>
          <p:cNvSpPr/>
          <p:nvPr/>
        </p:nvSpPr>
        <p:spPr>
          <a:xfrm>
            <a:off x="6727242" y="5336458"/>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Smiley Face 87">
            <a:extLst>
              <a:ext uri="{FF2B5EF4-FFF2-40B4-BE49-F238E27FC236}">
                <a16:creationId xmlns:a16="http://schemas.microsoft.com/office/drawing/2014/main" id="{8788C122-9EA6-00BF-2B79-BFB54B6CB6AB}"/>
              </a:ext>
            </a:extLst>
          </p:cNvPr>
          <p:cNvSpPr/>
          <p:nvPr/>
        </p:nvSpPr>
        <p:spPr>
          <a:xfrm>
            <a:off x="5011128" y="49375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Smiley Face 88">
            <a:extLst>
              <a:ext uri="{FF2B5EF4-FFF2-40B4-BE49-F238E27FC236}">
                <a16:creationId xmlns:a16="http://schemas.microsoft.com/office/drawing/2014/main" id="{6846FC15-877B-B0C2-8108-F6ACE237B60E}"/>
              </a:ext>
            </a:extLst>
          </p:cNvPr>
          <p:cNvSpPr/>
          <p:nvPr/>
        </p:nvSpPr>
        <p:spPr>
          <a:xfrm>
            <a:off x="5315928" y="49375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Smiley Face 89">
            <a:extLst>
              <a:ext uri="{FF2B5EF4-FFF2-40B4-BE49-F238E27FC236}">
                <a16:creationId xmlns:a16="http://schemas.microsoft.com/office/drawing/2014/main" id="{F618303E-34D6-59BF-0043-00C1A99FC714}"/>
              </a:ext>
            </a:extLst>
          </p:cNvPr>
          <p:cNvSpPr/>
          <p:nvPr/>
        </p:nvSpPr>
        <p:spPr>
          <a:xfrm>
            <a:off x="5630353" y="49375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1" name="Smiley Face 90">
            <a:extLst>
              <a:ext uri="{FF2B5EF4-FFF2-40B4-BE49-F238E27FC236}">
                <a16:creationId xmlns:a16="http://schemas.microsoft.com/office/drawing/2014/main" id="{12A65C3B-91AC-CEFB-1723-CB55AF102859}"/>
              </a:ext>
            </a:extLst>
          </p:cNvPr>
          <p:cNvSpPr/>
          <p:nvPr/>
        </p:nvSpPr>
        <p:spPr>
          <a:xfrm>
            <a:off x="5163528" y="50899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2" name="Smiley Face 91">
            <a:extLst>
              <a:ext uri="{FF2B5EF4-FFF2-40B4-BE49-F238E27FC236}">
                <a16:creationId xmlns:a16="http://schemas.microsoft.com/office/drawing/2014/main" id="{24CFF215-49CD-53EC-6FFE-09DB4AF75725}"/>
              </a:ext>
            </a:extLst>
          </p:cNvPr>
          <p:cNvSpPr/>
          <p:nvPr/>
        </p:nvSpPr>
        <p:spPr>
          <a:xfrm>
            <a:off x="5468328" y="50899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Smiley Face 92">
            <a:extLst>
              <a:ext uri="{FF2B5EF4-FFF2-40B4-BE49-F238E27FC236}">
                <a16:creationId xmlns:a16="http://schemas.microsoft.com/office/drawing/2014/main" id="{D34EF219-B2D7-8300-7583-889D3E827DF3}"/>
              </a:ext>
            </a:extLst>
          </p:cNvPr>
          <p:cNvSpPr/>
          <p:nvPr/>
        </p:nvSpPr>
        <p:spPr>
          <a:xfrm>
            <a:off x="5782753" y="50899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Smiley Face 93">
            <a:extLst>
              <a:ext uri="{FF2B5EF4-FFF2-40B4-BE49-F238E27FC236}">
                <a16:creationId xmlns:a16="http://schemas.microsoft.com/office/drawing/2014/main" id="{1DE0A79D-D41B-6703-F27F-CD9FD5BA90A6}"/>
              </a:ext>
            </a:extLst>
          </p:cNvPr>
          <p:cNvSpPr/>
          <p:nvPr/>
        </p:nvSpPr>
        <p:spPr>
          <a:xfrm>
            <a:off x="5315928" y="52423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5" name="Smiley Face 94">
            <a:extLst>
              <a:ext uri="{FF2B5EF4-FFF2-40B4-BE49-F238E27FC236}">
                <a16:creationId xmlns:a16="http://schemas.microsoft.com/office/drawing/2014/main" id="{498B13C0-82F7-2243-AE5B-F2A1591B4535}"/>
              </a:ext>
            </a:extLst>
          </p:cNvPr>
          <p:cNvSpPr/>
          <p:nvPr/>
        </p:nvSpPr>
        <p:spPr>
          <a:xfrm>
            <a:off x="5620728" y="52423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Smiley Face 95">
            <a:extLst>
              <a:ext uri="{FF2B5EF4-FFF2-40B4-BE49-F238E27FC236}">
                <a16:creationId xmlns:a16="http://schemas.microsoft.com/office/drawing/2014/main" id="{926A4C71-2CC8-6EE1-2E5A-9E99ED59E4ED}"/>
              </a:ext>
            </a:extLst>
          </p:cNvPr>
          <p:cNvSpPr/>
          <p:nvPr/>
        </p:nvSpPr>
        <p:spPr>
          <a:xfrm>
            <a:off x="5935153" y="52423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7" name="Smiley Face 96">
            <a:extLst>
              <a:ext uri="{FF2B5EF4-FFF2-40B4-BE49-F238E27FC236}">
                <a16:creationId xmlns:a16="http://schemas.microsoft.com/office/drawing/2014/main" id="{C1B8D453-15E9-26DA-6963-0B8CC216BDD3}"/>
              </a:ext>
            </a:extLst>
          </p:cNvPr>
          <p:cNvSpPr/>
          <p:nvPr/>
        </p:nvSpPr>
        <p:spPr>
          <a:xfrm>
            <a:off x="5468328" y="53947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8" name="Smiley Face 97">
            <a:extLst>
              <a:ext uri="{FF2B5EF4-FFF2-40B4-BE49-F238E27FC236}">
                <a16:creationId xmlns:a16="http://schemas.microsoft.com/office/drawing/2014/main" id="{E16A970E-2B82-3EA1-79C9-3F5B9B1032EE}"/>
              </a:ext>
            </a:extLst>
          </p:cNvPr>
          <p:cNvSpPr/>
          <p:nvPr/>
        </p:nvSpPr>
        <p:spPr>
          <a:xfrm>
            <a:off x="5773128" y="53947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9" name="Smiley Face 98">
            <a:extLst>
              <a:ext uri="{FF2B5EF4-FFF2-40B4-BE49-F238E27FC236}">
                <a16:creationId xmlns:a16="http://schemas.microsoft.com/office/drawing/2014/main" id="{3508DE7B-6617-699C-9383-5A57F880ED09}"/>
              </a:ext>
            </a:extLst>
          </p:cNvPr>
          <p:cNvSpPr/>
          <p:nvPr/>
        </p:nvSpPr>
        <p:spPr>
          <a:xfrm>
            <a:off x="6087553" y="5394793"/>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0" name="Smiley Face 99">
            <a:extLst>
              <a:ext uri="{FF2B5EF4-FFF2-40B4-BE49-F238E27FC236}">
                <a16:creationId xmlns:a16="http://schemas.microsoft.com/office/drawing/2014/main" id="{8A8EFEC2-C564-4574-7B49-6A18CA9A637B}"/>
              </a:ext>
            </a:extLst>
          </p:cNvPr>
          <p:cNvSpPr/>
          <p:nvPr/>
        </p:nvSpPr>
        <p:spPr>
          <a:xfrm>
            <a:off x="6233044" y="49530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Smiley Face 100">
            <a:extLst>
              <a:ext uri="{FF2B5EF4-FFF2-40B4-BE49-F238E27FC236}">
                <a16:creationId xmlns:a16="http://schemas.microsoft.com/office/drawing/2014/main" id="{2BD5A215-2D8D-D3A1-3C99-0863125245E9}"/>
              </a:ext>
            </a:extLst>
          </p:cNvPr>
          <p:cNvSpPr/>
          <p:nvPr/>
        </p:nvSpPr>
        <p:spPr>
          <a:xfrm>
            <a:off x="6537844" y="49530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Smiley Face 101">
            <a:extLst>
              <a:ext uri="{FF2B5EF4-FFF2-40B4-BE49-F238E27FC236}">
                <a16:creationId xmlns:a16="http://schemas.microsoft.com/office/drawing/2014/main" id="{D1D80093-60FA-74A1-6D50-39B7C38A49E7}"/>
              </a:ext>
            </a:extLst>
          </p:cNvPr>
          <p:cNvSpPr/>
          <p:nvPr/>
        </p:nvSpPr>
        <p:spPr>
          <a:xfrm>
            <a:off x="6852269" y="49530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Smiley Face 102">
            <a:extLst>
              <a:ext uri="{FF2B5EF4-FFF2-40B4-BE49-F238E27FC236}">
                <a16:creationId xmlns:a16="http://schemas.microsoft.com/office/drawing/2014/main" id="{5818D2DF-996B-BE3A-3BC2-90603746FA46}"/>
              </a:ext>
            </a:extLst>
          </p:cNvPr>
          <p:cNvSpPr/>
          <p:nvPr/>
        </p:nvSpPr>
        <p:spPr>
          <a:xfrm>
            <a:off x="6385444" y="51054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Smiley Face 103">
            <a:extLst>
              <a:ext uri="{FF2B5EF4-FFF2-40B4-BE49-F238E27FC236}">
                <a16:creationId xmlns:a16="http://schemas.microsoft.com/office/drawing/2014/main" id="{71477CEA-4E4A-4EFE-AF96-C3344BCD2A80}"/>
              </a:ext>
            </a:extLst>
          </p:cNvPr>
          <p:cNvSpPr/>
          <p:nvPr/>
        </p:nvSpPr>
        <p:spPr>
          <a:xfrm>
            <a:off x="6690244" y="51054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Smiley Face 104">
            <a:extLst>
              <a:ext uri="{FF2B5EF4-FFF2-40B4-BE49-F238E27FC236}">
                <a16:creationId xmlns:a16="http://schemas.microsoft.com/office/drawing/2014/main" id="{FAC92B7E-4C1E-5D89-30ED-6A4B2F58E22B}"/>
              </a:ext>
            </a:extLst>
          </p:cNvPr>
          <p:cNvSpPr/>
          <p:nvPr/>
        </p:nvSpPr>
        <p:spPr>
          <a:xfrm>
            <a:off x="7004669" y="51054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Smiley Face 105">
            <a:extLst>
              <a:ext uri="{FF2B5EF4-FFF2-40B4-BE49-F238E27FC236}">
                <a16:creationId xmlns:a16="http://schemas.microsoft.com/office/drawing/2014/main" id="{B685CA21-E1BF-7D15-E526-05E84182240A}"/>
              </a:ext>
            </a:extLst>
          </p:cNvPr>
          <p:cNvSpPr/>
          <p:nvPr/>
        </p:nvSpPr>
        <p:spPr>
          <a:xfrm>
            <a:off x="6537844" y="52578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7" name="Smiley Face 106">
            <a:extLst>
              <a:ext uri="{FF2B5EF4-FFF2-40B4-BE49-F238E27FC236}">
                <a16:creationId xmlns:a16="http://schemas.microsoft.com/office/drawing/2014/main" id="{DD8BC860-A1DC-C892-00DE-46050E1D1AFF}"/>
              </a:ext>
            </a:extLst>
          </p:cNvPr>
          <p:cNvSpPr/>
          <p:nvPr/>
        </p:nvSpPr>
        <p:spPr>
          <a:xfrm>
            <a:off x="6842644" y="52578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Smiley Face 107">
            <a:extLst>
              <a:ext uri="{FF2B5EF4-FFF2-40B4-BE49-F238E27FC236}">
                <a16:creationId xmlns:a16="http://schemas.microsoft.com/office/drawing/2014/main" id="{A873D26D-3A74-9F47-E210-A7ED1AB30DEF}"/>
              </a:ext>
            </a:extLst>
          </p:cNvPr>
          <p:cNvSpPr/>
          <p:nvPr/>
        </p:nvSpPr>
        <p:spPr>
          <a:xfrm>
            <a:off x="7157069" y="52578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Smiley Face 108">
            <a:extLst>
              <a:ext uri="{FF2B5EF4-FFF2-40B4-BE49-F238E27FC236}">
                <a16:creationId xmlns:a16="http://schemas.microsoft.com/office/drawing/2014/main" id="{079A7F3E-5D32-1C61-AAF7-CFD0DC7FE6CE}"/>
              </a:ext>
            </a:extLst>
          </p:cNvPr>
          <p:cNvSpPr/>
          <p:nvPr/>
        </p:nvSpPr>
        <p:spPr>
          <a:xfrm>
            <a:off x="6690244" y="54102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Smiley Face 109">
            <a:extLst>
              <a:ext uri="{FF2B5EF4-FFF2-40B4-BE49-F238E27FC236}">
                <a16:creationId xmlns:a16="http://schemas.microsoft.com/office/drawing/2014/main" id="{E55B2E2E-B54B-C2AE-A30E-EB14B6076735}"/>
              </a:ext>
            </a:extLst>
          </p:cNvPr>
          <p:cNvSpPr/>
          <p:nvPr/>
        </p:nvSpPr>
        <p:spPr>
          <a:xfrm>
            <a:off x="6995044" y="54102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1" name="Smiley Face 110">
            <a:extLst>
              <a:ext uri="{FF2B5EF4-FFF2-40B4-BE49-F238E27FC236}">
                <a16:creationId xmlns:a16="http://schemas.microsoft.com/office/drawing/2014/main" id="{760B4BAD-D5ED-1069-522F-52326C88384D}"/>
              </a:ext>
            </a:extLst>
          </p:cNvPr>
          <p:cNvSpPr/>
          <p:nvPr/>
        </p:nvSpPr>
        <p:spPr>
          <a:xfrm>
            <a:off x="7309469" y="5410200"/>
            <a:ext cx="304800" cy="304800"/>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Down Arrow 151">
            <a:extLst>
              <a:ext uri="{FF2B5EF4-FFF2-40B4-BE49-F238E27FC236}">
                <a16:creationId xmlns:a16="http://schemas.microsoft.com/office/drawing/2014/main" id="{CDFB0437-DFCB-FF57-3BB7-8090FC50C52F}"/>
              </a:ext>
            </a:extLst>
          </p:cNvPr>
          <p:cNvSpPr/>
          <p:nvPr/>
        </p:nvSpPr>
        <p:spPr>
          <a:xfrm>
            <a:off x="5736592" y="1855031"/>
            <a:ext cx="304800" cy="45790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3" name="Down Arrow 152">
            <a:extLst>
              <a:ext uri="{FF2B5EF4-FFF2-40B4-BE49-F238E27FC236}">
                <a16:creationId xmlns:a16="http://schemas.microsoft.com/office/drawing/2014/main" id="{49624CE0-3FCB-5A84-E854-78F6DA537E5C}"/>
              </a:ext>
            </a:extLst>
          </p:cNvPr>
          <p:cNvSpPr/>
          <p:nvPr/>
        </p:nvSpPr>
        <p:spPr>
          <a:xfrm>
            <a:off x="5687212" y="2792420"/>
            <a:ext cx="375837" cy="83855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4" name="Down Arrow 153">
            <a:extLst>
              <a:ext uri="{FF2B5EF4-FFF2-40B4-BE49-F238E27FC236}">
                <a16:creationId xmlns:a16="http://schemas.microsoft.com/office/drawing/2014/main" id="{B6E51360-4746-D11E-FABB-8D686929C1A1}"/>
              </a:ext>
            </a:extLst>
          </p:cNvPr>
          <p:cNvSpPr/>
          <p:nvPr/>
        </p:nvSpPr>
        <p:spPr>
          <a:xfrm>
            <a:off x="5651694" y="4059494"/>
            <a:ext cx="411355" cy="809932"/>
          </a:xfrm>
          <a:prstGeom prst="downArrow">
            <a:avLst/>
          </a:prstGeom>
          <a:solidFill>
            <a:srgbClr val="FFFF00"/>
          </a:solidFill>
          <a:ln>
            <a:solidFill>
              <a:schemeClr val="tx1">
                <a:lumMod val="75000"/>
                <a:lumOff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5" name="Down Arrow 154">
            <a:extLst>
              <a:ext uri="{FF2B5EF4-FFF2-40B4-BE49-F238E27FC236}">
                <a16:creationId xmlns:a16="http://schemas.microsoft.com/office/drawing/2014/main" id="{DF1581C4-435A-0225-AC98-06E401D249A3}"/>
              </a:ext>
            </a:extLst>
          </p:cNvPr>
          <p:cNvSpPr/>
          <p:nvPr/>
        </p:nvSpPr>
        <p:spPr>
          <a:xfrm>
            <a:off x="4581301" y="5791200"/>
            <a:ext cx="2718543"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98F23A8B-A814-2E30-5461-96C113A5C711}"/>
              </a:ext>
            </a:extLst>
          </p:cNvPr>
          <p:cNvSpPr/>
          <p:nvPr/>
        </p:nvSpPr>
        <p:spPr>
          <a:xfrm>
            <a:off x="4996249" y="5943600"/>
            <a:ext cx="1969898" cy="923330"/>
          </a:xfrm>
          <a:prstGeom prst="rect">
            <a:avLst/>
          </a:prstGeom>
          <a:noFill/>
        </p:spPr>
        <p:txBody>
          <a:bodyPr wrap="non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Result</a:t>
            </a:r>
          </a:p>
        </p:txBody>
      </p:sp>
      <p:sp>
        <p:nvSpPr>
          <p:cNvPr id="117" name="TextBox 116">
            <a:extLst>
              <a:ext uri="{FF2B5EF4-FFF2-40B4-BE49-F238E27FC236}">
                <a16:creationId xmlns:a16="http://schemas.microsoft.com/office/drawing/2014/main" id="{25F5B70C-124C-1BC7-81E9-DBF1F69BFB93}"/>
              </a:ext>
            </a:extLst>
          </p:cNvPr>
          <p:cNvSpPr txBox="1"/>
          <p:nvPr/>
        </p:nvSpPr>
        <p:spPr>
          <a:xfrm>
            <a:off x="7164689" y="6082099"/>
            <a:ext cx="3020780" cy="646331"/>
          </a:xfrm>
          <a:prstGeom prst="rect">
            <a:avLst/>
          </a:prstGeom>
          <a:noFill/>
        </p:spPr>
        <p:txBody>
          <a:bodyPr wrap="square" rtlCol="0">
            <a:spAutoFit/>
          </a:bodyPr>
          <a:lstStyle/>
          <a:p>
            <a:r>
              <a:rPr lang="en-US" dirty="0"/>
              <a:t>Satisfaction of:</a:t>
            </a:r>
            <a:br>
              <a:rPr lang="en-US" dirty="0"/>
            </a:br>
            <a:r>
              <a:rPr lang="en-US" dirty="0"/>
              <a:t>Customers / Citizens / Readers</a:t>
            </a:r>
          </a:p>
        </p:txBody>
      </p:sp>
      <p:sp>
        <p:nvSpPr>
          <p:cNvPr id="118" name="Oval 117">
            <a:extLst>
              <a:ext uri="{FF2B5EF4-FFF2-40B4-BE49-F238E27FC236}">
                <a16:creationId xmlns:a16="http://schemas.microsoft.com/office/drawing/2014/main" id="{A33453E0-11C1-9092-03C1-671457079D59}"/>
              </a:ext>
            </a:extLst>
          </p:cNvPr>
          <p:cNvSpPr/>
          <p:nvPr/>
        </p:nvSpPr>
        <p:spPr>
          <a:xfrm>
            <a:off x="1896914" y="1071094"/>
            <a:ext cx="1479082" cy="9101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106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3BE013-4962-DA2B-50CB-0731831E08F1}"/>
              </a:ext>
            </a:extLst>
          </p:cNvPr>
          <p:cNvSpPr>
            <a:spLocks noGrp="1"/>
          </p:cNvSpPr>
          <p:nvPr>
            <p:ph type="sldNum" sz="quarter" idx="12"/>
          </p:nvPr>
        </p:nvSpPr>
        <p:spPr/>
        <p:txBody>
          <a:bodyPr/>
          <a:lstStyle/>
          <a:p>
            <a:fld id="{64A73B7B-B545-4723-8D44-5CC401310D8B}" type="slidenum">
              <a:rPr lang="en-US" smtClean="0"/>
              <a:t>38</a:t>
            </a:fld>
            <a:endParaRPr lang="en-US" dirty="0"/>
          </a:p>
        </p:txBody>
      </p:sp>
      <p:sp>
        <p:nvSpPr>
          <p:cNvPr id="5" name="Footer Placeholder 4">
            <a:extLst>
              <a:ext uri="{FF2B5EF4-FFF2-40B4-BE49-F238E27FC236}">
                <a16:creationId xmlns:a16="http://schemas.microsoft.com/office/drawing/2014/main" id="{B2AB3AF1-D182-C99A-5F26-00788D52BF7F}"/>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solidFill>
                  <a:schemeClr val="tx1"/>
                </a:solidFill>
                <a:hlinkClick r:id="rId2">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pic>
        <p:nvPicPr>
          <p:cNvPr id="6" name="Picture 5">
            <a:extLst>
              <a:ext uri="{FF2B5EF4-FFF2-40B4-BE49-F238E27FC236}">
                <a16:creationId xmlns:a16="http://schemas.microsoft.com/office/drawing/2014/main" id="{70CDFC4E-A5DA-F804-749B-68F915DD9B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140" y="2333367"/>
            <a:ext cx="423793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F8F08450-BCC0-011F-A3A9-E3A307898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140" y="428367"/>
            <a:ext cx="1095951"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C761DD5B-F2C1-303A-5FBA-F272CC21D3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3340" y="832375"/>
            <a:ext cx="1317625" cy="46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108">
            <a:extLst>
              <a:ext uri="{FF2B5EF4-FFF2-40B4-BE49-F238E27FC236}">
                <a16:creationId xmlns:a16="http://schemas.microsoft.com/office/drawing/2014/main" id="{49EE8C6E-1377-E639-E980-F4823C3B4A65}"/>
              </a:ext>
            </a:extLst>
          </p:cNvPr>
          <p:cNvSpPr/>
          <p:nvPr/>
        </p:nvSpPr>
        <p:spPr>
          <a:xfrm>
            <a:off x="2817340" y="1952367"/>
            <a:ext cx="8153400" cy="3581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234E0E7-287B-E070-7970-684B24025320}"/>
              </a:ext>
            </a:extLst>
          </p:cNvPr>
          <p:cNvSpPr txBox="1"/>
          <p:nvPr/>
        </p:nvSpPr>
        <p:spPr>
          <a:xfrm>
            <a:off x="7160740" y="2663736"/>
            <a:ext cx="3200400" cy="1938992"/>
          </a:xfrm>
          <a:prstGeom prst="rect">
            <a:avLst/>
          </a:prstGeom>
          <a:noFill/>
        </p:spPr>
        <p:txBody>
          <a:bodyPr wrap="square" rtlCol="0">
            <a:spAutoFit/>
          </a:bodyPr>
          <a:lstStyle/>
          <a:p>
            <a:r>
              <a:rPr lang="en-US" sz="2400" dirty="0"/>
              <a:t>Can easily…</a:t>
            </a:r>
          </a:p>
          <a:p>
            <a:r>
              <a:rPr lang="en-US" sz="2400" dirty="0"/>
              <a:t>…make requests.</a:t>
            </a:r>
          </a:p>
          <a:p>
            <a:r>
              <a:rPr lang="en-US" sz="2400" dirty="0"/>
              <a:t>…observe work/results.</a:t>
            </a:r>
          </a:p>
          <a:p>
            <a:r>
              <a:rPr lang="en-US" sz="2400" dirty="0"/>
              <a:t>…fire insubordinates.</a:t>
            </a:r>
          </a:p>
          <a:p>
            <a:endParaRPr lang="en-US" sz="2400" dirty="0"/>
          </a:p>
        </p:txBody>
      </p:sp>
      <p:sp>
        <p:nvSpPr>
          <p:cNvPr id="11" name="Right Arrow 118">
            <a:extLst>
              <a:ext uri="{FF2B5EF4-FFF2-40B4-BE49-F238E27FC236}">
                <a16:creationId xmlns:a16="http://schemas.microsoft.com/office/drawing/2014/main" id="{612CB178-709E-293D-F08A-EEFD9494586C}"/>
              </a:ext>
            </a:extLst>
          </p:cNvPr>
          <p:cNvSpPr/>
          <p:nvPr/>
        </p:nvSpPr>
        <p:spPr>
          <a:xfrm rot="5400000">
            <a:off x="4051113" y="1672726"/>
            <a:ext cx="762001" cy="406883"/>
          </a:xfrm>
          <a:prstGeom prst="rightArrow">
            <a:avLst/>
          </a:prstGeom>
          <a:solidFill>
            <a:schemeClr val="accent5">
              <a:alpha val="6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800" dirty="0"/>
          </a:p>
        </p:txBody>
      </p:sp>
      <p:sp>
        <p:nvSpPr>
          <p:cNvPr id="12" name="Rounded Rectangle 119">
            <a:extLst>
              <a:ext uri="{FF2B5EF4-FFF2-40B4-BE49-F238E27FC236}">
                <a16:creationId xmlns:a16="http://schemas.microsoft.com/office/drawing/2014/main" id="{B6B70ED0-6B80-3E52-BD9F-57A21E42934E}"/>
              </a:ext>
            </a:extLst>
          </p:cNvPr>
          <p:cNvSpPr/>
          <p:nvPr/>
        </p:nvSpPr>
        <p:spPr>
          <a:xfrm>
            <a:off x="2817340" y="352167"/>
            <a:ext cx="8153400" cy="15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BB1239E-9D77-FB19-053B-FE4BC2317270}"/>
              </a:ext>
            </a:extLst>
          </p:cNvPr>
          <p:cNvSpPr txBox="1"/>
          <p:nvPr/>
        </p:nvSpPr>
        <p:spPr>
          <a:xfrm>
            <a:off x="6551140" y="428367"/>
            <a:ext cx="4267200" cy="1600438"/>
          </a:xfrm>
          <a:prstGeom prst="rect">
            <a:avLst/>
          </a:prstGeom>
          <a:noFill/>
        </p:spPr>
        <p:txBody>
          <a:bodyPr wrap="square" rtlCol="0">
            <a:spAutoFit/>
          </a:bodyPr>
          <a:lstStyle/>
          <a:p>
            <a:pPr marL="457200" indent="-457200">
              <a:buFont typeface="+mj-lt"/>
              <a:buAutoNum type="arabicPeriod"/>
            </a:pPr>
            <a:r>
              <a:rPr lang="en-US" sz="1400" dirty="0"/>
              <a:t>How to we </a:t>
            </a:r>
            <a:r>
              <a:rPr lang="en-US" sz="1400" b="1" u="sng" dirty="0"/>
              <a:t>combine</a:t>
            </a:r>
            <a:r>
              <a:rPr lang="en-US" sz="1400" dirty="0"/>
              <a:t> the many preferences of this group into one request?</a:t>
            </a:r>
          </a:p>
          <a:p>
            <a:pPr marL="457200" indent="-457200">
              <a:buFont typeface="+mj-lt"/>
              <a:buAutoNum type="arabicPeriod"/>
            </a:pPr>
            <a:r>
              <a:rPr lang="en-US" sz="1400" dirty="0"/>
              <a:t>Do we each have to </a:t>
            </a:r>
            <a:r>
              <a:rPr lang="en-US" sz="1400" b="1" u="sng" dirty="0"/>
              <a:t>monitor</a:t>
            </a:r>
            <a:r>
              <a:rPr lang="en-US" sz="1400" dirty="0"/>
              <a:t> the leader’s work? If not, who do we trust (and why)?</a:t>
            </a:r>
          </a:p>
          <a:p>
            <a:pPr marL="457200" indent="-457200">
              <a:buFont typeface="+mj-lt"/>
              <a:buAutoNum type="arabicPeriod"/>
            </a:pPr>
            <a:r>
              <a:rPr lang="en-US" sz="1400" dirty="0"/>
              <a:t>If I don’t like this leader, how do I find out if others agree? How do we </a:t>
            </a:r>
            <a:r>
              <a:rPr lang="en-US" sz="1400" b="1" u="sng" dirty="0"/>
              <a:t>fire the leader</a:t>
            </a:r>
            <a:r>
              <a:rPr lang="en-US" sz="1400" dirty="0"/>
              <a:t>?</a:t>
            </a:r>
          </a:p>
          <a:p>
            <a:endParaRPr lang="en-US" sz="1400" dirty="0"/>
          </a:p>
        </p:txBody>
      </p:sp>
      <p:sp>
        <p:nvSpPr>
          <p:cNvPr id="14" name="Rectangle 13">
            <a:extLst>
              <a:ext uri="{FF2B5EF4-FFF2-40B4-BE49-F238E27FC236}">
                <a16:creationId xmlns:a16="http://schemas.microsoft.com/office/drawing/2014/main" id="{1D9367A4-1A65-FF94-7A4C-BCC4EF101310}"/>
              </a:ext>
            </a:extLst>
          </p:cNvPr>
          <p:cNvSpPr/>
          <p:nvPr/>
        </p:nvSpPr>
        <p:spPr>
          <a:xfrm>
            <a:off x="10579975" y="952837"/>
            <a:ext cx="13051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Bad</a:t>
            </a:r>
          </a:p>
        </p:txBody>
      </p:sp>
      <p:sp>
        <p:nvSpPr>
          <p:cNvPr id="15" name="Rectangle 14">
            <a:extLst>
              <a:ext uri="{FF2B5EF4-FFF2-40B4-BE49-F238E27FC236}">
                <a16:creationId xmlns:a16="http://schemas.microsoft.com/office/drawing/2014/main" id="{07CA81A5-3C17-9035-7A77-CE1A712EE763}"/>
              </a:ext>
            </a:extLst>
          </p:cNvPr>
          <p:cNvSpPr/>
          <p:nvPr/>
        </p:nvSpPr>
        <p:spPr>
          <a:xfrm>
            <a:off x="10166634" y="4314567"/>
            <a:ext cx="17668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92D050"/>
                </a:solidFill>
                <a:effectLst>
                  <a:outerShdw blurRad="76200" dist="50800" dir="5400000" algn="tl" rotWithShape="0">
                    <a:srgbClr val="000000">
                      <a:alpha val="65000"/>
                    </a:srgbClr>
                  </a:outerShdw>
                </a:effectLst>
              </a:rPr>
              <a:t>Good</a:t>
            </a:r>
          </a:p>
        </p:txBody>
      </p:sp>
      <p:pic>
        <p:nvPicPr>
          <p:cNvPr id="16" name="Picture 2" descr="http://d.gr-assets.com/authors/1354242942p5/5838650.jpg">
            <a:extLst>
              <a:ext uri="{FF2B5EF4-FFF2-40B4-BE49-F238E27FC236}">
                <a16:creationId xmlns:a16="http://schemas.microsoft.com/office/drawing/2014/main" id="{34AD80E5-24AE-B30B-52B2-55004BDEE8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703837" y="4924167"/>
            <a:ext cx="951703" cy="11440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CBC82A6-E43C-6D71-5DCC-7ECC60A5F31D}"/>
              </a:ext>
            </a:extLst>
          </p:cNvPr>
          <p:cNvSpPr txBox="1"/>
          <p:nvPr/>
        </p:nvSpPr>
        <p:spPr>
          <a:xfrm>
            <a:off x="3856263" y="5457567"/>
            <a:ext cx="7952677" cy="408623"/>
          </a:xfrm>
          <a:prstGeom prst="wedgeRoundRectCallout">
            <a:avLst>
              <a:gd name="adj1" fmla="val -54946"/>
              <a:gd name="adj2" fmla="val -30997"/>
              <a:gd name="adj3" fmla="val 16667"/>
            </a:avLst>
          </a:prstGeom>
          <a:solidFill>
            <a:schemeClr val="bg1">
              <a:alpha val="64000"/>
            </a:schemeClr>
          </a:solidFill>
          <a:ln w="19050">
            <a:solidFill>
              <a:schemeClr val="tx1">
                <a:lumMod val="65000"/>
                <a:lumOff val="35000"/>
              </a:schemeClr>
            </a:solidFill>
          </a:ln>
        </p:spPr>
        <p:txBody>
          <a:bodyPr wrap="square" rtlCol="0">
            <a:spAutoFit/>
          </a:bodyPr>
          <a:lstStyle/>
          <a:p>
            <a:r>
              <a:rPr lang="en-US" i="1" dirty="0" err="1"/>
              <a:t>Quis</a:t>
            </a:r>
            <a:r>
              <a:rPr lang="en-US" i="1" dirty="0"/>
              <a:t> </a:t>
            </a:r>
            <a:r>
              <a:rPr lang="en-US" i="1" dirty="0" err="1"/>
              <a:t>custodiet</a:t>
            </a:r>
            <a:r>
              <a:rPr lang="en-US" i="1" dirty="0"/>
              <a:t> </a:t>
            </a:r>
            <a:r>
              <a:rPr lang="en-US" i="1" dirty="0" err="1"/>
              <a:t>ipsos</a:t>
            </a:r>
            <a:r>
              <a:rPr lang="en-US" i="1" dirty="0"/>
              <a:t> </a:t>
            </a:r>
            <a:r>
              <a:rPr lang="en-US" i="1" dirty="0" err="1"/>
              <a:t>custodes</a:t>
            </a:r>
            <a:r>
              <a:rPr lang="en-US" i="1" dirty="0"/>
              <a:t>? </a:t>
            </a:r>
            <a:r>
              <a:rPr lang="en-US" dirty="0"/>
              <a:t>– “But who is in charge of those who are in charge?”</a:t>
            </a:r>
          </a:p>
        </p:txBody>
      </p:sp>
      <p:pic>
        <p:nvPicPr>
          <p:cNvPr id="18" name="Picture 17" descr="http://www.shoutot.com/stockimage/who-watches-the-watchmen.jpg">
            <a:extLst>
              <a:ext uri="{FF2B5EF4-FFF2-40B4-BE49-F238E27FC236}">
                <a16:creationId xmlns:a16="http://schemas.microsoft.com/office/drawing/2014/main" id="{4FB4B3DF-0110-CDC7-30F7-10269E14074A}"/>
              </a:ext>
            </a:extLst>
          </p:cNvPr>
          <p:cNvPicPr/>
          <p:nvPr/>
        </p:nvPicPr>
        <p:blipFill>
          <a:blip r:embed="rId7" cstate="print">
            <a:extLst>
              <a:ext uri="{BEBA8EAE-BF5A-486C-A8C5-ECC9F3942E4B}">
                <a14:imgProps xmlns:a14="http://schemas.microsoft.com/office/drawing/2010/main">
                  <a14:imgLayer r:embed="rId8">
                    <a14:imgEffect>
                      <a14:backgroundRemoval t="5875" b="93625" l="10000" r="90000">
                        <a14:foregroundMark x1="43516" y1="71000" x2="43516" y2="71000"/>
                        <a14:foregroundMark x1="34922" y1="58375" x2="34922" y2="58375"/>
                        <a14:foregroundMark x1="32734" y1="48750" x2="32734" y2="48750"/>
                      </a14:backgroundRemoval>
                    </a14:imgEffect>
                  </a14:imgLayer>
                </a14:imgProps>
              </a:ext>
              <a:ext uri="{28A0092B-C50C-407E-A947-70E740481C1C}">
                <a14:useLocalDpi xmlns:a14="http://schemas.microsoft.com/office/drawing/2010/main" val="0"/>
              </a:ext>
            </a:extLst>
          </a:blip>
          <a:srcRect/>
          <a:stretch>
            <a:fillRect/>
          </a:stretch>
        </p:blipFill>
        <p:spPr bwMode="auto">
          <a:xfrm>
            <a:off x="2874888" y="5680984"/>
            <a:ext cx="609600" cy="370411"/>
          </a:xfrm>
          <a:prstGeom prst="rect">
            <a:avLst/>
          </a:prstGeom>
          <a:ln>
            <a:noFill/>
          </a:ln>
          <a:effectLst>
            <a:outerShdw blurRad="190500" algn="tl" rotWithShape="0">
              <a:srgbClr val="000000">
                <a:alpha val="70000"/>
              </a:srgbClr>
            </a:outerShdw>
          </a:effectLst>
        </p:spPr>
      </p:pic>
      <p:sp>
        <p:nvSpPr>
          <p:cNvPr id="19" name="TextBox 18">
            <a:extLst>
              <a:ext uri="{FF2B5EF4-FFF2-40B4-BE49-F238E27FC236}">
                <a16:creationId xmlns:a16="http://schemas.microsoft.com/office/drawing/2014/main" id="{AED8108A-BBEF-F83A-B660-A652DF28DBCA}"/>
              </a:ext>
            </a:extLst>
          </p:cNvPr>
          <p:cNvSpPr txBox="1"/>
          <p:nvPr/>
        </p:nvSpPr>
        <p:spPr>
          <a:xfrm>
            <a:off x="290862" y="1564670"/>
            <a:ext cx="2384662" cy="1384995"/>
          </a:xfrm>
          <a:prstGeom prst="rect">
            <a:avLst/>
          </a:prstGeom>
          <a:noFill/>
        </p:spPr>
        <p:txBody>
          <a:bodyPr wrap="square" rtlCol="0">
            <a:spAutoFit/>
          </a:bodyPr>
          <a:lstStyle/>
          <a:p>
            <a:r>
              <a:rPr lang="en-US" sz="2800" dirty="0"/>
              <a:t>Prediction Markets fix this.</a:t>
            </a:r>
          </a:p>
        </p:txBody>
      </p:sp>
      <p:cxnSp>
        <p:nvCxnSpPr>
          <p:cNvPr id="21" name="Straight Arrow Connector 20">
            <a:extLst>
              <a:ext uri="{FF2B5EF4-FFF2-40B4-BE49-F238E27FC236}">
                <a16:creationId xmlns:a16="http://schemas.microsoft.com/office/drawing/2014/main" id="{5EF6C33A-6CD3-A053-B87F-E8BC5866BF69}"/>
              </a:ext>
            </a:extLst>
          </p:cNvPr>
          <p:cNvCxnSpPr/>
          <p:nvPr/>
        </p:nvCxnSpPr>
        <p:spPr>
          <a:xfrm flipV="1">
            <a:off x="1309816" y="1668162"/>
            <a:ext cx="2804984" cy="99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113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3903-DCC9-4C1D-9997-B121EFFF823F}"/>
              </a:ext>
            </a:extLst>
          </p:cNvPr>
          <p:cNvSpPr>
            <a:spLocks noGrp="1"/>
          </p:cNvSpPr>
          <p:nvPr>
            <p:ph type="title"/>
          </p:nvPr>
        </p:nvSpPr>
        <p:spPr/>
        <p:txBody>
          <a:bodyPr/>
          <a:lstStyle/>
          <a:p>
            <a:r>
              <a:rPr lang="en-US" dirty="0"/>
              <a:t>Prediction Markets</a:t>
            </a:r>
          </a:p>
        </p:txBody>
      </p:sp>
      <p:sp>
        <p:nvSpPr>
          <p:cNvPr id="3" name="Content Placeholder 2">
            <a:extLst>
              <a:ext uri="{FF2B5EF4-FFF2-40B4-BE49-F238E27FC236}">
                <a16:creationId xmlns:a16="http://schemas.microsoft.com/office/drawing/2014/main" id="{85BEC084-025F-46DB-8A83-68CE52AD61D0}"/>
              </a:ext>
            </a:extLst>
          </p:cNvPr>
          <p:cNvSpPr>
            <a:spLocks noGrp="1"/>
          </p:cNvSpPr>
          <p:nvPr>
            <p:ph idx="1"/>
          </p:nvPr>
        </p:nvSpPr>
        <p:spPr>
          <a:xfrm>
            <a:off x="5878285" y="327024"/>
            <a:ext cx="5397500" cy="511175"/>
          </a:xfrm>
        </p:spPr>
        <p:txBody>
          <a:bodyPr>
            <a:normAutofit fontScale="70000" lnSpcReduction="20000"/>
          </a:bodyPr>
          <a:lstStyle/>
          <a:p>
            <a:r>
              <a:rPr lang="en-US" dirty="0"/>
              <a:t>Screenshots</a:t>
            </a:r>
            <a:r>
              <a:rPr lang="en-US" baseline="0" dirty="0"/>
              <a:t> from my own BTC sidechain project</a:t>
            </a:r>
          </a:p>
          <a:p>
            <a:endParaRPr lang="en-US" dirty="0"/>
          </a:p>
        </p:txBody>
      </p:sp>
      <p:sp>
        <p:nvSpPr>
          <p:cNvPr id="4" name="Slide Number Placeholder 3">
            <a:extLst>
              <a:ext uri="{FF2B5EF4-FFF2-40B4-BE49-F238E27FC236}">
                <a16:creationId xmlns:a16="http://schemas.microsoft.com/office/drawing/2014/main" id="{424CFB27-8612-4626-A422-D127584B6916}"/>
              </a:ext>
            </a:extLst>
          </p:cNvPr>
          <p:cNvSpPr>
            <a:spLocks noGrp="1"/>
          </p:cNvSpPr>
          <p:nvPr>
            <p:ph type="sldNum" sz="quarter" idx="12"/>
          </p:nvPr>
        </p:nvSpPr>
        <p:spPr/>
        <p:txBody>
          <a:bodyPr/>
          <a:lstStyle/>
          <a:p>
            <a:fld id="{64A73B7B-B545-4723-8D44-5CC401310D8B}" type="slidenum">
              <a:rPr lang="en-US" smtClean="0"/>
              <a:t>39</a:t>
            </a:fld>
            <a:endParaRPr lang="en-US" dirty="0"/>
          </a:p>
        </p:txBody>
      </p:sp>
      <p:sp>
        <p:nvSpPr>
          <p:cNvPr id="5" name="Footer Placeholder 4">
            <a:extLst>
              <a:ext uri="{FF2B5EF4-FFF2-40B4-BE49-F238E27FC236}">
                <a16:creationId xmlns:a16="http://schemas.microsoft.com/office/drawing/2014/main" id="{9124E994-0769-47AA-8E59-55B17EEDB4BB}"/>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pic>
        <p:nvPicPr>
          <p:cNvPr id="6" name="Picture 5" descr="A screenshot of a cell phone&#10;&#10;Description automatically generated">
            <a:extLst>
              <a:ext uri="{FF2B5EF4-FFF2-40B4-BE49-F238E27FC236}">
                <a16:creationId xmlns:a16="http://schemas.microsoft.com/office/drawing/2014/main" id="{C12F3474-7C54-4320-A5A3-918DC5D97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84" y="653567"/>
            <a:ext cx="8418411" cy="6004407"/>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00282280-1A7B-47C4-AF3A-990C2B788564}"/>
              </a:ext>
            </a:extLst>
          </p:cNvPr>
          <p:cNvSpPr txBox="1">
            <a:spLocks/>
          </p:cNvSpPr>
          <p:nvPr/>
        </p:nvSpPr>
        <p:spPr>
          <a:xfrm>
            <a:off x="9256611" y="709610"/>
            <a:ext cx="2771221" cy="511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www.BitcoinHivemind.com</a:t>
            </a:r>
          </a:p>
        </p:txBody>
      </p:sp>
    </p:spTree>
    <p:extLst>
      <p:ext uri="{BB962C8B-B14F-4D97-AF65-F5344CB8AC3E}">
        <p14:creationId xmlns:p14="http://schemas.microsoft.com/office/powerpoint/2010/main" val="38778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D916-F50E-A4EC-D5F5-911A1B2442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58DFE5-71D4-0FEE-E025-FB1353E2764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4F9CEF9-B995-D29C-F907-EDF34F2AE6C4}"/>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6DDD086D-735A-1483-E9EC-8E92F2D8D7F9}"/>
              </a:ext>
            </a:extLst>
          </p:cNvPr>
          <p:cNvSpPr>
            <a:spLocks noGrp="1"/>
          </p:cNvSpPr>
          <p:nvPr>
            <p:ph type="sldNum" sz="quarter" idx="12"/>
          </p:nvPr>
        </p:nvSpPr>
        <p:spPr/>
        <p:txBody>
          <a:bodyPr/>
          <a:lstStyle/>
          <a:p>
            <a:fld id="{B6877F82-84DC-415B-8D0D-0C674AA6E930}" type="slidenum">
              <a:rPr lang="en-US" smtClean="0"/>
              <a:t>4</a:t>
            </a:fld>
            <a:endParaRPr lang="en-US"/>
          </a:p>
        </p:txBody>
      </p:sp>
      <p:pic>
        <p:nvPicPr>
          <p:cNvPr id="6" name="Picture 5">
            <a:extLst>
              <a:ext uri="{FF2B5EF4-FFF2-40B4-BE49-F238E27FC236}">
                <a16:creationId xmlns:a16="http://schemas.microsoft.com/office/drawing/2014/main" id="{E3DD0F0D-0A65-71A6-B24F-368457BFC2D0}"/>
              </a:ext>
            </a:extLst>
          </p:cNvPr>
          <p:cNvPicPr>
            <a:picLocks noChangeAspect="1"/>
          </p:cNvPicPr>
          <p:nvPr/>
        </p:nvPicPr>
        <p:blipFill>
          <a:blip r:embed="rId3"/>
          <a:stretch>
            <a:fillRect/>
          </a:stretch>
        </p:blipFill>
        <p:spPr>
          <a:xfrm>
            <a:off x="294422" y="903090"/>
            <a:ext cx="11603155" cy="5635625"/>
          </a:xfrm>
          <a:prstGeom prst="rect">
            <a:avLst/>
          </a:prstGeom>
        </p:spPr>
      </p:pic>
      <p:sp>
        <p:nvSpPr>
          <p:cNvPr id="7" name="Title 1">
            <a:extLst>
              <a:ext uri="{FF2B5EF4-FFF2-40B4-BE49-F238E27FC236}">
                <a16:creationId xmlns:a16="http://schemas.microsoft.com/office/drawing/2014/main" id="{6ED2E5B3-2D09-EA2F-C474-576DFB9C19B6}"/>
              </a:ext>
            </a:extLst>
          </p:cNvPr>
          <p:cNvSpPr txBox="1">
            <a:spLocks/>
          </p:cNvSpPr>
          <p:nvPr/>
        </p:nvSpPr>
        <p:spPr>
          <a:xfrm>
            <a:off x="638176" y="319285"/>
            <a:ext cx="3233738" cy="815183"/>
          </a:xfrm>
          <a:prstGeom prst="rect">
            <a:avLst/>
          </a:prstGeom>
          <a:solidFill>
            <a:schemeClr val="bg1">
              <a:lumMod val="85000"/>
            </a:schemeClr>
          </a:solidFill>
          <a:ln>
            <a:solidFill>
              <a:schemeClr val="tx1"/>
            </a:solidFill>
          </a:ln>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dirty="0"/>
              <a:t>My Big Break</a:t>
            </a:r>
          </a:p>
        </p:txBody>
      </p:sp>
      <p:sp>
        <p:nvSpPr>
          <p:cNvPr id="8" name="Title 1">
            <a:extLst>
              <a:ext uri="{FF2B5EF4-FFF2-40B4-BE49-F238E27FC236}">
                <a16:creationId xmlns:a16="http://schemas.microsoft.com/office/drawing/2014/main" id="{0241E843-0C1C-2927-0D70-5B4CBBC76A3B}"/>
              </a:ext>
            </a:extLst>
          </p:cNvPr>
          <p:cNvSpPr txBox="1">
            <a:spLocks/>
          </p:cNvSpPr>
          <p:nvPr/>
        </p:nvSpPr>
        <p:spPr>
          <a:xfrm>
            <a:off x="5456492" y="405603"/>
            <a:ext cx="6036658" cy="624349"/>
          </a:xfrm>
          <a:prstGeom prst="rect">
            <a:avLst/>
          </a:prstGeom>
          <a:solidFill>
            <a:schemeClr val="bg1">
              <a:lumMod val="85000"/>
            </a:schemeClr>
          </a:solidFill>
          <a:ln>
            <a:solidFill>
              <a:schemeClr val="tx1"/>
            </a:solidFill>
          </a:ln>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Dec 2014 – Adam Back links to my blog</a:t>
            </a:r>
          </a:p>
        </p:txBody>
      </p:sp>
    </p:spTree>
    <p:extLst>
      <p:ext uri="{BB962C8B-B14F-4D97-AF65-F5344CB8AC3E}">
        <p14:creationId xmlns:p14="http://schemas.microsoft.com/office/powerpoint/2010/main" val="325669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3903-DCC9-4C1D-9997-B121EFFF823F}"/>
              </a:ext>
            </a:extLst>
          </p:cNvPr>
          <p:cNvSpPr>
            <a:spLocks noGrp="1"/>
          </p:cNvSpPr>
          <p:nvPr>
            <p:ph type="title"/>
          </p:nvPr>
        </p:nvSpPr>
        <p:spPr/>
        <p:txBody>
          <a:bodyPr/>
          <a:lstStyle/>
          <a:p>
            <a:r>
              <a:rPr lang="en-US" dirty="0"/>
              <a:t>Prediction Markets</a:t>
            </a:r>
          </a:p>
        </p:txBody>
      </p:sp>
      <p:sp>
        <p:nvSpPr>
          <p:cNvPr id="4" name="Slide Number Placeholder 3">
            <a:extLst>
              <a:ext uri="{FF2B5EF4-FFF2-40B4-BE49-F238E27FC236}">
                <a16:creationId xmlns:a16="http://schemas.microsoft.com/office/drawing/2014/main" id="{424CFB27-8612-4626-A422-D127584B6916}"/>
              </a:ext>
            </a:extLst>
          </p:cNvPr>
          <p:cNvSpPr>
            <a:spLocks noGrp="1"/>
          </p:cNvSpPr>
          <p:nvPr>
            <p:ph type="sldNum" sz="quarter" idx="12"/>
          </p:nvPr>
        </p:nvSpPr>
        <p:spPr/>
        <p:txBody>
          <a:bodyPr/>
          <a:lstStyle/>
          <a:p>
            <a:fld id="{64A73B7B-B545-4723-8D44-5CC401310D8B}" type="slidenum">
              <a:rPr lang="en-US" smtClean="0"/>
              <a:t>40</a:t>
            </a:fld>
            <a:endParaRPr lang="en-US" dirty="0"/>
          </a:p>
        </p:txBody>
      </p:sp>
      <p:sp>
        <p:nvSpPr>
          <p:cNvPr id="5" name="Footer Placeholder 4">
            <a:extLst>
              <a:ext uri="{FF2B5EF4-FFF2-40B4-BE49-F238E27FC236}">
                <a16:creationId xmlns:a16="http://schemas.microsoft.com/office/drawing/2014/main" id="{9124E994-0769-47AA-8E59-55B17EEDB4B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t>www.bip300.info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6" name="Picture 5" descr="A screenshot of a cell phone&#10;&#10;Description automatically generated">
            <a:extLst>
              <a:ext uri="{FF2B5EF4-FFF2-40B4-BE49-F238E27FC236}">
                <a16:creationId xmlns:a16="http://schemas.microsoft.com/office/drawing/2014/main" id="{C12F3474-7C54-4320-A5A3-918DC5D97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84" y="653567"/>
            <a:ext cx="8418411" cy="6004407"/>
          </a:xfrm>
          <a:prstGeom prst="rect">
            <a:avLst/>
          </a:prstGeom>
          <a:ln>
            <a:noFill/>
          </a:ln>
          <a:effectLst>
            <a:outerShdw blurRad="292100" dist="139700" dir="2700000" algn="tl" rotWithShape="0">
              <a:srgbClr val="333333">
                <a:alpha val="65000"/>
              </a:srgbClr>
            </a:outerShdw>
          </a:effectLst>
        </p:spPr>
      </p:pic>
      <p:pic>
        <p:nvPicPr>
          <p:cNvPr id="8" name="Picture 7" descr="A screenshot of a social media post&#10;&#10;Description automatically generated">
            <a:extLst>
              <a:ext uri="{FF2B5EF4-FFF2-40B4-BE49-F238E27FC236}">
                <a16:creationId xmlns:a16="http://schemas.microsoft.com/office/drawing/2014/main" id="{E19108F2-E77F-4A60-B2F6-2A8A8966A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624" y="761596"/>
            <a:ext cx="8209769" cy="6036079"/>
          </a:xfrm>
          <a:prstGeom prst="rect">
            <a:avLst/>
          </a:prstGeom>
          <a:ln>
            <a:noFill/>
          </a:ln>
          <a:effectLst>
            <a:outerShdw blurRad="292100" dist="139700" dir="2700000" algn="tl" rotWithShape="0">
              <a:srgbClr val="333333">
                <a:alpha val="65000"/>
              </a:srgbClr>
            </a:outerShdw>
          </a:effectLst>
        </p:spPr>
      </p:pic>
      <p:sp>
        <p:nvSpPr>
          <p:cNvPr id="11" name="Content Placeholder 10">
            <a:extLst>
              <a:ext uri="{FF2B5EF4-FFF2-40B4-BE49-F238E27FC236}">
                <a16:creationId xmlns:a16="http://schemas.microsoft.com/office/drawing/2014/main" id="{DB57653B-832C-4EFE-9CD5-0D1F69E6A0FB}"/>
              </a:ext>
            </a:extLst>
          </p:cNvPr>
          <p:cNvSpPr>
            <a:spLocks noGrp="1"/>
          </p:cNvSpPr>
          <p:nvPr>
            <p:ph idx="1"/>
          </p:nvPr>
        </p:nvSpPr>
        <p:spPr/>
        <p:txBody>
          <a:bodyPr/>
          <a:lstStyle/>
          <a:p>
            <a:endParaRPr lang="en-US"/>
          </a:p>
        </p:txBody>
      </p:sp>
      <p:sp>
        <p:nvSpPr>
          <p:cNvPr id="12" name="Content Placeholder 2">
            <a:extLst>
              <a:ext uri="{FF2B5EF4-FFF2-40B4-BE49-F238E27FC236}">
                <a16:creationId xmlns:a16="http://schemas.microsoft.com/office/drawing/2014/main" id="{E46D6991-3709-423A-9B5C-F4C03A25C9D0}"/>
              </a:ext>
            </a:extLst>
          </p:cNvPr>
          <p:cNvSpPr txBox="1">
            <a:spLocks/>
          </p:cNvSpPr>
          <p:nvPr/>
        </p:nvSpPr>
        <p:spPr>
          <a:xfrm>
            <a:off x="5878285" y="327024"/>
            <a:ext cx="5397500" cy="5111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Screenshots from my own BTC sidechain project</a:t>
            </a:r>
          </a:p>
          <a:p>
            <a:endParaRPr lang="en-US" dirty="0"/>
          </a:p>
        </p:txBody>
      </p:sp>
      <p:sp>
        <p:nvSpPr>
          <p:cNvPr id="13" name="Content Placeholder 2">
            <a:extLst>
              <a:ext uri="{FF2B5EF4-FFF2-40B4-BE49-F238E27FC236}">
                <a16:creationId xmlns:a16="http://schemas.microsoft.com/office/drawing/2014/main" id="{519B0BFA-ABAF-49D5-B2A4-64AA42A6835E}"/>
              </a:ext>
            </a:extLst>
          </p:cNvPr>
          <p:cNvSpPr txBox="1">
            <a:spLocks/>
          </p:cNvSpPr>
          <p:nvPr/>
        </p:nvSpPr>
        <p:spPr>
          <a:xfrm>
            <a:off x="9256611" y="709610"/>
            <a:ext cx="2771221" cy="511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www.BitcoinHivemind.com</a:t>
            </a:r>
          </a:p>
        </p:txBody>
      </p:sp>
    </p:spTree>
    <p:extLst>
      <p:ext uri="{BB962C8B-B14F-4D97-AF65-F5344CB8AC3E}">
        <p14:creationId xmlns:p14="http://schemas.microsoft.com/office/powerpoint/2010/main" val="3153114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3903-DCC9-4C1D-9997-B121EFFF823F}"/>
              </a:ext>
            </a:extLst>
          </p:cNvPr>
          <p:cNvSpPr>
            <a:spLocks noGrp="1"/>
          </p:cNvSpPr>
          <p:nvPr>
            <p:ph type="title"/>
          </p:nvPr>
        </p:nvSpPr>
        <p:spPr/>
        <p:txBody>
          <a:bodyPr/>
          <a:lstStyle/>
          <a:p>
            <a:r>
              <a:rPr lang="en-US" dirty="0"/>
              <a:t>Prediction Markets</a:t>
            </a:r>
          </a:p>
        </p:txBody>
      </p:sp>
      <p:sp>
        <p:nvSpPr>
          <p:cNvPr id="4" name="Slide Number Placeholder 3">
            <a:extLst>
              <a:ext uri="{FF2B5EF4-FFF2-40B4-BE49-F238E27FC236}">
                <a16:creationId xmlns:a16="http://schemas.microsoft.com/office/drawing/2014/main" id="{424CFB27-8612-4626-A422-D127584B6916}"/>
              </a:ext>
            </a:extLst>
          </p:cNvPr>
          <p:cNvSpPr>
            <a:spLocks noGrp="1"/>
          </p:cNvSpPr>
          <p:nvPr>
            <p:ph type="sldNum" sz="quarter" idx="12"/>
          </p:nvPr>
        </p:nvSpPr>
        <p:spPr/>
        <p:txBody>
          <a:bodyPr/>
          <a:lstStyle/>
          <a:p>
            <a:fld id="{64A73B7B-B545-4723-8D44-5CC401310D8B}" type="slidenum">
              <a:rPr lang="en-US" smtClean="0"/>
              <a:t>41</a:t>
            </a:fld>
            <a:endParaRPr lang="en-US" dirty="0"/>
          </a:p>
        </p:txBody>
      </p:sp>
      <p:sp>
        <p:nvSpPr>
          <p:cNvPr id="5" name="Footer Placeholder 4">
            <a:extLst>
              <a:ext uri="{FF2B5EF4-FFF2-40B4-BE49-F238E27FC236}">
                <a16:creationId xmlns:a16="http://schemas.microsoft.com/office/drawing/2014/main" id="{9124E994-0769-47AA-8E59-55B17EEDB4B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t>www.bip300.info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6" name="Picture 5" descr="A screenshot of a cell phone&#10;&#10;Description automatically generated">
            <a:extLst>
              <a:ext uri="{FF2B5EF4-FFF2-40B4-BE49-F238E27FC236}">
                <a16:creationId xmlns:a16="http://schemas.microsoft.com/office/drawing/2014/main" id="{C12F3474-7C54-4320-A5A3-918DC5D97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84" y="653567"/>
            <a:ext cx="8418411" cy="6004407"/>
          </a:xfrm>
          <a:prstGeom prst="rect">
            <a:avLst/>
          </a:prstGeom>
          <a:ln>
            <a:noFill/>
          </a:ln>
          <a:effectLst>
            <a:outerShdw blurRad="292100" dist="139700" dir="2700000" algn="tl" rotWithShape="0">
              <a:srgbClr val="333333">
                <a:alpha val="65000"/>
              </a:srgbClr>
            </a:outerShdw>
          </a:effectLst>
        </p:spPr>
      </p:pic>
      <p:pic>
        <p:nvPicPr>
          <p:cNvPr id="8" name="Picture 7" descr="A screenshot of a social media post&#10;&#10;Description automatically generated">
            <a:extLst>
              <a:ext uri="{FF2B5EF4-FFF2-40B4-BE49-F238E27FC236}">
                <a16:creationId xmlns:a16="http://schemas.microsoft.com/office/drawing/2014/main" id="{E19108F2-E77F-4A60-B2F6-2A8A8966A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624" y="761596"/>
            <a:ext cx="8209769" cy="6036079"/>
          </a:xfrm>
          <a:prstGeom prst="rect">
            <a:avLst/>
          </a:prstGeom>
          <a:ln>
            <a:noFill/>
          </a:ln>
          <a:effectLst>
            <a:outerShdw blurRad="292100" dist="139700" dir="2700000" algn="tl" rotWithShape="0">
              <a:srgbClr val="333333">
                <a:alpha val="65000"/>
              </a:srgbClr>
            </a:outerShdw>
          </a:effectLst>
        </p:spPr>
      </p:pic>
      <p:pic>
        <p:nvPicPr>
          <p:cNvPr id="9" name="Content Placeholder 8" descr="A screenshot of a cell phone&#10;&#10;Description automatically generated">
            <a:extLst>
              <a:ext uri="{FF2B5EF4-FFF2-40B4-BE49-F238E27FC236}">
                <a16:creationId xmlns:a16="http://schemas.microsoft.com/office/drawing/2014/main" id="{987BE7B7-238C-43DD-ABC5-A732D9081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536" y="548345"/>
            <a:ext cx="8053085" cy="6195279"/>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DEEDF83C-D66A-416A-A221-61CE62D8F716}"/>
              </a:ext>
            </a:extLst>
          </p:cNvPr>
          <p:cNvSpPr>
            <a:spLocks noGrp="1"/>
          </p:cNvSpPr>
          <p:nvPr>
            <p:ph idx="1"/>
          </p:nvPr>
        </p:nvSpPr>
        <p:spPr/>
        <p:txBody>
          <a:bodyPr/>
          <a:lstStyle/>
          <a:p>
            <a:endParaRPr lang="en-US"/>
          </a:p>
        </p:txBody>
      </p:sp>
      <p:sp>
        <p:nvSpPr>
          <p:cNvPr id="11" name="Content Placeholder 2">
            <a:extLst>
              <a:ext uri="{FF2B5EF4-FFF2-40B4-BE49-F238E27FC236}">
                <a16:creationId xmlns:a16="http://schemas.microsoft.com/office/drawing/2014/main" id="{0DF4DDD6-D9E3-4819-9347-7E3777140BFD}"/>
              </a:ext>
            </a:extLst>
          </p:cNvPr>
          <p:cNvSpPr txBox="1">
            <a:spLocks/>
          </p:cNvSpPr>
          <p:nvPr/>
        </p:nvSpPr>
        <p:spPr>
          <a:xfrm>
            <a:off x="5878285" y="327024"/>
            <a:ext cx="5397500" cy="5111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Screenshots from my own BTC sidechain project</a:t>
            </a:r>
          </a:p>
          <a:p>
            <a:endParaRPr lang="en-US" dirty="0"/>
          </a:p>
        </p:txBody>
      </p:sp>
      <p:sp>
        <p:nvSpPr>
          <p:cNvPr id="12" name="Content Placeholder 2">
            <a:extLst>
              <a:ext uri="{FF2B5EF4-FFF2-40B4-BE49-F238E27FC236}">
                <a16:creationId xmlns:a16="http://schemas.microsoft.com/office/drawing/2014/main" id="{5BC1372E-F6BB-4BF1-BE83-214D3861058F}"/>
              </a:ext>
            </a:extLst>
          </p:cNvPr>
          <p:cNvSpPr txBox="1">
            <a:spLocks/>
          </p:cNvSpPr>
          <p:nvPr/>
        </p:nvSpPr>
        <p:spPr>
          <a:xfrm>
            <a:off x="9256611" y="709610"/>
            <a:ext cx="2771221" cy="511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www.BitcoinHivemind.com</a:t>
            </a:r>
          </a:p>
        </p:txBody>
      </p:sp>
    </p:spTree>
    <p:extLst>
      <p:ext uri="{BB962C8B-B14F-4D97-AF65-F5344CB8AC3E}">
        <p14:creationId xmlns:p14="http://schemas.microsoft.com/office/powerpoint/2010/main" val="401742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3903-DCC9-4C1D-9997-B121EFFF823F}"/>
              </a:ext>
            </a:extLst>
          </p:cNvPr>
          <p:cNvSpPr>
            <a:spLocks noGrp="1"/>
          </p:cNvSpPr>
          <p:nvPr>
            <p:ph type="title"/>
          </p:nvPr>
        </p:nvSpPr>
        <p:spPr/>
        <p:txBody>
          <a:bodyPr/>
          <a:lstStyle/>
          <a:p>
            <a:r>
              <a:rPr lang="en-US" dirty="0"/>
              <a:t>Prediction Markets</a:t>
            </a:r>
          </a:p>
        </p:txBody>
      </p:sp>
      <p:sp>
        <p:nvSpPr>
          <p:cNvPr id="4" name="Slide Number Placeholder 3">
            <a:extLst>
              <a:ext uri="{FF2B5EF4-FFF2-40B4-BE49-F238E27FC236}">
                <a16:creationId xmlns:a16="http://schemas.microsoft.com/office/drawing/2014/main" id="{424CFB27-8612-4626-A422-D127584B6916}"/>
              </a:ext>
            </a:extLst>
          </p:cNvPr>
          <p:cNvSpPr>
            <a:spLocks noGrp="1"/>
          </p:cNvSpPr>
          <p:nvPr>
            <p:ph type="sldNum" sz="quarter" idx="12"/>
          </p:nvPr>
        </p:nvSpPr>
        <p:spPr/>
        <p:txBody>
          <a:bodyPr/>
          <a:lstStyle/>
          <a:p>
            <a:fld id="{64A73B7B-B545-4723-8D44-5CC401310D8B}" type="slidenum">
              <a:rPr lang="en-US" smtClean="0"/>
              <a:t>42</a:t>
            </a:fld>
            <a:endParaRPr lang="en-US" dirty="0"/>
          </a:p>
        </p:txBody>
      </p:sp>
      <p:sp>
        <p:nvSpPr>
          <p:cNvPr id="5" name="Footer Placeholder 4">
            <a:extLst>
              <a:ext uri="{FF2B5EF4-FFF2-40B4-BE49-F238E27FC236}">
                <a16:creationId xmlns:a16="http://schemas.microsoft.com/office/drawing/2014/main" id="{9124E994-0769-47AA-8E59-55B17EEDB4B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t>www.bip300.info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6" name="Picture 5" descr="A screenshot of a cell phone&#10;&#10;Description automatically generated">
            <a:extLst>
              <a:ext uri="{FF2B5EF4-FFF2-40B4-BE49-F238E27FC236}">
                <a16:creationId xmlns:a16="http://schemas.microsoft.com/office/drawing/2014/main" id="{C12F3474-7C54-4320-A5A3-918DC5D97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84" y="653567"/>
            <a:ext cx="8418411" cy="6004407"/>
          </a:xfrm>
          <a:prstGeom prst="rect">
            <a:avLst/>
          </a:prstGeom>
          <a:ln>
            <a:noFill/>
          </a:ln>
          <a:effectLst>
            <a:outerShdw blurRad="292100" dist="139700" dir="2700000" algn="tl" rotWithShape="0">
              <a:srgbClr val="333333">
                <a:alpha val="65000"/>
              </a:srgbClr>
            </a:outerShdw>
          </a:effectLst>
        </p:spPr>
      </p:pic>
      <p:pic>
        <p:nvPicPr>
          <p:cNvPr id="8" name="Picture 7" descr="A screenshot of a social media post&#10;&#10;Description automatically generated">
            <a:extLst>
              <a:ext uri="{FF2B5EF4-FFF2-40B4-BE49-F238E27FC236}">
                <a16:creationId xmlns:a16="http://schemas.microsoft.com/office/drawing/2014/main" id="{E19108F2-E77F-4A60-B2F6-2A8A8966A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624" y="761596"/>
            <a:ext cx="8209769" cy="6036079"/>
          </a:xfrm>
          <a:prstGeom prst="rect">
            <a:avLst/>
          </a:prstGeom>
          <a:ln>
            <a:noFill/>
          </a:ln>
          <a:effectLst>
            <a:outerShdw blurRad="292100" dist="139700" dir="2700000" algn="tl" rotWithShape="0">
              <a:srgbClr val="333333">
                <a:alpha val="65000"/>
              </a:srgbClr>
            </a:outerShdw>
          </a:effectLst>
        </p:spPr>
      </p:pic>
      <p:pic>
        <p:nvPicPr>
          <p:cNvPr id="9" name="Content Placeholder 8" descr="A screenshot of a cell phone&#10;&#10;Description automatically generated">
            <a:extLst>
              <a:ext uri="{FF2B5EF4-FFF2-40B4-BE49-F238E27FC236}">
                <a16:creationId xmlns:a16="http://schemas.microsoft.com/office/drawing/2014/main" id="{987BE7B7-238C-43DD-ABC5-A732D9081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536" y="548345"/>
            <a:ext cx="8053085" cy="619527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7B17E94-8107-4CBD-8792-56DE074C2060}"/>
              </a:ext>
            </a:extLst>
          </p:cNvPr>
          <p:cNvSpPr txBox="1"/>
          <p:nvPr/>
        </p:nvSpPr>
        <p:spPr>
          <a:xfrm>
            <a:off x="491227" y="4884506"/>
            <a:ext cx="5044355" cy="1200329"/>
          </a:xfrm>
          <a:prstGeom prst="rect">
            <a:avLst/>
          </a:prstGeom>
          <a:solidFill>
            <a:schemeClr val="accent2">
              <a:lumMod val="60000"/>
              <a:lumOff val="40000"/>
            </a:schemeClr>
          </a:solidFill>
          <a:ln>
            <a:solidFill>
              <a:schemeClr val="tx1"/>
            </a:solidFill>
          </a:ln>
        </p:spPr>
        <p:txBody>
          <a:bodyPr wrap="square" rtlCol="0">
            <a:spAutoFit/>
          </a:bodyPr>
          <a:lstStyle/>
          <a:p>
            <a:r>
              <a:rPr lang="en-US" sz="2400" dirty="0"/>
              <a:t>Key Idea: “Futarchy” --</a:t>
            </a:r>
            <a:r>
              <a:rPr lang="en-US" sz="2400" dirty="0">
                <a:effectLst/>
                <a:latin typeface="Calibri" panose="020F0502020204030204" pitchFamily="34" charset="0"/>
                <a:ea typeface="Calibri" panose="020F0502020204030204" pitchFamily="34" charset="0"/>
                <a:cs typeface="Times New Roman" panose="02020603050405020304" pitchFamily="18" charset="0"/>
              </a:rPr>
              <a:t> futures markets for how well certain leaders would perform, if they were in charge.</a:t>
            </a:r>
            <a:endParaRPr lang="en-US" sz="2400" dirty="0"/>
          </a:p>
        </p:txBody>
      </p:sp>
      <p:sp>
        <p:nvSpPr>
          <p:cNvPr id="11" name="Content Placeholder 10">
            <a:extLst>
              <a:ext uri="{FF2B5EF4-FFF2-40B4-BE49-F238E27FC236}">
                <a16:creationId xmlns:a16="http://schemas.microsoft.com/office/drawing/2014/main" id="{1F0BCC6A-6833-4113-ACB2-9B707A1F02F3}"/>
              </a:ext>
            </a:extLst>
          </p:cNvPr>
          <p:cNvSpPr>
            <a:spLocks noGrp="1"/>
          </p:cNvSpPr>
          <p:nvPr>
            <p:ph idx="1"/>
          </p:nvPr>
        </p:nvSpPr>
        <p:spPr/>
        <p:txBody>
          <a:bodyPr/>
          <a:lstStyle/>
          <a:p>
            <a:endParaRPr lang="en-US" dirty="0"/>
          </a:p>
        </p:txBody>
      </p:sp>
      <p:sp>
        <p:nvSpPr>
          <p:cNvPr id="12" name="Content Placeholder 2">
            <a:extLst>
              <a:ext uri="{FF2B5EF4-FFF2-40B4-BE49-F238E27FC236}">
                <a16:creationId xmlns:a16="http://schemas.microsoft.com/office/drawing/2014/main" id="{07063250-1C61-4628-9F90-DB8143276C9F}"/>
              </a:ext>
            </a:extLst>
          </p:cNvPr>
          <p:cNvSpPr txBox="1">
            <a:spLocks/>
          </p:cNvSpPr>
          <p:nvPr/>
        </p:nvSpPr>
        <p:spPr>
          <a:xfrm>
            <a:off x="5878285" y="327024"/>
            <a:ext cx="5397500" cy="5111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Screenshots from my own BTC sidechain project</a:t>
            </a:r>
          </a:p>
          <a:p>
            <a:endParaRPr lang="en-US" dirty="0"/>
          </a:p>
        </p:txBody>
      </p:sp>
      <p:sp>
        <p:nvSpPr>
          <p:cNvPr id="13" name="Content Placeholder 2">
            <a:extLst>
              <a:ext uri="{FF2B5EF4-FFF2-40B4-BE49-F238E27FC236}">
                <a16:creationId xmlns:a16="http://schemas.microsoft.com/office/drawing/2014/main" id="{FA1DB536-1E8E-4F63-A110-6547E71F2517}"/>
              </a:ext>
            </a:extLst>
          </p:cNvPr>
          <p:cNvSpPr txBox="1">
            <a:spLocks/>
          </p:cNvSpPr>
          <p:nvPr/>
        </p:nvSpPr>
        <p:spPr>
          <a:xfrm>
            <a:off x="9256611" y="709610"/>
            <a:ext cx="2771221" cy="511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www.BitcoinHivemind.com</a:t>
            </a:r>
          </a:p>
        </p:txBody>
      </p:sp>
    </p:spTree>
    <p:extLst>
      <p:ext uri="{BB962C8B-B14F-4D97-AF65-F5344CB8AC3E}">
        <p14:creationId xmlns:p14="http://schemas.microsoft.com/office/powerpoint/2010/main" val="2057209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407B5-4BDE-780B-6F52-DCCF6BF50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84C19-139C-11B7-ACEE-6CFED98C99C1}"/>
              </a:ext>
            </a:extLst>
          </p:cNvPr>
          <p:cNvSpPr>
            <a:spLocks noGrp="1"/>
          </p:cNvSpPr>
          <p:nvPr>
            <p:ph type="title"/>
          </p:nvPr>
        </p:nvSpPr>
        <p:spPr/>
        <p:txBody>
          <a:bodyPr/>
          <a:lstStyle/>
          <a:p>
            <a:r>
              <a:rPr lang="en-US" dirty="0"/>
              <a:t>A Bold Claim</a:t>
            </a:r>
          </a:p>
        </p:txBody>
      </p:sp>
      <p:sp>
        <p:nvSpPr>
          <p:cNvPr id="3" name="Content Placeholder 2">
            <a:extLst>
              <a:ext uri="{FF2B5EF4-FFF2-40B4-BE49-F238E27FC236}">
                <a16:creationId xmlns:a16="http://schemas.microsoft.com/office/drawing/2014/main" id="{E5C9010A-33FD-8B6E-5B74-970C0E6D7A34}"/>
              </a:ext>
            </a:extLst>
          </p:cNvPr>
          <p:cNvSpPr>
            <a:spLocks noGrp="1"/>
          </p:cNvSpPr>
          <p:nvPr>
            <p:ph idx="1"/>
          </p:nvPr>
        </p:nvSpPr>
        <p:spPr>
          <a:xfrm>
            <a:off x="838200" y="1260389"/>
            <a:ext cx="10515600" cy="4916574"/>
          </a:xfrm>
        </p:spPr>
        <p:txBody>
          <a:bodyPr>
            <a:normAutofit/>
          </a:bodyPr>
          <a:lstStyle/>
          <a:p>
            <a:r>
              <a:rPr lang="en-US" dirty="0"/>
              <a:t>BIP300 Solves All of Bitcoin’s Biggest Problems</a:t>
            </a:r>
          </a:p>
          <a:p>
            <a:pPr marL="971550" lvl="1" indent="-514350">
              <a:buFont typeface="+mj-lt"/>
              <a:buAutoNum type="alphaUcPeriod"/>
            </a:pPr>
            <a:r>
              <a:rPr lang="en-US" dirty="0"/>
              <a:t>Heterogeneity Problem</a:t>
            </a:r>
          </a:p>
          <a:p>
            <a:pPr marL="971550" lvl="1" indent="-514350">
              <a:buFont typeface="+mj-lt"/>
              <a:buAutoNum type="alphaUcPeriod"/>
            </a:pPr>
            <a:r>
              <a:rPr lang="en-US" baseline="0" dirty="0"/>
              <a:t>Scalability</a:t>
            </a:r>
          </a:p>
          <a:p>
            <a:pPr marL="971550" lvl="1" indent="-514350">
              <a:buFont typeface="+mj-lt"/>
              <a:buAutoNum type="alphaUcPeriod"/>
            </a:pPr>
            <a:r>
              <a:rPr lang="en-US" baseline="0" dirty="0"/>
              <a:t>Privacy</a:t>
            </a:r>
          </a:p>
          <a:p>
            <a:pPr marL="971550" lvl="1" indent="-514350">
              <a:buFont typeface="+mj-lt"/>
              <a:buAutoNum type="alphaUcPeriod"/>
            </a:pPr>
            <a:r>
              <a:rPr lang="en-US" baseline="0" dirty="0"/>
              <a:t>Scams – Eliminating </a:t>
            </a:r>
            <a:r>
              <a:rPr lang="en-US" baseline="0" dirty="0" err="1"/>
              <a:t>ScamCoins</a:t>
            </a:r>
            <a:r>
              <a:rPr lang="en-US" baseline="0" dirty="0"/>
              <a:t> ; Domesticating the Token Casino</a:t>
            </a:r>
          </a:p>
          <a:p>
            <a:pPr marL="971550" lvl="1" indent="-514350">
              <a:buFont typeface="+mj-lt"/>
              <a:buAutoNum type="alphaUcPeriod"/>
            </a:pPr>
            <a:r>
              <a:rPr lang="en-US" baseline="0" dirty="0"/>
              <a:t>Security Budget</a:t>
            </a:r>
          </a:p>
          <a:p>
            <a:pPr marL="971550" lvl="1" indent="-514350">
              <a:spcBef>
                <a:spcPts val="1000"/>
              </a:spcBef>
              <a:buFont typeface="+mj-lt"/>
              <a:buAutoNum type="alphaUcPeriod"/>
              <a:defRPr/>
            </a:pPr>
            <a:r>
              <a:rPr lang="en-US" kern="1200" baseline="0" dirty="0">
                <a:solidFill>
                  <a:schemeClr val="tx1"/>
                </a:solidFill>
                <a:effectLst/>
                <a:latin typeface="+mn-lt"/>
                <a:ea typeface="+mn-ea"/>
                <a:cs typeface="+mn-cs"/>
              </a:rPr>
              <a:t>Decentralization</a:t>
            </a:r>
            <a:endParaRPr lang="en-US" sz="2800" baseline="0" dirty="0"/>
          </a:p>
          <a:p>
            <a:pPr marL="971550" lvl="1" indent="-514350">
              <a:buFont typeface="+mj-lt"/>
              <a:buAutoNum type="alphaUcPeriod"/>
            </a:pPr>
            <a:r>
              <a:rPr lang="en-US" baseline="0" dirty="0"/>
              <a:t>“Fundamental Value” of Bitcoin</a:t>
            </a:r>
          </a:p>
          <a:p>
            <a:r>
              <a:rPr lang="en-US" dirty="0"/>
              <a:t>With...</a:t>
            </a:r>
          </a:p>
          <a:p>
            <a:pPr marL="914400" lvl="1" indent="-457200">
              <a:buFont typeface="+mj-lt"/>
              <a:buAutoNum type="alphaUcPeriod" startAt="8"/>
            </a:pPr>
            <a:r>
              <a:rPr lang="en-US" dirty="0"/>
              <a:t> ...zero risk to Bitcoin! </a:t>
            </a:r>
          </a:p>
        </p:txBody>
      </p:sp>
      <p:sp>
        <p:nvSpPr>
          <p:cNvPr id="4" name="Slide Number Placeholder 3">
            <a:extLst>
              <a:ext uri="{FF2B5EF4-FFF2-40B4-BE49-F238E27FC236}">
                <a16:creationId xmlns:a16="http://schemas.microsoft.com/office/drawing/2014/main" id="{B3648975-41F8-D8C7-07A7-1FEB9C4CBDAD}"/>
              </a:ext>
            </a:extLst>
          </p:cNvPr>
          <p:cNvSpPr>
            <a:spLocks noGrp="1"/>
          </p:cNvSpPr>
          <p:nvPr>
            <p:ph type="sldNum" sz="quarter" idx="12"/>
          </p:nvPr>
        </p:nvSpPr>
        <p:spPr/>
        <p:txBody>
          <a:bodyPr/>
          <a:lstStyle/>
          <a:p>
            <a:fld id="{64A73B7B-B545-4723-8D44-5CC401310D8B}" type="slidenum">
              <a:rPr lang="en-US" smtClean="0"/>
              <a:t>43</a:t>
            </a:fld>
            <a:endParaRPr lang="en-US" dirty="0"/>
          </a:p>
        </p:txBody>
      </p:sp>
      <p:sp>
        <p:nvSpPr>
          <p:cNvPr id="6" name="Footer Placeholder 3">
            <a:extLst>
              <a:ext uri="{FF2B5EF4-FFF2-40B4-BE49-F238E27FC236}">
                <a16:creationId xmlns:a16="http://schemas.microsoft.com/office/drawing/2014/main" id="{D4635EC1-0498-2BAF-86FB-293F7EE593EC}"/>
              </a:ext>
            </a:extLst>
          </p:cNvPr>
          <p:cNvSpPr>
            <a:spLocks noGrp="1"/>
          </p:cNvSpPr>
          <p:nvPr>
            <p:ph type="ftr" sz="quarter" idx="11"/>
          </p:nvPr>
        </p:nvSpPr>
        <p:spPr>
          <a:xfrm>
            <a:off x="536028" y="6356350"/>
            <a:ext cx="10817772" cy="434493"/>
          </a:xfrm>
        </p:spPr>
        <p:txBody>
          <a:bodyPr/>
          <a:lstStyle/>
          <a:p>
            <a:r>
              <a:rPr lang="en-US" u="sng" dirty="0">
                <a:solidFill>
                  <a:schemeClr val="bg1">
                    <a:lumMod val="85000"/>
                  </a:schemeClr>
                </a:solidFill>
              </a:rPr>
              <a:t>Site:</a:t>
            </a:r>
            <a:r>
              <a:rPr lang="en-US" dirty="0">
                <a:solidFill>
                  <a:schemeClr val="bg1">
                    <a:lumMod val="85000"/>
                  </a:schemeClr>
                </a:solidFill>
              </a:rPr>
              <a:t> </a:t>
            </a:r>
            <a:r>
              <a:rPr lang="en-US" dirty="0">
                <a:solidFill>
                  <a:schemeClr val="tx1"/>
                </a:solidFill>
                <a:hlinkClick r:id="rId2">
                  <a:extLst>
                    <a:ext uri="{A12FA001-AC4F-418D-AE19-62706E023703}">
                      <ahyp:hlinkClr xmlns:ahyp="http://schemas.microsoft.com/office/drawing/2018/hyperlinkcolor" val="tx"/>
                    </a:ext>
                  </a:extLst>
                </a:hlinkClick>
              </a:rPr>
              <a:t>www.LayerTwoLabs.com</a:t>
            </a:r>
            <a:r>
              <a:rPr lang="en-US" dirty="0"/>
              <a:t>  </a:t>
            </a:r>
            <a:r>
              <a:rPr lang="en-US" u="sng" dirty="0">
                <a:solidFill>
                  <a:schemeClr val="tx1"/>
                </a:solidFill>
              </a:rPr>
              <a:t>www.drivechain.info</a:t>
            </a:r>
            <a:r>
              <a:rPr lang="en-US" dirty="0">
                <a:solidFill>
                  <a:schemeClr val="tx1"/>
                </a:solidFill>
              </a:rPr>
              <a:t>  </a:t>
            </a:r>
            <a:r>
              <a:rPr lang="en-US" u="sng" dirty="0">
                <a:solidFill>
                  <a:schemeClr val="bg1">
                    <a:lumMod val="75000"/>
                  </a:schemeClr>
                </a:solidFill>
              </a:rPr>
              <a:t>Paul’s Twitter:</a:t>
            </a:r>
            <a:r>
              <a:rPr lang="en-US" dirty="0">
                <a:solidFill>
                  <a:schemeClr val="bg1">
                    <a:lumMod val="75000"/>
                  </a:schemeClr>
                </a:solidFill>
              </a:rPr>
              <a:t> </a:t>
            </a:r>
            <a:r>
              <a:rPr lang="en-US" dirty="0">
                <a:solidFill>
                  <a:schemeClr val="tx1"/>
                </a:solidFill>
              </a:rPr>
              <a:t>@truthcoin</a:t>
            </a:r>
          </a:p>
        </p:txBody>
      </p:sp>
    </p:spTree>
    <p:extLst>
      <p:ext uri="{BB962C8B-B14F-4D97-AF65-F5344CB8AC3E}">
        <p14:creationId xmlns:p14="http://schemas.microsoft.com/office/powerpoint/2010/main" val="3779801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3D220-D953-7A84-ABE2-E97A9CD33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0751B-358D-8E25-45A9-0C3818A3FA09}"/>
              </a:ext>
            </a:extLst>
          </p:cNvPr>
          <p:cNvSpPr>
            <a:spLocks noGrp="1"/>
          </p:cNvSpPr>
          <p:nvPr>
            <p:ph type="title"/>
          </p:nvPr>
        </p:nvSpPr>
        <p:spPr>
          <a:xfrm>
            <a:off x="838200" y="200025"/>
            <a:ext cx="4981832" cy="765175"/>
          </a:xfrm>
          <a:solidFill>
            <a:schemeClr val="bg1">
              <a:lumMod val="85000"/>
            </a:schemeClr>
          </a:solidFill>
          <a:ln>
            <a:solidFill>
              <a:schemeClr val="tx1"/>
            </a:solidFill>
          </a:ln>
        </p:spPr>
        <p:txBody>
          <a:bodyPr/>
          <a:lstStyle/>
          <a:p>
            <a:r>
              <a:rPr lang="en-US" dirty="0"/>
              <a:t>That “Zero Risk” Part</a:t>
            </a:r>
          </a:p>
        </p:txBody>
      </p:sp>
      <p:sp>
        <p:nvSpPr>
          <p:cNvPr id="4" name="Slide Number Placeholder 3">
            <a:extLst>
              <a:ext uri="{FF2B5EF4-FFF2-40B4-BE49-F238E27FC236}">
                <a16:creationId xmlns:a16="http://schemas.microsoft.com/office/drawing/2014/main" id="{9E76B86F-0E2B-6A2E-4942-2D89FB5B9F2D}"/>
              </a:ext>
            </a:extLst>
          </p:cNvPr>
          <p:cNvSpPr>
            <a:spLocks noGrp="1"/>
          </p:cNvSpPr>
          <p:nvPr>
            <p:ph type="sldNum" sz="quarter" idx="12"/>
          </p:nvPr>
        </p:nvSpPr>
        <p:spPr/>
        <p:txBody>
          <a:bodyPr/>
          <a:lstStyle/>
          <a:p>
            <a:fld id="{64A73B7B-B545-4723-8D44-5CC401310D8B}" type="slidenum">
              <a:rPr lang="en-US" smtClean="0"/>
              <a:t>44</a:t>
            </a:fld>
            <a:endParaRPr lang="en-US" dirty="0"/>
          </a:p>
        </p:txBody>
      </p:sp>
      <p:sp>
        <p:nvSpPr>
          <p:cNvPr id="5" name="Footer Placeholder 4">
            <a:extLst>
              <a:ext uri="{FF2B5EF4-FFF2-40B4-BE49-F238E27FC236}">
                <a16:creationId xmlns:a16="http://schemas.microsoft.com/office/drawing/2014/main" id="{56E480C5-0517-6C76-AFDE-23E4BD20AE93}"/>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6" name="TextBox 5">
            <a:extLst>
              <a:ext uri="{FF2B5EF4-FFF2-40B4-BE49-F238E27FC236}">
                <a16:creationId xmlns:a16="http://schemas.microsoft.com/office/drawing/2014/main" id="{3E69D526-B783-AD70-C292-7B65B091B5EB}"/>
              </a:ext>
            </a:extLst>
          </p:cNvPr>
          <p:cNvSpPr txBox="1"/>
          <p:nvPr/>
        </p:nvSpPr>
        <p:spPr>
          <a:xfrm>
            <a:off x="320091" y="1333491"/>
            <a:ext cx="11551817" cy="523220"/>
          </a:xfrm>
          <a:prstGeom prst="rect">
            <a:avLst/>
          </a:prstGeom>
          <a:solidFill>
            <a:schemeClr val="bg1">
              <a:lumMod val="85000"/>
            </a:schemeClr>
          </a:solidFill>
          <a:ln>
            <a:solidFill>
              <a:schemeClr val="tx1"/>
            </a:solidFill>
          </a:ln>
        </p:spPr>
        <p:txBody>
          <a:bodyPr wrap="none" rtlCol="0">
            <a:spAutoFit/>
          </a:bodyPr>
          <a:lstStyle/>
          <a:p>
            <a:r>
              <a:rPr lang="en-US" sz="2800" dirty="0"/>
              <a:t>Bip300 is an easy soft fork to add to Bitcoin... And an easy soft fork to remove.</a:t>
            </a:r>
          </a:p>
        </p:txBody>
      </p:sp>
      <p:sp>
        <p:nvSpPr>
          <p:cNvPr id="7" name="Rectangle: Rounded Corners 6">
            <a:extLst>
              <a:ext uri="{FF2B5EF4-FFF2-40B4-BE49-F238E27FC236}">
                <a16:creationId xmlns:a16="http://schemas.microsoft.com/office/drawing/2014/main" id="{5176974E-3538-231F-1E89-DC474CBE4BDC}"/>
              </a:ext>
            </a:extLst>
          </p:cNvPr>
          <p:cNvSpPr/>
          <p:nvPr/>
        </p:nvSpPr>
        <p:spPr>
          <a:xfrm>
            <a:off x="1001859" y="2372497"/>
            <a:ext cx="1742303" cy="10565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Bitcoin Core v25 </a:t>
            </a:r>
          </a:p>
        </p:txBody>
      </p:sp>
      <p:sp>
        <p:nvSpPr>
          <p:cNvPr id="8" name="Rectangle: Rounded Corners 7">
            <a:extLst>
              <a:ext uri="{FF2B5EF4-FFF2-40B4-BE49-F238E27FC236}">
                <a16:creationId xmlns:a16="http://schemas.microsoft.com/office/drawing/2014/main" id="{AA91DE35-B50F-E157-C810-A9901954BA74}"/>
              </a:ext>
            </a:extLst>
          </p:cNvPr>
          <p:cNvSpPr/>
          <p:nvPr/>
        </p:nvSpPr>
        <p:spPr>
          <a:xfrm>
            <a:off x="4957511" y="2353562"/>
            <a:ext cx="1742303" cy="10565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BIP 300</a:t>
            </a:r>
            <a:br>
              <a:rPr lang="en-US" sz="2800" dirty="0"/>
            </a:br>
            <a:r>
              <a:rPr lang="en-US" sz="2800" dirty="0" err="1"/>
              <a:t>Softfork</a:t>
            </a:r>
            <a:endParaRPr lang="en-US" sz="2800" dirty="0"/>
          </a:p>
        </p:txBody>
      </p:sp>
      <p:sp>
        <p:nvSpPr>
          <p:cNvPr id="9" name="Rectangle: Rounded Corners 8">
            <a:extLst>
              <a:ext uri="{FF2B5EF4-FFF2-40B4-BE49-F238E27FC236}">
                <a16:creationId xmlns:a16="http://schemas.microsoft.com/office/drawing/2014/main" id="{A260D5EA-7801-8669-96AE-E4E21D9AC6EC}"/>
              </a:ext>
            </a:extLst>
          </p:cNvPr>
          <p:cNvSpPr/>
          <p:nvPr/>
        </p:nvSpPr>
        <p:spPr>
          <a:xfrm>
            <a:off x="8857032" y="2316403"/>
            <a:ext cx="2115066" cy="10565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New Bitcoin Core </a:t>
            </a:r>
          </a:p>
        </p:txBody>
      </p:sp>
      <p:sp>
        <p:nvSpPr>
          <p:cNvPr id="10" name="Rectangle: Rounded Corners 9">
            <a:extLst>
              <a:ext uri="{FF2B5EF4-FFF2-40B4-BE49-F238E27FC236}">
                <a16:creationId xmlns:a16="http://schemas.microsoft.com/office/drawing/2014/main" id="{4B34BD7A-ADA5-C704-E256-48A153509AF7}"/>
              </a:ext>
            </a:extLst>
          </p:cNvPr>
          <p:cNvSpPr/>
          <p:nvPr/>
        </p:nvSpPr>
        <p:spPr>
          <a:xfrm>
            <a:off x="704265" y="4473351"/>
            <a:ext cx="2115066" cy="10565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New Bitcoin Core </a:t>
            </a:r>
          </a:p>
        </p:txBody>
      </p:sp>
      <p:sp>
        <p:nvSpPr>
          <p:cNvPr id="11" name="Rectangle: Rounded Corners 10">
            <a:extLst>
              <a:ext uri="{FF2B5EF4-FFF2-40B4-BE49-F238E27FC236}">
                <a16:creationId xmlns:a16="http://schemas.microsoft.com/office/drawing/2014/main" id="{2592E143-F0D5-349C-0BB0-EEBD8A8722F1}"/>
              </a:ext>
            </a:extLst>
          </p:cNvPr>
          <p:cNvSpPr/>
          <p:nvPr/>
        </p:nvSpPr>
        <p:spPr>
          <a:xfrm>
            <a:off x="4339286" y="3897017"/>
            <a:ext cx="4151796" cy="17961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A </a:t>
            </a:r>
            <a:r>
              <a:rPr lang="en-US" sz="2800" dirty="0" err="1"/>
              <a:t>Softfork</a:t>
            </a:r>
            <a:r>
              <a:rPr lang="en-US" sz="2800" dirty="0"/>
              <a:t> Banning all Bip300 Deposits/Withdrawals from L1</a:t>
            </a:r>
          </a:p>
        </p:txBody>
      </p:sp>
      <p:sp>
        <p:nvSpPr>
          <p:cNvPr id="12" name="Plus Sign 11">
            <a:extLst>
              <a:ext uri="{FF2B5EF4-FFF2-40B4-BE49-F238E27FC236}">
                <a16:creationId xmlns:a16="http://schemas.microsoft.com/office/drawing/2014/main" id="{C981DEEB-B262-A80E-FE21-0D3AE75CB94A}"/>
              </a:ext>
            </a:extLst>
          </p:cNvPr>
          <p:cNvSpPr/>
          <p:nvPr/>
        </p:nvSpPr>
        <p:spPr>
          <a:xfrm>
            <a:off x="3251820" y="2190141"/>
            <a:ext cx="1290777" cy="1381033"/>
          </a:xfrm>
          <a:prstGeom prst="mathPlu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E0E6F781-07CD-C3A8-D880-1244AEAD3214}"/>
              </a:ext>
            </a:extLst>
          </p:cNvPr>
          <p:cNvSpPr/>
          <p:nvPr/>
        </p:nvSpPr>
        <p:spPr>
          <a:xfrm>
            <a:off x="2948428" y="4245595"/>
            <a:ext cx="1290777" cy="1381033"/>
          </a:xfrm>
          <a:prstGeom prst="mathPlu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s 13">
            <a:extLst>
              <a:ext uri="{FF2B5EF4-FFF2-40B4-BE49-F238E27FC236}">
                <a16:creationId xmlns:a16="http://schemas.microsoft.com/office/drawing/2014/main" id="{1E879CE2-045C-F6BF-3D66-14BAEE86F43C}"/>
              </a:ext>
            </a:extLst>
          </p:cNvPr>
          <p:cNvSpPr/>
          <p:nvPr/>
        </p:nvSpPr>
        <p:spPr>
          <a:xfrm>
            <a:off x="7222368" y="2466340"/>
            <a:ext cx="1112109" cy="872819"/>
          </a:xfrm>
          <a:prstGeom prst="mathEqua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Equals 14">
            <a:extLst>
              <a:ext uri="{FF2B5EF4-FFF2-40B4-BE49-F238E27FC236}">
                <a16:creationId xmlns:a16="http://schemas.microsoft.com/office/drawing/2014/main" id="{E1E44909-5602-B6BF-D59C-1AF59338DAAC}"/>
              </a:ext>
            </a:extLst>
          </p:cNvPr>
          <p:cNvSpPr/>
          <p:nvPr/>
        </p:nvSpPr>
        <p:spPr>
          <a:xfrm>
            <a:off x="8691243" y="4403598"/>
            <a:ext cx="1112109" cy="872819"/>
          </a:xfrm>
          <a:prstGeom prst="mathEqua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a:extLst>
              <a:ext uri="{FF2B5EF4-FFF2-40B4-BE49-F238E27FC236}">
                <a16:creationId xmlns:a16="http://schemas.microsoft.com/office/drawing/2014/main" id="{DB7B1484-3793-53C9-82E0-A7EF9CFF1E9E}"/>
              </a:ext>
            </a:extLst>
          </p:cNvPr>
          <p:cNvCxnSpPr/>
          <p:nvPr/>
        </p:nvCxnSpPr>
        <p:spPr>
          <a:xfrm>
            <a:off x="265525" y="3754843"/>
            <a:ext cx="11495170" cy="100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0F18BAA-7D1E-1AB3-6528-F066501CAE46}"/>
              </a:ext>
            </a:extLst>
          </p:cNvPr>
          <p:cNvSpPr/>
          <p:nvPr/>
        </p:nvSpPr>
        <p:spPr>
          <a:xfrm>
            <a:off x="10018392" y="4302783"/>
            <a:ext cx="1742303" cy="10565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Bitcoin Core v25</a:t>
            </a:r>
          </a:p>
        </p:txBody>
      </p:sp>
      <p:sp>
        <p:nvSpPr>
          <p:cNvPr id="19" name="TextBox 18">
            <a:extLst>
              <a:ext uri="{FF2B5EF4-FFF2-40B4-BE49-F238E27FC236}">
                <a16:creationId xmlns:a16="http://schemas.microsoft.com/office/drawing/2014/main" id="{EB7EF04D-AF98-16C2-A4ED-3E3951D86323}"/>
              </a:ext>
            </a:extLst>
          </p:cNvPr>
          <p:cNvSpPr txBox="1"/>
          <p:nvPr/>
        </p:nvSpPr>
        <p:spPr>
          <a:xfrm>
            <a:off x="1834385" y="5843568"/>
            <a:ext cx="8523228" cy="954107"/>
          </a:xfrm>
          <a:prstGeom prst="rect">
            <a:avLst/>
          </a:prstGeom>
          <a:solidFill>
            <a:schemeClr val="bg1">
              <a:lumMod val="85000"/>
            </a:schemeClr>
          </a:solidFill>
          <a:ln>
            <a:solidFill>
              <a:schemeClr val="tx1"/>
            </a:solidFill>
          </a:ln>
        </p:spPr>
        <p:txBody>
          <a:bodyPr wrap="square" rtlCol="0">
            <a:spAutoFit/>
          </a:bodyPr>
          <a:lstStyle/>
          <a:p>
            <a:r>
              <a:rPr lang="en-US" sz="2800" dirty="0"/>
              <a:t>So, worst case scenario, miners just run a simple </a:t>
            </a:r>
            <a:r>
              <a:rPr lang="en-US" sz="2800" dirty="0" err="1"/>
              <a:t>softfork</a:t>
            </a:r>
            <a:r>
              <a:rPr lang="en-US" sz="2800" dirty="0"/>
              <a:t>, and we are exactly back to where we are today.</a:t>
            </a:r>
          </a:p>
        </p:txBody>
      </p:sp>
      <p:sp>
        <p:nvSpPr>
          <p:cNvPr id="20" name="TextBox 19">
            <a:extLst>
              <a:ext uri="{FF2B5EF4-FFF2-40B4-BE49-F238E27FC236}">
                <a16:creationId xmlns:a16="http://schemas.microsoft.com/office/drawing/2014/main" id="{383D60B4-1A41-EA33-F990-6B7044C45967}"/>
              </a:ext>
            </a:extLst>
          </p:cNvPr>
          <p:cNvSpPr txBox="1"/>
          <p:nvPr/>
        </p:nvSpPr>
        <p:spPr>
          <a:xfrm>
            <a:off x="10375149" y="2943414"/>
            <a:ext cx="1742303" cy="707886"/>
          </a:xfrm>
          <a:prstGeom prst="rect">
            <a:avLst/>
          </a:prstGeom>
          <a:solidFill>
            <a:srgbClr val="D9D9D9">
              <a:alpha val="49020"/>
            </a:srgbClr>
          </a:solidFill>
          <a:ln>
            <a:solidFill>
              <a:schemeClr val="tx1"/>
            </a:solidFill>
          </a:ln>
        </p:spPr>
        <p:txBody>
          <a:bodyPr wrap="square" rtlCol="0">
            <a:spAutoFit/>
          </a:bodyPr>
          <a:lstStyle/>
          <a:p>
            <a:r>
              <a:rPr lang="en-US" sz="2000" dirty="0"/>
              <a:t>Interoperable with Core v25</a:t>
            </a:r>
          </a:p>
        </p:txBody>
      </p:sp>
      <p:sp>
        <p:nvSpPr>
          <p:cNvPr id="21" name="TextBox 20">
            <a:extLst>
              <a:ext uri="{FF2B5EF4-FFF2-40B4-BE49-F238E27FC236}">
                <a16:creationId xmlns:a16="http://schemas.microsoft.com/office/drawing/2014/main" id="{059A6B6F-5049-CC51-CAF2-45E82829DCB5}"/>
              </a:ext>
            </a:extLst>
          </p:cNvPr>
          <p:cNvSpPr txBox="1"/>
          <p:nvPr/>
        </p:nvSpPr>
        <p:spPr>
          <a:xfrm>
            <a:off x="36230" y="5377844"/>
            <a:ext cx="1742303" cy="707886"/>
          </a:xfrm>
          <a:prstGeom prst="rect">
            <a:avLst/>
          </a:prstGeom>
          <a:solidFill>
            <a:srgbClr val="D9D9D9">
              <a:alpha val="49020"/>
            </a:srgbClr>
          </a:solidFill>
          <a:ln>
            <a:solidFill>
              <a:schemeClr val="tx1"/>
            </a:solidFill>
          </a:ln>
        </p:spPr>
        <p:txBody>
          <a:bodyPr wrap="square" rtlCol="0">
            <a:spAutoFit/>
          </a:bodyPr>
          <a:lstStyle/>
          <a:p>
            <a:r>
              <a:rPr lang="en-US" sz="2000" dirty="0"/>
              <a:t>Interoperable with Core v25</a:t>
            </a:r>
          </a:p>
        </p:txBody>
      </p:sp>
    </p:spTree>
    <p:extLst>
      <p:ext uri="{BB962C8B-B14F-4D97-AF65-F5344CB8AC3E}">
        <p14:creationId xmlns:p14="http://schemas.microsoft.com/office/powerpoint/2010/main" val="2592012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8C67A-A6CB-0B58-20B7-6B39D867D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DBC9D-1327-293D-C261-36BF3AC8DFD5}"/>
              </a:ext>
            </a:extLst>
          </p:cNvPr>
          <p:cNvSpPr>
            <a:spLocks noGrp="1"/>
          </p:cNvSpPr>
          <p:nvPr>
            <p:ph type="title"/>
          </p:nvPr>
        </p:nvSpPr>
        <p:spPr/>
        <p:txBody>
          <a:bodyPr/>
          <a:lstStyle/>
          <a:p>
            <a:r>
              <a:rPr lang="en-US" dirty="0"/>
              <a:t>A Bold Claim</a:t>
            </a:r>
          </a:p>
        </p:txBody>
      </p:sp>
      <p:sp>
        <p:nvSpPr>
          <p:cNvPr id="3" name="Content Placeholder 2">
            <a:extLst>
              <a:ext uri="{FF2B5EF4-FFF2-40B4-BE49-F238E27FC236}">
                <a16:creationId xmlns:a16="http://schemas.microsoft.com/office/drawing/2014/main" id="{E10C784C-13CA-D1FC-2916-EC2F97E823C5}"/>
              </a:ext>
            </a:extLst>
          </p:cNvPr>
          <p:cNvSpPr>
            <a:spLocks noGrp="1"/>
          </p:cNvSpPr>
          <p:nvPr>
            <p:ph idx="1"/>
          </p:nvPr>
        </p:nvSpPr>
        <p:spPr>
          <a:xfrm>
            <a:off x="838200" y="1260389"/>
            <a:ext cx="10515600" cy="4916574"/>
          </a:xfrm>
        </p:spPr>
        <p:txBody>
          <a:bodyPr>
            <a:normAutofit/>
          </a:bodyPr>
          <a:lstStyle/>
          <a:p>
            <a:r>
              <a:rPr lang="en-US" dirty="0"/>
              <a:t>BIP300 Solves All of Bitcoin’s Biggest Problems</a:t>
            </a:r>
          </a:p>
          <a:p>
            <a:pPr marL="971550" lvl="1" indent="-514350">
              <a:buFont typeface="+mj-lt"/>
              <a:buAutoNum type="alphaUcPeriod"/>
            </a:pPr>
            <a:r>
              <a:rPr lang="en-US" dirty="0"/>
              <a:t>Heterogeneity Problem</a:t>
            </a:r>
          </a:p>
          <a:p>
            <a:pPr marL="971550" lvl="1" indent="-514350">
              <a:buFont typeface="+mj-lt"/>
              <a:buAutoNum type="alphaUcPeriod"/>
            </a:pPr>
            <a:r>
              <a:rPr lang="en-US" baseline="0" dirty="0"/>
              <a:t>Scalability</a:t>
            </a:r>
          </a:p>
          <a:p>
            <a:pPr marL="971550" lvl="1" indent="-514350">
              <a:buFont typeface="+mj-lt"/>
              <a:buAutoNum type="alphaUcPeriod"/>
            </a:pPr>
            <a:r>
              <a:rPr lang="en-US" baseline="0" dirty="0"/>
              <a:t>Privacy</a:t>
            </a:r>
          </a:p>
          <a:p>
            <a:pPr marL="971550" lvl="1" indent="-514350">
              <a:buFont typeface="+mj-lt"/>
              <a:buAutoNum type="alphaUcPeriod"/>
            </a:pPr>
            <a:r>
              <a:rPr lang="en-US" baseline="0" dirty="0"/>
              <a:t>Scams – Eliminating </a:t>
            </a:r>
            <a:r>
              <a:rPr lang="en-US" baseline="0" dirty="0" err="1"/>
              <a:t>ScamCoins</a:t>
            </a:r>
            <a:r>
              <a:rPr lang="en-US" baseline="0" dirty="0"/>
              <a:t> ; Domesticating the Token Casino</a:t>
            </a:r>
          </a:p>
          <a:p>
            <a:pPr marL="971550" lvl="1" indent="-514350">
              <a:buFont typeface="+mj-lt"/>
              <a:buAutoNum type="alphaUcPeriod"/>
            </a:pPr>
            <a:r>
              <a:rPr lang="en-US" baseline="0" dirty="0"/>
              <a:t>Security Budget</a:t>
            </a:r>
          </a:p>
          <a:p>
            <a:pPr marL="971550" lvl="1" indent="-514350">
              <a:spcBef>
                <a:spcPts val="1000"/>
              </a:spcBef>
              <a:buFont typeface="+mj-lt"/>
              <a:buAutoNum type="alphaUcPeriod"/>
              <a:defRPr/>
            </a:pPr>
            <a:r>
              <a:rPr lang="en-US" kern="1200" baseline="0" dirty="0">
                <a:solidFill>
                  <a:schemeClr val="tx1"/>
                </a:solidFill>
                <a:effectLst/>
                <a:latin typeface="+mn-lt"/>
                <a:ea typeface="+mn-ea"/>
                <a:cs typeface="+mn-cs"/>
              </a:rPr>
              <a:t>Decentralization</a:t>
            </a:r>
            <a:endParaRPr lang="en-US" sz="2800" baseline="0" dirty="0"/>
          </a:p>
          <a:p>
            <a:pPr marL="971550" lvl="1" indent="-514350">
              <a:buFont typeface="+mj-lt"/>
              <a:buAutoNum type="alphaUcPeriod"/>
            </a:pPr>
            <a:r>
              <a:rPr lang="en-US" baseline="0" dirty="0"/>
              <a:t>“Fundamental Value” of Bitcoin</a:t>
            </a:r>
          </a:p>
          <a:p>
            <a:r>
              <a:rPr lang="en-US" dirty="0"/>
              <a:t>With...</a:t>
            </a:r>
          </a:p>
          <a:p>
            <a:pPr marL="914400" lvl="1" indent="-457200">
              <a:buFont typeface="+mj-lt"/>
              <a:buAutoNum type="alphaUcPeriod" startAt="8"/>
            </a:pPr>
            <a:r>
              <a:rPr lang="en-US" dirty="0"/>
              <a:t> ...zero risk to Bitcoin! </a:t>
            </a:r>
          </a:p>
        </p:txBody>
      </p:sp>
      <p:sp>
        <p:nvSpPr>
          <p:cNvPr id="4" name="Slide Number Placeholder 3">
            <a:extLst>
              <a:ext uri="{FF2B5EF4-FFF2-40B4-BE49-F238E27FC236}">
                <a16:creationId xmlns:a16="http://schemas.microsoft.com/office/drawing/2014/main" id="{432E9459-EBA4-3159-6F41-60EF0819EAE0}"/>
              </a:ext>
            </a:extLst>
          </p:cNvPr>
          <p:cNvSpPr>
            <a:spLocks noGrp="1"/>
          </p:cNvSpPr>
          <p:nvPr>
            <p:ph type="sldNum" sz="quarter" idx="12"/>
          </p:nvPr>
        </p:nvSpPr>
        <p:spPr/>
        <p:txBody>
          <a:bodyPr/>
          <a:lstStyle/>
          <a:p>
            <a:fld id="{64A73B7B-B545-4723-8D44-5CC401310D8B}" type="slidenum">
              <a:rPr lang="en-US" smtClean="0"/>
              <a:t>45</a:t>
            </a:fld>
            <a:endParaRPr lang="en-US" dirty="0"/>
          </a:p>
        </p:txBody>
      </p:sp>
      <p:sp>
        <p:nvSpPr>
          <p:cNvPr id="6" name="Rectangle 5">
            <a:extLst>
              <a:ext uri="{FF2B5EF4-FFF2-40B4-BE49-F238E27FC236}">
                <a16:creationId xmlns:a16="http://schemas.microsoft.com/office/drawing/2014/main" id="{BEDA5008-7D18-00ED-BCAE-6220368C14AA}"/>
              </a:ext>
            </a:extLst>
          </p:cNvPr>
          <p:cNvSpPr/>
          <p:nvPr/>
        </p:nvSpPr>
        <p:spPr>
          <a:xfrm>
            <a:off x="4794422" y="1709443"/>
            <a:ext cx="35958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Different chains for different users.</a:t>
            </a:r>
          </a:p>
        </p:txBody>
      </p:sp>
      <p:sp>
        <p:nvSpPr>
          <p:cNvPr id="7" name="Rectangle 6">
            <a:extLst>
              <a:ext uri="{FF2B5EF4-FFF2-40B4-BE49-F238E27FC236}">
                <a16:creationId xmlns:a16="http://schemas.microsoft.com/office/drawing/2014/main" id="{DD5026A9-3BAD-6617-697C-7148BCD515FB}"/>
              </a:ext>
            </a:extLst>
          </p:cNvPr>
          <p:cNvSpPr/>
          <p:nvPr/>
        </p:nvSpPr>
        <p:spPr>
          <a:xfrm>
            <a:off x="2693773" y="2107975"/>
            <a:ext cx="941923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team of region-specific chains, each with a large growing Blocksize – onboard users directly to L2.</a:t>
            </a:r>
          </a:p>
        </p:txBody>
      </p:sp>
      <p:sp>
        <p:nvSpPr>
          <p:cNvPr id="8" name="Rectangle 7">
            <a:extLst>
              <a:ext uri="{FF2B5EF4-FFF2-40B4-BE49-F238E27FC236}">
                <a16:creationId xmlns:a16="http://schemas.microsoft.com/office/drawing/2014/main" id="{1A41FAA1-C758-4AB9-960F-184AE8046429}"/>
              </a:ext>
            </a:extLst>
          </p:cNvPr>
          <p:cNvSpPr/>
          <p:nvPr/>
        </p:nvSpPr>
        <p:spPr>
          <a:xfrm>
            <a:off x="2866768" y="2519793"/>
            <a:ext cx="1927654"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zCash drivechain.</a:t>
            </a:r>
          </a:p>
        </p:txBody>
      </p:sp>
      <p:sp>
        <p:nvSpPr>
          <p:cNvPr id="9" name="Rectangle 8">
            <a:extLst>
              <a:ext uri="{FF2B5EF4-FFF2-40B4-BE49-F238E27FC236}">
                <a16:creationId xmlns:a16="http://schemas.microsoft.com/office/drawing/2014/main" id="{9AE94DA8-A02C-2677-BC95-412B26D29099}"/>
              </a:ext>
            </a:extLst>
          </p:cNvPr>
          <p:cNvSpPr/>
          <p:nvPr/>
        </p:nvSpPr>
        <p:spPr>
          <a:xfrm>
            <a:off x="4250724" y="2918490"/>
            <a:ext cx="77387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Have a dedicated NFT/ERC/Ordinals chain. Pay all txn fees in BTC. Clear coin roles.</a:t>
            </a:r>
          </a:p>
        </p:txBody>
      </p:sp>
      <p:sp>
        <p:nvSpPr>
          <p:cNvPr id="10" name="Rectangle 9">
            <a:extLst>
              <a:ext uri="{FF2B5EF4-FFF2-40B4-BE49-F238E27FC236}">
                <a16:creationId xmlns:a16="http://schemas.microsoft.com/office/drawing/2014/main" id="{C6079906-3755-2E65-5026-5ED39C48A0BB}"/>
              </a:ext>
            </a:extLst>
          </p:cNvPr>
          <p:cNvSpPr/>
          <p:nvPr/>
        </p:nvSpPr>
        <p:spPr>
          <a:xfrm>
            <a:off x="3957617" y="3317187"/>
            <a:ext cx="643441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Merged Mining = miners collect ALL fees from ALL chains. For free.</a:t>
            </a:r>
          </a:p>
        </p:txBody>
      </p:sp>
      <p:sp>
        <p:nvSpPr>
          <p:cNvPr id="11" name="Rectangle 10">
            <a:extLst>
              <a:ext uri="{FF2B5EF4-FFF2-40B4-BE49-F238E27FC236}">
                <a16:creationId xmlns:a16="http://schemas.microsoft.com/office/drawing/2014/main" id="{BDD586E6-8948-10E6-8436-ECD4F837D43A}"/>
              </a:ext>
            </a:extLst>
          </p:cNvPr>
          <p:cNvSpPr/>
          <p:nvPr/>
        </p:nvSpPr>
        <p:spPr>
          <a:xfrm>
            <a:off x="3957617" y="3743937"/>
            <a:ext cx="77387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Shrink L1 Bitcoin Core Blocksize, and ossify (the spec at least). No more politics.</a:t>
            </a:r>
          </a:p>
        </p:txBody>
      </p:sp>
      <p:sp>
        <p:nvSpPr>
          <p:cNvPr id="12" name="Rectangle 11">
            <a:extLst>
              <a:ext uri="{FF2B5EF4-FFF2-40B4-BE49-F238E27FC236}">
                <a16:creationId xmlns:a16="http://schemas.microsoft.com/office/drawing/2014/main" id="{AF2C0677-4D26-70AA-4C76-02C09D18B5F0}"/>
              </a:ext>
            </a:extLst>
          </p:cNvPr>
          <p:cNvSpPr/>
          <p:nvPr/>
        </p:nvSpPr>
        <p:spPr>
          <a:xfrm>
            <a:off x="6017736" y="4172853"/>
            <a:ext cx="4488889"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Chains are actually useful for </a:t>
            </a:r>
            <a:r>
              <a:rPr lang="en-US" i="1" u="sng" dirty="0"/>
              <a:t>real world tasks</a:t>
            </a:r>
            <a:r>
              <a:rPr lang="en-US" dirty="0"/>
              <a:t>.</a:t>
            </a:r>
          </a:p>
        </p:txBody>
      </p:sp>
      <p:sp>
        <p:nvSpPr>
          <p:cNvPr id="13" name="Rectangle 12">
            <a:extLst>
              <a:ext uri="{FF2B5EF4-FFF2-40B4-BE49-F238E27FC236}">
                <a16:creationId xmlns:a16="http://schemas.microsoft.com/office/drawing/2014/main" id="{D4AEF244-B36E-AEDF-5571-650343C85F00}"/>
              </a:ext>
            </a:extLst>
          </p:cNvPr>
          <p:cNvSpPr/>
          <p:nvPr/>
        </p:nvSpPr>
        <p:spPr>
          <a:xfrm>
            <a:off x="7262314" y="4533700"/>
            <a:ext cx="3244312"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BitNames</a:t>
            </a:r>
            <a:r>
              <a:rPr lang="en-US" dirty="0"/>
              <a:t> + </a:t>
            </a:r>
            <a:r>
              <a:rPr lang="en-US" dirty="0" err="1"/>
              <a:t>Truthcoin</a:t>
            </a:r>
            <a:r>
              <a:rPr lang="en-US" dirty="0"/>
              <a:t> ; examples</a:t>
            </a:r>
          </a:p>
        </p:txBody>
      </p:sp>
      <p:sp>
        <p:nvSpPr>
          <p:cNvPr id="14" name="Rectangle 13">
            <a:extLst>
              <a:ext uri="{FF2B5EF4-FFF2-40B4-BE49-F238E27FC236}">
                <a16:creationId xmlns:a16="http://schemas.microsoft.com/office/drawing/2014/main" id="{61F1726F-B8B5-5AF4-C307-30627ECDFF1E}"/>
              </a:ext>
            </a:extLst>
          </p:cNvPr>
          <p:cNvSpPr/>
          <p:nvPr/>
        </p:nvSpPr>
        <p:spPr>
          <a:xfrm>
            <a:off x="6300799" y="357033"/>
            <a:ext cx="4091233" cy="601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Different strokes for different folks.</a:t>
            </a:r>
            <a:br>
              <a:rPr lang="en-US" dirty="0"/>
            </a:br>
            <a:r>
              <a:rPr lang="en-US" dirty="0">
                <a:sym typeface="Wingdings" panose="05000000000000000000" pitchFamily="2" charset="2"/>
              </a:rPr>
              <a:t>Flexibility to grow and change as needed.</a:t>
            </a:r>
            <a:endParaRPr lang="en-US" dirty="0"/>
          </a:p>
        </p:txBody>
      </p:sp>
      <p:sp>
        <p:nvSpPr>
          <p:cNvPr id="15" name="Footer Placeholder 3">
            <a:extLst>
              <a:ext uri="{FF2B5EF4-FFF2-40B4-BE49-F238E27FC236}">
                <a16:creationId xmlns:a16="http://schemas.microsoft.com/office/drawing/2014/main" id="{BAB19200-52F2-B247-1496-AACDF2445711}"/>
              </a:ext>
            </a:extLst>
          </p:cNvPr>
          <p:cNvSpPr>
            <a:spLocks noGrp="1"/>
          </p:cNvSpPr>
          <p:nvPr>
            <p:ph type="ftr" sz="quarter" idx="11"/>
          </p:nvPr>
        </p:nvSpPr>
        <p:spPr>
          <a:xfrm>
            <a:off x="536028" y="6356350"/>
            <a:ext cx="10817772" cy="434493"/>
          </a:xfrm>
        </p:spPr>
        <p:txBody>
          <a:bodyPr/>
          <a:lstStyle/>
          <a:p>
            <a:r>
              <a:rPr lang="en-US" u="sng" dirty="0">
                <a:solidFill>
                  <a:schemeClr val="bg1">
                    <a:lumMod val="85000"/>
                  </a:schemeClr>
                </a:solidFill>
              </a:rPr>
              <a:t>Site:</a:t>
            </a:r>
            <a:r>
              <a:rPr lang="en-US" dirty="0">
                <a:solidFill>
                  <a:schemeClr val="bg1">
                    <a:lumMod val="85000"/>
                  </a:schemeClr>
                </a:solidFill>
              </a:rPr>
              <a:t> </a:t>
            </a:r>
            <a:r>
              <a:rPr lang="en-US" dirty="0">
                <a:solidFill>
                  <a:schemeClr val="tx1"/>
                </a:solidFill>
                <a:hlinkClick r:id="rId2">
                  <a:extLst>
                    <a:ext uri="{A12FA001-AC4F-418D-AE19-62706E023703}">
                      <ahyp:hlinkClr xmlns:ahyp="http://schemas.microsoft.com/office/drawing/2018/hyperlinkcolor" val="tx"/>
                    </a:ext>
                  </a:extLst>
                </a:hlinkClick>
              </a:rPr>
              <a:t>www.LayerTwoLabs.com</a:t>
            </a:r>
            <a:r>
              <a:rPr lang="en-US" dirty="0"/>
              <a:t>  </a:t>
            </a:r>
            <a:r>
              <a:rPr lang="en-US" u="sng" dirty="0">
                <a:solidFill>
                  <a:schemeClr val="tx1"/>
                </a:solidFill>
              </a:rPr>
              <a:t>www.drivechain.info</a:t>
            </a:r>
            <a:r>
              <a:rPr lang="en-US" dirty="0">
                <a:solidFill>
                  <a:schemeClr val="tx1"/>
                </a:solidFill>
              </a:rPr>
              <a:t>  </a:t>
            </a:r>
            <a:r>
              <a:rPr lang="en-US" u="sng" dirty="0">
                <a:solidFill>
                  <a:schemeClr val="bg1">
                    <a:lumMod val="75000"/>
                  </a:schemeClr>
                </a:solidFill>
              </a:rPr>
              <a:t>Paul’s Twitter:</a:t>
            </a:r>
            <a:r>
              <a:rPr lang="en-US" dirty="0">
                <a:solidFill>
                  <a:schemeClr val="bg1">
                    <a:lumMod val="75000"/>
                  </a:schemeClr>
                </a:solidFill>
              </a:rPr>
              <a:t> </a:t>
            </a:r>
            <a:r>
              <a:rPr lang="en-US" dirty="0">
                <a:solidFill>
                  <a:schemeClr val="tx1"/>
                </a:solidFill>
              </a:rPr>
              <a:t>@truthcoin</a:t>
            </a:r>
          </a:p>
        </p:txBody>
      </p:sp>
    </p:spTree>
    <p:extLst>
      <p:ext uri="{BB962C8B-B14F-4D97-AF65-F5344CB8AC3E}">
        <p14:creationId xmlns:p14="http://schemas.microsoft.com/office/powerpoint/2010/main" val="1616684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3DBEF-2575-4BB3-9066-3E460FF89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091E6-DEAC-0BDE-2002-E8AEBD4F0347}"/>
              </a:ext>
            </a:extLst>
          </p:cNvPr>
          <p:cNvSpPr>
            <a:spLocks noGrp="1"/>
          </p:cNvSpPr>
          <p:nvPr>
            <p:ph type="title"/>
          </p:nvPr>
        </p:nvSpPr>
        <p:spPr/>
        <p:txBody>
          <a:bodyPr>
            <a:normAutofit/>
          </a:bodyPr>
          <a:lstStyle/>
          <a:p>
            <a:r>
              <a:rPr lang="en-US" sz="5400" dirty="0"/>
              <a:t>A. Heterogeneity</a:t>
            </a:r>
          </a:p>
        </p:txBody>
      </p:sp>
      <p:sp>
        <p:nvSpPr>
          <p:cNvPr id="5" name="Slide Number Placeholder 4">
            <a:extLst>
              <a:ext uri="{FF2B5EF4-FFF2-40B4-BE49-F238E27FC236}">
                <a16:creationId xmlns:a16="http://schemas.microsoft.com/office/drawing/2014/main" id="{0EDE7F00-5A4C-DEC1-8ACE-D2BDA94B852E}"/>
              </a:ext>
            </a:extLst>
          </p:cNvPr>
          <p:cNvSpPr>
            <a:spLocks noGrp="1"/>
          </p:cNvSpPr>
          <p:nvPr>
            <p:ph type="sldNum" sz="quarter" idx="12"/>
          </p:nvPr>
        </p:nvSpPr>
        <p:spPr/>
        <p:txBody>
          <a:bodyPr/>
          <a:lstStyle/>
          <a:p>
            <a:fld id="{64A73B7B-B545-4723-8D44-5CC401310D8B}" type="slidenum">
              <a:rPr lang="en-US" smtClean="0"/>
              <a:t>46</a:t>
            </a:fld>
            <a:endParaRPr lang="en-US" dirty="0"/>
          </a:p>
        </p:txBody>
      </p:sp>
      <p:sp>
        <p:nvSpPr>
          <p:cNvPr id="6" name="Speech Bubble: Oval 5">
            <a:extLst>
              <a:ext uri="{FF2B5EF4-FFF2-40B4-BE49-F238E27FC236}">
                <a16:creationId xmlns:a16="http://schemas.microsoft.com/office/drawing/2014/main" id="{BF32D1C2-B249-66B8-C349-E54C9B59754D}"/>
              </a:ext>
            </a:extLst>
          </p:cNvPr>
          <p:cNvSpPr/>
          <p:nvPr/>
        </p:nvSpPr>
        <p:spPr>
          <a:xfrm>
            <a:off x="2551010" y="668164"/>
            <a:ext cx="6747369" cy="1530105"/>
          </a:xfrm>
          <a:prstGeom prst="wedgeEllipseCallout">
            <a:avLst>
              <a:gd name="adj1" fmla="val -51929"/>
              <a:gd name="adj2" fmla="val 109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Bitcoin does seem great… but can it do _______ ?</a:t>
            </a:r>
          </a:p>
        </p:txBody>
      </p:sp>
      <p:pic>
        <p:nvPicPr>
          <p:cNvPr id="8" name="Picture 7">
            <a:extLst>
              <a:ext uri="{FF2B5EF4-FFF2-40B4-BE49-F238E27FC236}">
                <a16:creationId xmlns:a16="http://schemas.microsoft.com/office/drawing/2014/main" id="{4C2E63E9-1CEC-0AD0-0D36-1F57615AF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3" y="2835169"/>
            <a:ext cx="2539682" cy="2539682"/>
          </a:xfrm>
          <a:prstGeom prst="rect">
            <a:avLst/>
          </a:prstGeom>
        </p:spPr>
      </p:pic>
      <p:pic>
        <p:nvPicPr>
          <p:cNvPr id="9" name="Picture 8">
            <a:extLst>
              <a:ext uri="{FF2B5EF4-FFF2-40B4-BE49-F238E27FC236}">
                <a16:creationId xmlns:a16="http://schemas.microsoft.com/office/drawing/2014/main" id="{1B6702C1-9958-15B3-14F2-C1E202A84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023" y="2490785"/>
            <a:ext cx="2799779" cy="2799779"/>
          </a:xfrm>
          <a:prstGeom prst="rect">
            <a:avLst/>
          </a:prstGeom>
        </p:spPr>
      </p:pic>
      <p:sp>
        <p:nvSpPr>
          <p:cNvPr id="10" name="Speech Bubble: Oval 9">
            <a:extLst>
              <a:ext uri="{FF2B5EF4-FFF2-40B4-BE49-F238E27FC236}">
                <a16:creationId xmlns:a16="http://schemas.microsoft.com/office/drawing/2014/main" id="{A769988C-8546-0BB7-49CB-2BD73F5A18CF}"/>
              </a:ext>
            </a:extLst>
          </p:cNvPr>
          <p:cNvSpPr/>
          <p:nvPr/>
        </p:nvSpPr>
        <p:spPr>
          <a:xfrm>
            <a:off x="4724882" y="4902634"/>
            <a:ext cx="2945998" cy="1255062"/>
          </a:xfrm>
          <a:prstGeom prst="wedgeEllipseCallout">
            <a:avLst>
              <a:gd name="adj1" fmla="val 94853"/>
              <a:gd name="adj2" fmla="val -194082"/>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bg1"/>
                </a:solidFill>
              </a:rPr>
              <a:t>Yes.</a:t>
            </a:r>
            <a:br>
              <a:rPr lang="en-US" sz="2800" dirty="0">
                <a:solidFill>
                  <a:schemeClr val="bg1"/>
                </a:solidFill>
              </a:rPr>
            </a:br>
            <a:r>
              <a:rPr lang="en-US" sz="2800" dirty="0">
                <a:solidFill>
                  <a:schemeClr val="bg1"/>
                </a:solidFill>
              </a:rPr>
              <a:t>See BIP 300.</a:t>
            </a:r>
          </a:p>
        </p:txBody>
      </p:sp>
      <p:sp>
        <p:nvSpPr>
          <p:cNvPr id="11" name="TextBox 10">
            <a:extLst>
              <a:ext uri="{FF2B5EF4-FFF2-40B4-BE49-F238E27FC236}">
                <a16:creationId xmlns:a16="http://schemas.microsoft.com/office/drawing/2014/main" id="{8DFBF096-83A0-1172-4248-0A8B363AA11B}"/>
              </a:ext>
            </a:extLst>
          </p:cNvPr>
          <p:cNvSpPr txBox="1"/>
          <p:nvPr/>
        </p:nvSpPr>
        <p:spPr>
          <a:xfrm>
            <a:off x="1656916" y="5511365"/>
            <a:ext cx="1369415" cy="646331"/>
          </a:xfrm>
          <a:prstGeom prst="rect">
            <a:avLst/>
          </a:prstGeom>
          <a:noFill/>
        </p:spPr>
        <p:txBody>
          <a:bodyPr wrap="square" rtlCol="0">
            <a:spAutoFit/>
          </a:bodyPr>
          <a:lstStyle/>
          <a:p>
            <a:pPr algn="ctr"/>
            <a:r>
              <a:rPr lang="en-US" sz="3600" dirty="0"/>
              <a:t>Noob</a:t>
            </a:r>
          </a:p>
        </p:txBody>
      </p:sp>
      <p:sp>
        <p:nvSpPr>
          <p:cNvPr id="12" name="TextBox 11">
            <a:extLst>
              <a:ext uri="{FF2B5EF4-FFF2-40B4-BE49-F238E27FC236}">
                <a16:creationId xmlns:a16="http://schemas.microsoft.com/office/drawing/2014/main" id="{4862BC64-FD08-B8E6-CFA2-21905DFF819B}"/>
              </a:ext>
            </a:extLst>
          </p:cNvPr>
          <p:cNvSpPr txBox="1"/>
          <p:nvPr/>
        </p:nvSpPr>
        <p:spPr>
          <a:xfrm>
            <a:off x="7670879" y="5409003"/>
            <a:ext cx="2799779" cy="646331"/>
          </a:xfrm>
          <a:prstGeom prst="rect">
            <a:avLst/>
          </a:prstGeom>
          <a:noFill/>
        </p:spPr>
        <p:txBody>
          <a:bodyPr wrap="square" rtlCol="0">
            <a:spAutoFit/>
          </a:bodyPr>
          <a:lstStyle/>
          <a:p>
            <a:pPr algn="ctr"/>
            <a:r>
              <a:rPr lang="en-US" sz="3600" dirty="0" err="1"/>
              <a:t>Bitcoiner</a:t>
            </a:r>
            <a:endParaRPr lang="en-US" sz="3600" dirty="0"/>
          </a:p>
        </p:txBody>
      </p:sp>
      <p:sp>
        <p:nvSpPr>
          <p:cNvPr id="13" name="Speech Bubble: Oval 12">
            <a:extLst>
              <a:ext uri="{FF2B5EF4-FFF2-40B4-BE49-F238E27FC236}">
                <a16:creationId xmlns:a16="http://schemas.microsoft.com/office/drawing/2014/main" id="{21ACB9C0-7A04-16C5-3512-0C957D97A35A}"/>
              </a:ext>
            </a:extLst>
          </p:cNvPr>
          <p:cNvSpPr/>
          <p:nvPr/>
        </p:nvSpPr>
        <p:spPr>
          <a:xfrm>
            <a:off x="3026331" y="2562926"/>
            <a:ext cx="4773691" cy="2339708"/>
          </a:xfrm>
          <a:prstGeom prst="wedgeEllipseCallout">
            <a:avLst>
              <a:gd name="adj1" fmla="val 77544"/>
              <a:gd name="adj2" fmla="val -28778"/>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Actually we DON’T want Bitcoin to do ______ in the first place because it is actually a bad due to _______, as you can read ______. But if by ______ you really mean ______, then yes Bitcoin can do that!  Eventually we are working on _____ which should be able to do ______ even better than ______ anyway but it is actually a good thing that the protocol is so difficult to upgrade </a:t>
            </a:r>
            <a:r>
              <a:rPr lang="en-US" sz="1400" dirty="0" err="1">
                <a:solidFill>
                  <a:schemeClr val="tx1"/>
                </a:solidFill>
              </a:rPr>
              <a:t>beca</a:t>
            </a:r>
            <a:r>
              <a:rPr lang="en-US" sz="1400" dirty="0">
                <a:solidFill>
                  <a:schemeClr val="tx1"/>
                </a:solidFill>
              </a:rPr>
              <a:t> …</a:t>
            </a:r>
          </a:p>
        </p:txBody>
      </p:sp>
      <p:sp>
        <p:nvSpPr>
          <p:cNvPr id="14" name="Multiplication Sign 13">
            <a:extLst>
              <a:ext uri="{FF2B5EF4-FFF2-40B4-BE49-F238E27FC236}">
                <a16:creationId xmlns:a16="http://schemas.microsoft.com/office/drawing/2014/main" id="{5F6A19F1-7C15-74C4-DAA7-C5174B8D5A5B}"/>
              </a:ext>
            </a:extLst>
          </p:cNvPr>
          <p:cNvSpPr/>
          <p:nvPr/>
        </p:nvSpPr>
        <p:spPr>
          <a:xfrm>
            <a:off x="3964905" y="1779042"/>
            <a:ext cx="3200046" cy="3299915"/>
          </a:xfrm>
          <a:prstGeom prst="mathMultiply">
            <a:avLst>
              <a:gd name="adj1" fmla="val 8588"/>
            </a:avLst>
          </a:prstGeom>
          <a:solidFill>
            <a:schemeClr val="tx1">
              <a:alpha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EF06C95-16F9-F383-1DA4-BDD81C0D9A80}"/>
              </a:ext>
            </a:extLst>
          </p:cNvPr>
          <p:cNvCxnSpPr>
            <a:cxnSpLocks/>
          </p:cNvCxnSpPr>
          <p:nvPr/>
        </p:nvCxnSpPr>
        <p:spPr>
          <a:xfrm flipV="1">
            <a:off x="7255823" y="700304"/>
            <a:ext cx="2799779" cy="9622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FA144BE-3766-E16C-BDD1-FF577D8286BE}"/>
              </a:ext>
            </a:extLst>
          </p:cNvPr>
          <p:cNvCxnSpPr>
            <a:cxnSpLocks/>
          </p:cNvCxnSpPr>
          <p:nvPr/>
        </p:nvCxnSpPr>
        <p:spPr>
          <a:xfrm flipV="1">
            <a:off x="10103102" y="498764"/>
            <a:ext cx="0" cy="2336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CDD0D7-D611-DFED-9E5F-CE574782C11F}"/>
              </a:ext>
            </a:extLst>
          </p:cNvPr>
          <p:cNvSpPr txBox="1"/>
          <p:nvPr/>
        </p:nvSpPr>
        <p:spPr>
          <a:xfrm>
            <a:off x="10150603" y="428218"/>
            <a:ext cx="2007917" cy="2677656"/>
          </a:xfrm>
          <a:prstGeom prst="rect">
            <a:avLst/>
          </a:prstGeom>
          <a:noFill/>
        </p:spPr>
        <p:txBody>
          <a:bodyPr wrap="square" rtlCol="0">
            <a:spAutoFit/>
          </a:bodyPr>
          <a:lstStyle/>
          <a:p>
            <a:r>
              <a:rPr lang="en-US" sz="1600" dirty="0"/>
              <a:t>Smart Contracts</a:t>
            </a:r>
            <a:br>
              <a:rPr lang="en-US" dirty="0"/>
            </a:br>
            <a:r>
              <a:rPr lang="en-US" dirty="0" err="1"/>
              <a:t>DeFi</a:t>
            </a:r>
            <a:br>
              <a:rPr lang="en-US" dirty="0"/>
            </a:br>
            <a:r>
              <a:rPr lang="en-US" sz="1600" dirty="0"/>
              <a:t>Turing Completeness</a:t>
            </a:r>
            <a:br>
              <a:rPr lang="en-US" dirty="0"/>
            </a:br>
            <a:r>
              <a:rPr lang="en-US" dirty="0"/>
              <a:t>Ring Signatures</a:t>
            </a:r>
            <a:br>
              <a:rPr lang="en-US" dirty="0"/>
            </a:br>
            <a:r>
              <a:rPr lang="en-US" dirty="0"/>
              <a:t>zk-Snarks</a:t>
            </a:r>
            <a:br>
              <a:rPr lang="en-US" dirty="0"/>
            </a:br>
            <a:r>
              <a:rPr lang="en-US" sz="1600" dirty="0"/>
              <a:t>Large </a:t>
            </a:r>
            <a:r>
              <a:rPr lang="en-US" sz="1600" dirty="0" err="1"/>
              <a:t>Blocksizes</a:t>
            </a:r>
            <a:endParaRPr lang="en-US" sz="1600" dirty="0"/>
          </a:p>
          <a:p>
            <a:r>
              <a:rPr lang="en-US" sz="1600" dirty="0"/>
              <a:t>NFTs</a:t>
            </a:r>
            <a:br>
              <a:rPr lang="en-US" dirty="0"/>
            </a:br>
            <a:r>
              <a:rPr lang="en-US" dirty="0"/>
              <a:t>Oracles</a:t>
            </a:r>
          </a:p>
          <a:p>
            <a:r>
              <a:rPr lang="en-US" dirty="0" err="1"/>
              <a:t>Mimblewimble</a:t>
            </a:r>
            <a:endParaRPr lang="en-US" dirty="0"/>
          </a:p>
          <a:p>
            <a:r>
              <a:rPr lang="en-US" sz="1400" dirty="0"/>
              <a:t>…(</a:t>
            </a:r>
            <a:r>
              <a:rPr lang="en-US" sz="1400" dirty="0" err="1"/>
              <a:t>etc</a:t>
            </a:r>
            <a:r>
              <a:rPr lang="en-US" sz="1400" dirty="0"/>
              <a:t>)</a:t>
            </a:r>
            <a:endParaRPr lang="en-US" dirty="0"/>
          </a:p>
        </p:txBody>
      </p:sp>
      <p:sp>
        <p:nvSpPr>
          <p:cNvPr id="3" name="Footer Placeholder 4">
            <a:extLst>
              <a:ext uri="{FF2B5EF4-FFF2-40B4-BE49-F238E27FC236}">
                <a16:creationId xmlns:a16="http://schemas.microsoft.com/office/drawing/2014/main" id="{8FF310FB-1A7D-D5DE-453B-84F81E5F5E41}"/>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4210992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097F9-91D8-6A43-AD76-66DC09765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42B4C-1520-0D75-4BDA-03F22BBBF97C}"/>
              </a:ext>
            </a:extLst>
          </p:cNvPr>
          <p:cNvSpPr>
            <a:spLocks noGrp="1"/>
          </p:cNvSpPr>
          <p:nvPr>
            <p:ph type="title"/>
          </p:nvPr>
        </p:nvSpPr>
        <p:spPr/>
        <p:txBody>
          <a:bodyPr>
            <a:normAutofit/>
          </a:bodyPr>
          <a:lstStyle/>
          <a:p>
            <a:r>
              <a:rPr lang="en-US" sz="5400" dirty="0"/>
              <a:t>A. Heterogeneity</a:t>
            </a:r>
          </a:p>
        </p:txBody>
      </p:sp>
      <p:sp>
        <p:nvSpPr>
          <p:cNvPr id="5" name="Slide Number Placeholder 4">
            <a:extLst>
              <a:ext uri="{FF2B5EF4-FFF2-40B4-BE49-F238E27FC236}">
                <a16:creationId xmlns:a16="http://schemas.microsoft.com/office/drawing/2014/main" id="{DD6E5E7C-D392-3836-D329-667F9A8CF17C}"/>
              </a:ext>
            </a:extLst>
          </p:cNvPr>
          <p:cNvSpPr>
            <a:spLocks noGrp="1"/>
          </p:cNvSpPr>
          <p:nvPr>
            <p:ph type="sldNum" sz="quarter" idx="12"/>
          </p:nvPr>
        </p:nvSpPr>
        <p:spPr/>
        <p:txBody>
          <a:bodyPr/>
          <a:lstStyle/>
          <a:p>
            <a:fld id="{64A73B7B-B545-4723-8D44-5CC401310D8B}" type="slidenum">
              <a:rPr lang="en-US" smtClean="0"/>
              <a:t>47</a:t>
            </a:fld>
            <a:endParaRPr lang="en-US" dirty="0"/>
          </a:p>
        </p:txBody>
      </p:sp>
      <p:pic>
        <p:nvPicPr>
          <p:cNvPr id="6" name="Picture 5">
            <a:extLst>
              <a:ext uri="{FF2B5EF4-FFF2-40B4-BE49-F238E27FC236}">
                <a16:creationId xmlns:a16="http://schemas.microsoft.com/office/drawing/2014/main" id="{C971790B-D368-47EA-7695-3A425CA24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936" y="1998074"/>
            <a:ext cx="2539682" cy="2539682"/>
          </a:xfrm>
          <a:prstGeom prst="rect">
            <a:avLst/>
          </a:prstGeom>
        </p:spPr>
      </p:pic>
      <p:sp>
        <p:nvSpPr>
          <p:cNvPr id="7" name="TextBox 6">
            <a:extLst>
              <a:ext uri="{FF2B5EF4-FFF2-40B4-BE49-F238E27FC236}">
                <a16:creationId xmlns:a16="http://schemas.microsoft.com/office/drawing/2014/main" id="{CF1849A7-B81B-9E4E-6969-37306B0F95B6}"/>
              </a:ext>
            </a:extLst>
          </p:cNvPr>
          <p:cNvSpPr txBox="1"/>
          <p:nvPr/>
        </p:nvSpPr>
        <p:spPr>
          <a:xfrm>
            <a:off x="417715" y="4699595"/>
            <a:ext cx="3616124" cy="1200329"/>
          </a:xfrm>
          <a:prstGeom prst="rect">
            <a:avLst/>
          </a:prstGeom>
          <a:noFill/>
        </p:spPr>
        <p:txBody>
          <a:bodyPr wrap="square" rtlCol="0">
            <a:spAutoFit/>
          </a:bodyPr>
          <a:lstStyle/>
          <a:p>
            <a:pPr algn="ctr"/>
            <a:r>
              <a:rPr lang="en-US" sz="3600" dirty="0"/>
              <a:t>Noob (and/or Fringe Genius)</a:t>
            </a:r>
          </a:p>
        </p:txBody>
      </p:sp>
      <p:pic>
        <p:nvPicPr>
          <p:cNvPr id="8" name="Picture 7">
            <a:extLst>
              <a:ext uri="{FF2B5EF4-FFF2-40B4-BE49-F238E27FC236}">
                <a16:creationId xmlns:a16="http://schemas.microsoft.com/office/drawing/2014/main" id="{D93FD12A-128A-B995-F2AC-A06CDBAC3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023" y="2490785"/>
            <a:ext cx="2799779" cy="2799779"/>
          </a:xfrm>
          <a:prstGeom prst="rect">
            <a:avLst/>
          </a:prstGeom>
        </p:spPr>
      </p:pic>
      <p:sp>
        <p:nvSpPr>
          <p:cNvPr id="9" name="Speech Bubble: Oval 8">
            <a:extLst>
              <a:ext uri="{FF2B5EF4-FFF2-40B4-BE49-F238E27FC236}">
                <a16:creationId xmlns:a16="http://schemas.microsoft.com/office/drawing/2014/main" id="{C1C1F8A7-A926-FC50-DAEE-D28B6DC73609}"/>
              </a:ext>
            </a:extLst>
          </p:cNvPr>
          <p:cNvSpPr/>
          <p:nvPr/>
        </p:nvSpPr>
        <p:spPr>
          <a:xfrm>
            <a:off x="4073489" y="5016331"/>
            <a:ext cx="3727667" cy="1255062"/>
          </a:xfrm>
          <a:prstGeom prst="wedgeEllipseCallout">
            <a:avLst>
              <a:gd name="adj1" fmla="val 81400"/>
              <a:gd name="adj2" fmla="val -209116"/>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bg1"/>
                </a:solidFill>
              </a:rPr>
              <a:t>Use BIP 300.</a:t>
            </a:r>
          </a:p>
          <a:p>
            <a:pPr algn="ctr"/>
            <a:r>
              <a:rPr lang="en-US" sz="2800" dirty="0">
                <a:solidFill>
                  <a:schemeClr val="bg1"/>
                </a:solidFill>
              </a:rPr>
              <a:t>Good luck!! </a:t>
            </a:r>
          </a:p>
        </p:txBody>
      </p:sp>
      <p:sp>
        <p:nvSpPr>
          <p:cNvPr id="10" name="TextBox 9">
            <a:extLst>
              <a:ext uri="{FF2B5EF4-FFF2-40B4-BE49-F238E27FC236}">
                <a16:creationId xmlns:a16="http://schemas.microsoft.com/office/drawing/2014/main" id="{18774D27-345A-208A-2E3C-B45D86C58324}"/>
              </a:ext>
            </a:extLst>
          </p:cNvPr>
          <p:cNvSpPr txBox="1"/>
          <p:nvPr/>
        </p:nvSpPr>
        <p:spPr>
          <a:xfrm>
            <a:off x="7800022" y="5445973"/>
            <a:ext cx="2799779" cy="646331"/>
          </a:xfrm>
          <a:prstGeom prst="rect">
            <a:avLst/>
          </a:prstGeom>
          <a:noFill/>
        </p:spPr>
        <p:txBody>
          <a:bodyPr wrap="square" rtlCol="0">
            <a:spAutoFit/>
          </a:bodyPr>
          <a:lstStyle/>
          <a:p>
            <a:pPr algn="ctr"/>
            <a:r>
              <a:rPr lang="en-US" sz="3600" dirty="0" err="1"/>
              <a:t>Bitcoiner</a:t>
            </a:r>
            <a:endParaRPr lang="en-US" sz="3600" dirty="0"/>
          </a:p>
        </p:txBody>
      </p:sp>
      <p:sp>
        <p:nvSpPr>
          <p:cNvPr id="11" name="Speech Bubble: Oval 10">
            <a:extLst>
              <a:ext uri="{FF2B5EF4-FFF2-40B4-BE49-F238E27FC236}">
                <a16:creationId xmlns:a16="http://schemas.microsoft.com/office/drawing/2014/main" id="{AD6D4DD5-C743-D329-3920-4DB547D779AE}"/>
              </a:ext>
            </a:extLst>
          </p:cNvPr>
          <p:cNvSpPr/>
          <p:nvPr/>
        </p:nvSpPr>
        <p:spPr>
          <a:xfrm>
            <a:off x="2888344" y="2562926"/>
            <a:ext cx="5546750" cy="1974830"/>
          </a:xfrm>
          <a:prstGeom prst="wedgeEllipseCallout">
            <a:avLst>
              <a:gd name="adj1" fmla="val 58704"/>
              <a:gd name="adj2" fmla="val -25838"/>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can’t just merge something into Bitcoin -- It affects everyone else’s nodes!! Besides, ______ has been proposed before and you need to read ______ so that you can learn why everyone hates it, especially our infallible _______ who would have done it by now if it were a good idea.  ________ is a SCAM and you are trying to ATTACK BITCOIN!! Even if your idea was good it would probably take years to get consensus and get merged into …</a:t>
            </a:r>
          </a:p>
        </p:txBody>
      </p:sp>
      <p:sp>
        <p:nvSpPr>
          <p:cNvPr id="12" name="Multiplication Sign 11">
            <a:extLst>
              <a:ext uri="{FF2B5EF4-FFF2-40B4-BE49-F238E27FC236}">
                <a16:creationId xmlns:a16="http://schemas.microsoft.com/office/drawing/2014/main" id="{219A327B-9E44-5E5C-E696-C03DC8FCE569}"/>
              </a:ext>
            </a:extLst>
          </p:cNvPr>
          <p:cNvSpPr/>
          <p:nvPr/>
        </p:nvSpPr>
        <p:spPr>
          <a:xfrm>
            <a:off x="4028890" y="1900383"/>
            <a:ext cx="3200046" cy="3299915"/>
          </a:xfrm>
          <a:prstGeom prst="mathMultiply">
            <a:avLst>
              <a:gd name="adj1" fmla="val 8588"/>
            </a:avLst>
          </a:prstGeom>
          <a:solidFill>
            <a:schemeClr val="tx1">
              <a:alpha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Oval 12">
            <a:extLst>
              <a:ext uri="{FF2B5EF4-FFF2-40B4-BE49-F238E27FC236}">
                <a16:creationId xmlns:a16="http://schemas.microsoft.com/office/drawing/2014/main" id="{60106481-7740-05FB-099A-C7707B45325C}"/>
              </a:ext>
            </a:extLst>
          </p:cNvPr>
          <p:cNvSpPr/>
          <p:nvPr/>
        </p:nvSpPr>
        <p:spPr>
          <a:xfrm>
            <a:off x="2551010" y="668164"/>
            <a:ext cx="8189561" cy="1530105"/>
          </a:xfrm>
          <a:prstGeom prst="wedgeEllipseCallout">
            <a:avLst>
              <a:gd name="adj1" fmla="val -52359"/>
              <a:gd name="adj2" fmla="val 69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 can improve Bitcoin! It only needs my new idea:  _______ !! When can you merge my code ??</a:t>
            </a:r>
          </a:p>
        </p:txBody>
      </p:sp>
      <p:sp>
        <p:nvSpPr>
          <p:cNvPr id="3" name="Footer Placeholder 4">
            <a:extLst>
              <a:ext uri="{FF2B5EF4-FFF2-40B4-BE49-F238E27FC236}">
                <a16:creationId xmlns:a16="http://schemas.microsoft.com/office/drawing/2014/main" id="{AC443110-5F45-9A27-24E9-440B9EDCE134}"/>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451460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876BE-B16A-8A69-CE63-B64B7C0E5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E6268-D4E9-8AB8-CAA2-47C7B41E2BB8}"/>
              </a:ext>
            </a:extLst>
          </p:cNvPr>
          <p:cNvSpPr>
            <a:spLocks noGrp="1"/>
          </p:cNvSpPr>
          <p:nvPr>
            <p:ph type="title"/>
          </p:nvPr>
        </p:nvSpPr>
        <p:spPr/>
        <p:txBody>
          <a:bodyPr/>
          <a:lstStyle/>
          <a:p>
            <a:r>
              <a:rPr lang="en-US" dirty="0"/>
              <a:t>A Bold Claim</a:t>
            </a:r>
          </a:p>
        </p:txBody>
      </p:sp>
      <p:sp>
        <p:nvSpPr>
          <p:cNvPr id="3" name="Content Placeholder 2">
            <a:extLst>
              <a:ext uri="{FF2B5EF4-FFF2-40B4-BE49-F238E27FC236}">
                <a16:creationId xmlns:a16="http://schemas.microsoft.com/office/drawing/2014/main" id="{135FEB07-D446-86B9-3AD6-0CD9DBA62CCD}"/>
              </a:ext>
            </a:extLst>
          </p:cNvPr>
          <p:cNvSpPr>
            <a:spLocks noGrp="1"/>
          </p:cNvSpPr>
          <p:nvPr>
            <p:ph idx="1"/>
          </p:nvPr>
        </p:nvSpPr>
        <p:spPr>
          <a:xfrm>
            <a:off x="838200" y="1260389"/>
            <a:ext cx="10515600" cy="4916574"/>
          </a:xfrm>
        </p:spPr>
        <p:txBody>
          <a:bodyPr>
            <a:normAutofit/>
          </a:bodyPr>
          <a:lstStyle/>
          <a:p>
            <a:r>
              <a:rPr lang="en-US" dirty="0"/>
              <a:t>BIP300 Solves All of Bitcoin’s Biggest Problems</a:t>
            </a:r>
          </a:p>
          <a:p>
            <a:pPr marL="971550" lvl="1" indent="-514350">
              <a:buFont typeface="+mj-lt"/>
              <a:buAutoNum type="alphaUcPeriod"/>
            </a:pPr>
            <a:r>
              <a:rPr lang="en-US" dirty="0"/>
              <a:t>Heterogeneity Problem</a:t>
            </a:r>
          </a:p>
          <a:p>
            <a:pPr marL="971550" lvl="1" indent="-514350">
              <a:buFont typeface="+mj-lt"/>
              <a:buAutoNum type="alphaUcPeriod"/>
            </a:pPr>
            <a:r>
              <a:rPr lang="en-US" baseline="0" dirty="0"/>
              <a:t>Scalability</a:t>
            </a:r>
          </a:p>
          <a:p>
            <a:pPr marL="971550" lvl="1" indent="-514350">
              <a:buFont typeface="+mj-lt"/>
              <a:buAutoNum type="alphaUcPeriod"/>
            </a:pPr>
            <a:r>
              <a:rPr lang="en-US" baseline="0" dirty="0"/>
              <a:t>Privacy</a:t>
            </a:r>
          </a:p>
          <a:p>
            <a:pPr marL="971550" lvl="1" indent="-514350">
              <a:buFont typeface="+mj-lt"/>
              <a:buAutoNum type="alphaUcPeriod"/>
            </a:pPr>
            <a:r>
              <a:rPr lang="en-US" baseline="0" dirty="0"/>
              <a:t>Scams – Eliminating </a:t>
            </a:r>
            <a:r>
              <a:rPr lang="en-US" baseline="0" dirty="0" err="1"/>
              <a:t>ScamCoins</a:t>
            </a:r>
            <a:r>
              <a:rPr lang="en-US" baseline="0" dirty="0"/>
              <a:t> ; Domesticating the Token Casino</a:t>
            </a:r>
          </a:p>
          <a:p>
            <a:pPr marL="971550" lvl="1" indent="-514350">
              <a:buFont typeface="+mj-lt"/>
              <a:buAutoNum type="alphaUcPeriod"/>
            </a:pPr>
            <a:r>
              <a:rPr lang="en-US" baseline="0" dirty="0"/>
              <a:t>Security Budget</a:t>
            </a:r>
          </a:p>
          <a:p>
            <a:pPr marL="971550" lvl="1" indent="-514350">
              <a:spcBef>
                <a:spcPts val="1000"/>
              </a:spcBef>
              <a:buFont typeface="+mj-lt"/>
              <a:buAutoNum type="alphaUcPeriod"/>
              <a:defRPr/>
            </a:pPr>
            <a:r>
              <a:rPr lang="en-US" kern="1200" baseline="0" dirty="0">
                <a:solidFill>
                  <a:schemeClr val="tx1"/>
                </a:solidFill>
                <a:effectLst/>
                <a:latin typeface="+mn-lt"/>
                <a:ea typeface="+mn-ea"/>
                <a:cs typeface="+mn-cs"/>
              </a:rPr>
              <a:t>Decentralization</a:t>
            </a:r>
            <a:endParaRPr lang="en-US" sz="2800" baseline="0" dirty="0"/>
          </a:p>
          <a:p>
            <a:pPr marL="971550" lvl="1" indent="-514350">
              <a:buFont typeface="+mj-lt"/>
              <a:buAutoNum type="alphaUcPeriod"/>
            </a:pPr>
            <a:r>
              <a:rPr lang="en-US" baseline="0" dirty="0"/>
              <a:t>“Fundamental Value” of Bitcoin</a:t>
            </a:r>
          </a:p>
          <a:p>
            <a:r>
              <a:rPr lang="en-US" dirty="0"/>
              <a:t>With...</a:t>
            </a:r>
          </a:p>
          <a:p>
            <a:pPr marL="914400" lvl="1" indent="-457200">
              <a:buFont typeface="+mj-lt"/>
              <a:buAutoNum type="alphaUcPeriod" startAt="8"/>
            </a:pPr>
            <a:r>
              <a:rPr lang="en-US" dirty="0"/>
              <a:t> ...zero risk to Bitcoin! </a:t>
            </a:r>
          </a:p>
        </p:txBody>
      </p:sp>
      <p:sp>
        <p:nvSpPr>
          <p:cNvPr id="4" name="Slide Number Placeholder 3">
            <a:extLst>
              <a:ext uri="{FF2B5EF4-FFF2-40B4-BE49-F238E27FC236}">
                <a16:creationId xmlns:a16="http://schemas.microsoft.com/office/drawing/2014/main" id="{03E8CB58-1590-43B6-56D2-5215F835570E}"/>
              </a:ext>
            </a:extLst>
          </p:cNvPr>
          <p:cNvSpPr>
            <a:spLocks noGrp="1"/>
          </p:cNvSpPr>
          <p:nvPr>
            <p:ph type="sldNum" sz="quarter" idx="12"/>
          </p:nvPr>
        </p:nvSpPr>
        <p:spPr/>
        <p:txBody>
          <a:bodyPr/>
          <a:lstStyle/>
          <a:p>
            <a:fld id="{64A73B7B-B545-4723-8D44-5CC401310D8B}" type="slidenum">
              <a:rPr lang="en-US" smtClean="0"/>
              <a:t>48</a:t>
            </a:fld>
            <a:endParaRPr lang="en-US" dirty="0"/>
          </a:p>
        </p:txBody>
      </p:sp>
      <p:sp>
        <p:nvSpPr>
          <p:cNvPr id="5" name="Footer Placeholder 4">
            <a:extLst>
              <a:ext uri="{FF2B5EF4-FFF2-40B4-BE49-F238E27FC236}">
                <a16:creationId xmlns:a16="http://schemas.microsoft.com/office/drawing/2014/main" id="{6C631854-7305-7801-38B4-36CDA9FE444F}"/>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6" name="Rectangle 5">
            <a:extLst>
              <a:ext uri="{FF2B5EF4-FFF2-40B4-BE49-F238E27FC236}">
                <a16:creationId xmlns:a16="http://schemas.microsoft.com/office/drawing/2014/main" id="{8C149DB9-6E69-7B71-769F-C6A0D5B60B54}"/>
              </a:ext>
            </a:extLst>
          </p:cNvPr>
          <p:cNvSpPr/>
          <p:nvPr/>
        </p:nvSpPr>
        <p:spPr>
          <a:xfrm>
            <a:off x="4794422" y="1709443"/>
            <a:ext cx="35958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Different chains for different users.</a:t>
            </a:r>
          </a:p>
        </p:txBody>
      </p:sp>
      <p:sp>
        <p:nvSpPr>
          <p:cNvPr id="7" name="Rectangle 6">
            <a:extLst>
              <a:ext uri="{FF2B5EF4-FFF2-40B4-BE49-F238E27FC236}">
                <a16:creationId xmlns:a16="http://schemas.microsoft.com/office/drawing/2014/main" id="{D4202FB0-D18E-2862-EE4D-F3D97085EC28}"/>
              </a:ext>
            </a:extLst>
          </p:cNvPr>
          <p:cNvSpPr/>
          <p:nvPr/>
        </p:nvSpPr>
        <p:spPr>
          <a:xfrm>
            <a:off x="3299254" y="2107975"/>
            <a:ext cx="8813754"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team of region-specific chains, each with a large growing Blocksize – onboard users directly to L2.</a:t>
            </a:r>
          </a:p>
        </p:txBody>
      </p:sp>
      <p:sp>
        <p:nvSpPr>
          <p:cNvPr id="8" name="Rectangle 7">
            <a:extLst>
              <a:ext uri="{FF2B5EF4-FFF2-40B4-BE49-F238E27FC236}">
                <a16:creationId xmlns:a16="http://schemas.microsoft.com/office/drawing/2014/main" id="{3DA12944-B3F7-42AC-654B-8AD3B5056B84}"/>
              </a:ext>
            </a:extLst>
          </p:cNvPr>
          <p:cNvSpPr/>
          <p:nvPr/>
        </p:nvSpPr>
        <p:spPr>
          <a:xfrm>
            <a:off x="2866768" y="2519793"/>
            <a:ext cx="1927654"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zCash drivechain.</a:t>
            </a:r>
          </a:p>
        </p:txBody>
      </p:sp>
      <p:sp>
        <p:nvSpPr>
          <p:cNvPr id="9" name="Rectangle 8">
            <a:extLst>
              <a:ext uri="{FF2B5EF4-FFF2-40B4-BE49-F238E27FC236}">
                <a16:creationId xmlns:a16="http://schemas.microsoft.com/office/drawing/2014/main" id="{F1DCD516-4AD9-C3E7-0FE4-802C14B4F8BB}"/>
              </a:ext>
            </a:extLst>
          </p:cNvPr>
          <p:cNvSpPr/>
          <p:nvPr/>
        </p:nvSpPr>
        <p:spPr>
          <a:xfrm>
            <a:off x="4250724" y="2918490"/>
            <a:ext cx="77387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Have a dedicated NFT/ERC/Ordinals chain. Pay all txn fees in BTC. Clear coin roles.</a:t>
            </a:r>
          </a:p>
        </p:txBody>
      </p:sp>
      <p:sp>
        <p:nvSpPr>
          <p:cNvPr id="10" name="Rectangle 9">
            <a:extLst>
              <a:ext uri="{FF2B5EF4-FFF2-40B4-BE49-F238E27FC236}">
                <a16:creationId xmlns:a16="http://schemas.microsoft.com/office/drawing/2014/main" id="{35F33CF9-A4F6-C79C-D904-816AC3DA4BBF}"/>
              </a:ext>
            </a:extLst>
          </p:cNvPr>
          <p:cNvSpPr/>
          <p:nvPr/>
        </p:nvSpPr>
        <p:spPr>
          <a:xfrm>
            <a:off x="3957617" y="3317187"/>
            <a:ext cx="643441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Merged Mining = miners collect ALL fees from ALL chains. For free.</a:t>
            </a:r>
          </a:p>
        </p:txBody>
      </p:sp>
      <p:sp>
        <p:nvSpPr>
          <p:cNvPr id="11" name="Rectangle 10">
            <a:extLst>
              <a:ext uri="{FF2B5EF4-FFF2-40B4-BE49-F238E27FC236}">
                <a16:creationId xmlns:a16="http://schemas.microsoft.com/office/drawing/2014/main" id="{B91C519C-1D9D-B874-D4F4-29A7CF6FE33D}"/>
              </a:ext>
            </a:extLst>
          </p:cNvPr>
          <p:cNvSpPr/>
          <p:nvPr/>
        </p:nvSpPr>
        <p:spPr>
          <a:xfrm>
            <a:off x="3957617" y="3743937"/>
            <a:ext cx="77387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Shrink L1 Bitcoin Core Blocksize, and ossify (the spec at least). No more politics.</a:t>
            </a:r>
          </a:p>
        </p:txBody>
      </p:sp>
      <p:sp>
        <p:nvSpPr>
          <p:cNvPr id="12" name="Rectangle 11">
            <a:extLst>
              <a:ext uri="{FF2B5EF4-FFF2-40B4-BE49-F238E27FC236}">
                <a16:creationId xmlns:a16="http://schemas.microsoft.com/office/drawing/2014/main" id="{83968C7E-AF8D-D0E2-8B0C-5672A77980A0}"/>
              </a:ext>
            </a:extLst>
          </p:cNvPr>
          <p:cNvSpPr/>
          <p:nvPr/>
        </p:nvSpPr>
        <p:spPr>
          <a:xfrm>
            <a:off x="6017736" y="4172853"/>
            <a:ext cx="4488889"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Chains are actually useful for </a:t>
            </a:r>
            <a:r>
              <a:rPr lang="en-US" i="1" u="sng" dirty="0"/>
              <a:t>real world tasks</a:t>
            </a:r>
            <a:r>
              <a:rPr lang="en-US" dirty="0"/>
              <a:t>.</a:t>
            </a:r>
          </a:p>
        </p:txBody>
      </p:sp>
      <p:sp>
        <p:nvSpPr>
          <p:cNvPr id="13" name="Rectangle 12">
            <a:extLst>
              <a:ext uri="{FF2B5EF4-FFF2-40B4-BE49-F238E27FC236}">
                <a16:creationId xmlns:a16="http://schemas.microsoft.com/office/drawing/2014/main" id="{489AB6DC-95C1-728E-6667-FB7BF71921E6}"/>
              </a:ext>
            </a:extLst>
          </p:cNvPr>
          <p:cNvSpPr/>
          <p:nvPr/>
        </p:nvSpPr>
        <p:spPr>
          <a:xfrm>
            <a:off x="7262314" y="4533700"/>
            <a:ext cx="3244312"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BitNames</a:t>
            </a:r>
            <a:r>
              <a:rPr lang="en-US" dirty="0"/>
              <a:t> + </a:t>
            </a:r>
            <a:r>
              <a:rPr lang="en-US" dirty="0" err="1"/>
              <a:t>Truthcoin</a:t>
            </a:r>
            <a:r>
              <a:rPr lang="en-US" dirty="0"/>
              <a:t> ; examples</a:t>
            </a:r>
          </a:p>
        </p:txBody>
      </p:sp>
    </p:spTree>
    <p:extLst>
      <p:ext uri="{BB962C8B-B14F-4D97-AF65-F5344CB8AC3E}">
        <p14:creationId xmlns:p14="http://schemas.microsoft.com/office/powerpoint/2010/main" val="1390943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CD7BA-C27F-CF65-9C98-DEA3828C7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17D50-6DE6-C131-648D-D0BC52EE83C5}"/>
              </a:ext>
            </a:extLst>
          </p:cNvPr>
          <p:cNvSpPr>
            <a:spLocks noGrp="1"/>
          </p:cNvSpPr>
          <p:nvPr>
            <p:ph type="title"/>
          </p:nvPr>
        </p:nvSpPr>
        <p:spPr>
          <a:xfrm>
            <a:off x="674703" y="258311"/>
            <a:ext cx="10813002" cy="886908"/>
          </a:xfrm>
          <a:solidFill>
            <a:schemeClr val="bg1">
              <a:lumMod val="85000"/>
            </a:schemeClr>
          </a:solidFill>
          <a:ln>
            <a:solidFill>
              <a:schemeClr val="tx1"/>
            </a:solidFill>
          </a:ln>
        </p:spPr>
        <p:txBody>
          <a:bodyPr/>
          <a:lstStyle/>
          <a:p>
            <a:pPr algn="ctr"/>
            <a:r>
              <a:rPr lang="en-US" dirty="0" err="1"/>
              <a:t>LargeBlocks</a:t>
            </a:r>
            <a:r>
              <a:rPr lang="en-US" dirty="0"/>
              <a:t>?? What about Decentralization??</a:t>
            </a:r>
          </a:p>
        </p:txBody>
      </p:sp>
      <p:pic>
        <p:nvPicPr>
          <p:cNvPr id="6" name="Content Placeholder 5">
            <a:extLst>
              <a:ext uri="{FF2B5EF4-FFF2-40B4-BE49-F238E27FC236}">
                <a16:creationId xmlns:a16="http://schemas.microsoft.com/office/drawing/2014/main" id="{845B2DD0-9F4B-64D8-DD7C-15F6E9CE78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972" y="1320626"/>
            <a:ext cx="11712056" cy="4587222"/>
          </a:xfrm>
        </p:spPr>
      </p:pic>
      <p:sp>
        <p:nvSpPr>
          <p:cNvPr id="4" name="Slide Number Placeholder 3">
            <a:extLst>
              <a:ext uri="{FF2B5EF4-FFF2-40B4-BE49-F238E27FC236}">
                <a16:creationId xmlns:a16="http://schemas.microsoft.com/office/drawing/2014/main" id="{FA1BC1BC-F51C-A484-5DC5-AC4548B2D0C8}"/>
              </a:ext>
            </a:extLst>
          </p:cNvPr>
          <p:cNvSpPr>
            <a:spLocks noGrp="1"/>
          </p:cNvSpPr>
          <p:nvPr>
            <p:ph type="sldNum" sz="quarter" idx="12"/>
          </p:nvPr>
        </p:nvSpPr>
        <p:spPr/>
        <p:txBody>
          <a:bodyPr/>
          <a:lstStyle/>
          <a:p>
            <a:fld id="{8FDF5A0B-092E-43F4-8C23-254F89D7A848}" type="slidenum">
              <a:rPr lang="en-US" smtClean="0"/>
              <a:t>49</a:t>
            </a:fld>
            <a:endParaRPr lang="en-US"/>
          </a:p>
        </p:txBody>
      </p:sp>
      <p:sp>
        <p:nvSpPr>
          <p:cNvPr id="7" name="Title 1">
            <a:extLst>
              <a:ext uri="{FF2B5EF4-FFF2-40B4-BE49-F238E27FC236}">
                <a16:creationId xmlns:a16="http://schemas.microsoft.com/office/drawing/2014/main" id="{EAFC08C8-8B36-9A61-66FC-C07011B15E59}"/>
              </a:ext>
            </a:extLst>
          </p:cNvPr>
          <p:cNvSpPr txBox="1">
            <a:spLocks/>
          </p:cNvSpPr>
          <p:nvPr/>
        </p:nvSpPr>
        <p:spPr>
          <a:xfrm>
            <a:off x="2028713" y="5836351"/>
            <a:ext cx="8338606" cy="886908"/>
          </a:xfrm>
          <a:prstGeom prst="rect">
            <a:avLst/>
          </a:prstGeom>
          <a:solidFill>
            <a:schemeClr val="bg1">
              <a:lumMod val="85000"/>
            </a:schemeClr>
          </a:solidFill>
          <a:ln>
            <a:solidFill>
              <a:schemeClr val="tx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Remember: Heterogeneity! People are different!</a:t>
            </a:r>
            <a:br>
              <a:rPr lang="en-US" dirty="0"/>
            </a:br>
            <a:r>
              <a:rPr lang="en-US" dirty="0"/>
              <a:t>“Coffee txn” does not need as much decentralization as other txns.</a:t>
            </a:r>
            <a:br>
              <a:rPr lang="en-US" dirty="0"/>
            </a:br>
            <a:r>
              <a:rPr lang="en-US" dirty="0"/>
              <a:t>Bitcoin must compete, today, with Venmo.</a:t>
            </a:r>
          </a:p>
        </p:txBody>
      </p:sp>
      <p:sp>
        <p:nvSpPr>
          <p:cNvPr id="3" name="Title 1">
            <a:extLst>
              <a:ext uri="{FF2B5EF4-FFF2-40B4-BE49-F238E27FC236}">
                <a16:creationId xmlns:a16="http://schemas.microsoft.com/office/drawing/2014/main" id="{48BE3A11-EB93-A6EE-6C08-7E8C89BE937E}"/>
              </a:ext>
            </a:extLst>
          </p:cNvPr>
          <p:cNvSpPr txBox="1">
            <a:spLocks/>
          </p:cNvSpPr>
          <p:nvPr/>
        </p:nvSpPr>
        <p:spPr>
          <a:xfrm>
            <a:off x="4233291" y="1014700"/>
            <a:ext cx="3929450" cy="436445"/>
          </a:xfrm>
          <a:prstGeom prst="rect">
            <a:avLst/>
          </a:prstGeom>
          <a:solidFill>
            <a:schemeClr val="bg1">
              <a:lumMod val="85000"/>
            </a:schemeClr>
          </a:solidFill>
          <a:ln>
            <a:solidFill>
              <a:schemeClr val="tx1"/>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A Scalability Paradigm Shift</a:t>
            </a:r>
          </a:p>
        </p:txBody>
      </p:sp>
    </p:spTree>
    <p:extLst>
      <p:ext uri="{BB962C8B-B14F-4D97-AF65-F5344CB8AC3E}">
        <p14:creationId xmlns:p14="http://schemas.microsoft.com/office/powerpoint/2010/main" val="427560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5D2F-36E9-7434-5002-213BE3C9FF51}"/>
              </a:ext>
            </a:extLst>
          </p:cNvPr>
          <p:cNvSpPr>
            <a:spLocks noGrp="1"/>
          </p:cNvSpPr>
          <p:nvPr>
            <p:ph type="title"/>
          </p:nvPr>
        </p:nvSpPr>
        <p:spPr>
          <a:xfrm>
            <a:off x="308480" y="210962"/>
            <a:ext cx="3525694" cy="858279"/>
          </a:xfrm>
        </p:spPr>
        <p:txBody>
          <a:bodyPr/>
          <a:lstStyle/>
          <a:p>
            <a:r>
              <a:rPr lang="en-US" dirty="0"/>
              <a:t>Since Then…</a:t>
            </a:r>
          </a:p>
        </p:txBody>
      </p:sp>
      <p:sp>
        <p:nvSpPr>
          <p:cNvPr id="3" name="Content Placeholder 2">
            <a:extLst>
              <a:ext uri="{FF2B5EF4-FFF2-40B4-BE49-F238E27FC236}">
                <a16:creationId xmlns:a16="http://schemas.microsoft.com/office/drawing/2014/main" id="{507E7FD2-762A-6125-26CA-B9D248DEB8F6}"/>
              </a:ext>
            </a:extLst>
          </p:cNvPr>
          <p:cNvSpPr>
            <a:spLocks noGrp="1"/>
          </p:cNvSpPr>
          <p:nvPr>
            <p:ph idx="1"/>
          </p:nvPr>
        </p:nvSpPr>
        <p:spPr>
          <a:xfrm>
            <a:off x="536028" y="1204486"/>
            <a:ext cx="11326896" cy="5151863"/>
          </a:xfrm>
        </p:spPr>
        <p:txBody>
          <a:bodyPr>
            <a:normAutofit/>
          </a:bodyPr>
          <a:lstStyle/>
          <a:p>
            <a:r>
              <a:rPr lang="en-US" dirty="0"/>
              <a:t>2013/2014 -- wrote code/whitepaper for P2P oracle (BitcoinHivemind.com)</a:t>
            </a:r>
          </a:p>
          <a:p>
            <a:r>
              <a:rPr lang="en-US" dirty="0"/>
              <a:t>Technical Talks</a:t>
            </a:r>
          </a:p>
          <a:p>
            <a:pPr lvl="1"/>
            <a:r>
              <a:rPr lang="en-US" dirty="0"/>
              <a:t>Scaling Bitcoin 1 2 &amp; 3 -- Program Committee for #4</a:t>
            </a:r>
          </a:p>
          <a:p>
            <a:pPr lvl="1"/>
            <a:r>
              <a:rPr lang="en-US" dirty="0" err="1"/>
              <a:t>TabConf</a:t>
            </a:r>
            <a:r>
              <a:rPr lang="en-US" dirty="0"/>
              <a:t> every year – keynoted in 2018</a:t>
            </a:r>
          </a:p>
          <a:p>
            <a:pPr lvl="1"/>
            <a:r>
              <a:rPr lang="en-US" dirty="0" err="1"/>
              <a:t>BitDevs</a:t>
            </a:r>
            <a:r>
              <a:rPr lang="en-US" dirty="0"/>
              <a:t> – Summer 2014 (NYC), Austin (May 2018)</a:t>
            </a:r>
          </a:p>
          <a:p>
            <a:pPr lvl="1"/>
            <a:r>
              <a:rPr lang="en-US" dirty="0"/>
              <a:t>Bitcoin Wednesday – all around the globe (Toronto, Chicago, Amsterdam, </a:t>
            </a:r>
            <a:r>
              <a:rPr lang="en-US" dirty="0" err="1"/>
              <a:t>etc</a:t>
            </a:r>
            <a:r>
              <a:rPr lang="en-US" dirty="0"/>
              <a:t>)</a:t>
            </a:r>
          </a:p>
          <a:p>
            <a:pPr lvl="1"/>
            <a:r>
              <a:rPr lang="en-US" dirty="0"/>
              <a:t>Consensus Construct (2017, 2019); American Banker ; </a:t>
            </a:r>
            <a:r>
              <a:rPr lang="en-US" dirty="0" err="1"/>
              <a:t>Qcon</a:t>
            </a:r>
            <a:r>
              <a:rPr lang="en-US" dirty="0"/>
              <a:t> London (2017)</a:t>
            </a:r>
          </a:p>
          <a:p>
            <a:pPr lvl="1"/>
            <a:r>
              <a:rPr lang="en-US" dirty="0"/>
              <a:t>Bitcoin Miami 2019/2021/2022/2023 &amp; Amsterdam (all years)</a:t>
            </a:r>
          </a:p>
          <a:p>
            <a:pPr lvl="1"/>
            <a:r>
              <a:rPr lang="en-US" dirty="0"/>
              <a:t>Countless podcasts, spaces, etc.</a:t>
            </a:r>
          </a:p>
          <a:p>
            <a:r>
              <a:rPr lang="en-US" dirty="0"/>
              <a:t>Wrote BIPs 300 and 301.</a:t>
            </a:r>
          </a:p>
          <a:p>
            <a:r>
              <a:rPr lang="en-US" dirty="0"/>
              <a:t>Raised $3M to start LayerTwo Labs &amp; help </a:t>
            </a:r>
            <a:r>
              <a:rPr lang="en-US" dirty="0" err="1"/>
              <a:t>Bitcoiners</a:t>
            </a:r>
            <a:r>
              <a:rPr lang="en-US" dirty="0"/>
              <a:t> dominate the world.</a:t>
            </a:r>
          </a:p>
        </p:txBody>
      </p:sp>
      <p:sp>
        <p:nvSpPr>
          <p:cNvPr id="4" name="Footer Placeholder 3">
            <a:extLst>
              <a:ext uri="{FF2B5EF4-FFF2-40B4-BE49-F238E27FC236}">
                <a16:creationId xmlns:a16="http://schemas.microsoft.com/office/drawing/2014/main" id="{C48A8C1D-BC01-460B-8B83-847CFFF1D559}"/>
              </a:ext>
            </a:extLst>
          </p:cNvPr>
          <p:cNvSpPr>
            <a:spLocks noGrp="1"/>
          </p:cNvSpPr>
          <p:nvPr>
            <p:ph type="ftr" sz="quarter" idx="11"/>
          </p:nvPr>
        </p:nvSpPr>
        <p:spPr/>
        <p:txBody>
          <a:bodyPr/>
          <a:lstStyle/>
          <a:p>
            <a:r>
              <a:rPr lang="en-US" u="sng" dirty="0">
                <a:solidFill>
                  <a:schemeClr val="bg1">
                    <a:lumMod val="85000"/>
                  </a:schemeClr>
                </a:solidFill>
              </a:rPr>
              <a:t>Site:</a:t>
            </a:r>
            <a:r>
              <a:rPr lang="en-US" dirty="0">
                <a:solidFill>
                  <a:schemeClr val="bg1">
                    <a:lumMod val="85000"/>
                  </a:schemeClr>
                </a:solidFill>
              </a:rPr>
              <a:t> </a:t>
            </a:r>
            <a:r>
              <a:rPr lang="en-US" dirty="0">
                <a:solidFill>
                  <a:schemeClr val="tx1"/>
                </a:solidFill>
                <a:hlinkClick r:id="rId3">
                  <a:extLst>
                    <a:ext uri="{A12FA001-AC4F-418D-AE19-62706E023703}">
                      <ahyp:hlinkClr xmlns:ahyp="http://schemas.microsoft.com/office/drawing/2018/hyperlinkcolor" val="tx"/>
                    </a:ext>
                  </a:extLst>
                </a:hlinkClick>
              </a:rPr>
              <a:t>www.LayerTwoLabs.com</a:t>
            </a:r>
            <a:r>
              <a:rPr lang="en-US" dirty="0"/>
              <a:t>  </a:t>
            </a:r>
            <a:r>
              <a:rPr lang="en-US" u="sng" dirty="0">
                <a:solidFill>
                  <a:schemeClr val="tx1"/>
                </a:solidFill>
              </a:rPr>
              <a:t>www.drivechain.info</a:t>
            </a:r>
            <a:r>
              <a:rPr lang="en-US" dirty="0">
                <a:solidFill>
                  <a:schemeClr val="tx1"/>
                </a:solidFill>
              </a:rPr>
              <a:t>  </a:t>
            </a:r>
            <a:r>
              <a:rPr lang="en-US" u="sng" dirty="0">
                <a:solidFill>
                  <a:schemeClr val="bg1">
                    <a:lumMod val="75000"/>
                  </a:schemeClr>
                </a:solidFill>
              </a:rPr>
              <a:t>Paul’s Twitter:</a:t>
            </a:r>
            <a:r>
              <a:rPr lang="en-US" dirty="0">
                <a:solidFill>
                  <a:schemeClr val="bg1">
                    <a:lumMod val="75000"/>
                  </a:schemeClr>
                </a:solidFill>
              </a:rPr>
              <a:t> </a:t>
            </a:r>
            <a:r>
              <a:rPr lang="en-US" dirty="0">
                <a:solidFill>
                  <a:schemeClr val="tx1"/>
                </a:solidFill>
              </a:rPr>
              <a:t>@truthcoin</a:t>
            </a:r>
          </a:p>
        </p:txBody>
      </p:sp>
      <p:sp>
        <p:nvSpPr>
          <p:cNvPr id="5" name="Slide Number Placeholder 4">
            <a:extLst>
              <a:ext uri="{FF2B5EF4-FFF2-40B4-BE49-F238E27FC236}">
                <a16:creationId xmlns:a16="http://schemas.microsoft.com/office/drawing/2014/main" id="{37D786A2-BFAC-3EDC-E3D8-E442C06276E3}"/>
              </a:ext>
            </a:extLst>
          </p:cNvPr>
          <p:cNvSpPr>
            <a:spLocks noGrp="1"/>
          </p:cNvSpPr>
          <p:nvPr>
            <p:ph type="sldNum" sz="quarter" idx="12"/>
          </p:nvPr>
        </p:nvSpPr>
        <p:spPr/>
        <p:txBody>
          <a:bodyPr/>
          <a:lstStyle/>
          <a:p>
            <a:fld id="{B6877F82-84DC-415B-8D0D-0C674AA6E930}" type="slidenum">
              <a:rPr lang="en-US" smtClean="0"/>
              <a:t>5</a:t>
            </a:fld>
            <a:endParaRPr lang="en-US"/>
          </a:p>
        </p:txBody>
      </p:sp>
    </p:spTree>
    <p:extLst>
      <p:ext uri="{BB962C8B-B14F-4D97-AF65-F5344CB8AC3E}">
        <p14:creationId xmlns:p14="http://schemas.microsoft.com/office/powerpoint/2010/main" val="2161078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5C69-3057-4441-9C51-C212719038C5}"/>
              </a:ext>
            </a:extLst>
          </p:cNvPr>
          <p:cNvSpPr>
            <a:spLocks noGrp="1"/>
          </p:cNvSpPr>
          <p:nvPr>
            <p:ph type="title"/>
          </p:nvPr>
        </p:nvSpPr>
        <p:spPr>
          <a:xfrm>
            <a:off x="345990" y="2055284"/>
            <a:ext cx="11330262" cy="2747432"/>
          </a:xfrm>
          <a:noFill/>
          <a:ln>
            <a:noFill/>
          </a:ln>
        </p:spPr>
        <p:txBody>
          <a:bodyPr>
            <a:noAutofit/>
          </a:bodyPr>
          <a:lstStyle/>
          <a:p>
            <a:pPr algn="ctr"/>
            <a:r>
              <a:rPr lang="en-US" sz="12400" dirty="0"/>
              <a:t>5 Theory – Policing a [Chain] We Can’t See</a:t>
            </a:r>
          </a:p>
        </p:txBody>
      </p:sp>
      <p:sp>
        <p:nvSpPr>
          <p:cNvPr id="3" name="Slide Number Placeholder 2">
            <a:extLst>
              <a:ext uri="{FF2B5EF4-FFF2-40B4-BE49-F238E27FC236}">
                <a16:creationId xmlns:a16="http://schemas.microsoft.com/office/drawing/2014/main" id="{41A5BE5B-A472-41FC-8410-779CDEE5270F}"/>
              </a:ext>
            </a:extLst>
          </p:cNvPr>
          <p:cNvSpPr>
            <a:spLocks noGrp="1"/>
          </p:cNvSpPr>
          <p:nvPr>
            <p:ph type="sldNum" sz="quarter" idx="12"/>
          </p:nvPr>
        </p:nvSpPr>
        <p:spPr/>
        <p:txBody>
          <a:bodyPr/>
          <a:lstStyle/>
          <a:p>
            <a:fld id="{8FDF5A0B-092E-43F4-8C23-254F89D7A848}" type="slidenum">
              <a:rPr lang="en-US" smtClean="0"/>
              <a:t>50</a:t>
            </a:fld>
            <a:endParaRPr lang="en-US"/>
          </a:p>
        </p:txBody>
      </p:sp>
    </p:spTree>
    <p:extLst>
      <p:ext uri="{BB962C8B-B14F-4D97-AF65-F5344CB8AC3E}">
        <p14:creationId xmlns:p14="http://schemas.microsoft.com/office/powerpoint/2010/main" val="2558713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0B20-62D0-4F0A-D300-A789C3CAFFF8}"/>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A407A1AF-9914-52B5-1ECB-298B9F0A83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57" y="1823381"/>
            <a:ext cx="4936686" cy="3275302"/>
          </a:xfrm>
        </p:spPr>
      </p:pic>
      <p:sp>
        <p:nvSpPr>
          <p:cNvPr id="4" name="Slide Number Placeholder 3">
            <a:extLst>
              <a:ext uri="{FF2B5EF4-FFF2-40B4-BE49-F238E27FC236}">
                <a16:creationId xmlns:a16="http://schemas.microsoft.com/office/drawing/2014/main" id="{7351307F-9C73-1D8E-7C68-1CB3B189BAC8}"/>
              </a:ext>
            </a:extLst>
          </p:cNvPr>
          <p:cNvSpPr>
            <a:spLocks noGrp="1"/>
          </p:cNvSpPr>
          <p:nvPr>
            <p:ph type="sldNum" sz="quarter" idx="12"/>
          </p:nvPr>
        </p:nvSpPr>
        <p:spPr/>
        <p:txBody>
          <a:bodyPr/>
          <a:lstStyle/>
          <a:p>
            <a:fld id="{64A73B7B-B545-4723-8D44-5CC401310D8B}" type="slidenum">
              <a:rPr lang="en-US" smtClean="0"/>
              <a:t>51</a:t>
            </a:fld>
            <a:endParaRPr lang="en-US" dirty="0"/>
          </a:p>
        </p:txBody>
      </p:sp>
      <p:sp>
        <p:nvSpPr>
          <p:cNvPr id="5" name="Footer Placeholder 4">
            <a:extLst>
              <a:ext uri="{FF2B5EF4-FFF2-40B4-BE49-F238E27FC236}">
                <a16:creationId xmlns:a16="http://schemas.microsoft.com/office/drawing/2014/main" id="{A25F2392-105E-7D70-FA79-91908E48ADBD}"/>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10" name="TextBox 9">
            <a:extLst>
              <a:ext uri="{FF2B5EF4-FFF2-40B4-BE49-F238E27FC236}">
                <a16:creationId xmlns:a16="http://schemas.microsoft.com/office/drawing/2014/main" id="{DAB7A0D2-7CDC-9CDF-9B9C-28508C4AB819}"/>
              </a:ext>
            </a:extLst>
          </p:cNvPr>
          <p:cNvSpPr txBox="1"/>
          <p:nvPr/>
        </p:nvSpPr>
        <p:spPr>
          <a:xfrm>
            <a:off x="1394324" y="3187860"/>
            <a:ext cx="2688906" cy="830997"/>
          </a:xfrm>
          <a:prstGeom prst="rect">
            <a:avLst/>
          </a:prstGeom>
          <a:noFill/>
          <a:ln>
            <a:solidFill>
              <a:schemeClr val="tx1"/>
            </a:solidFill>
          </a:ln>
        </p:spPr>
        <p:txBody>
          <a:bodyPr wrap="square" rtlCol="0">
            <a:spAutoFit/>
          </a:bodyPr>
          <a:lstStyle/>
          <a:p>
            <a:pPr algn="ctr"/>
            <a:r>
              <a:rPr lang="en-US" sz="4800" b="1" dirty="0">
                <a:ln>
                  <a:solidFill>
                    <a:schemeClr val="tx1"/>
                  </a:solidFill>
                </a:ln>
                <a:solidFill>
                  <a:schemeClr val="bg1"/>
                </a:solidFill>
                <a:latin typeface="Impact" panose="020B0806030902050204" pitchFamily="34" charset="0"/>
              </a:rPr>
              <a:t>Full Node</a:t>
            </a:r>
          </a:p>
        </p:txBody>
      </p:sp>
      <p:sp>
        <p:nvSpPr>
          <p:cNvPr id="11" name="TextBox 10">
            <a:extLst>
              <a:ext uri="{FF2B5EF4-FFF2-40B4-BE49-F238E27FC236}">
                <a16:creationId xmlns:a16="http://schemas.microsoft.com/office/drawing/2014/main" id="{07381EED-88D9-2C31-BE86-8E71921A69F4}"/>
              </a:ext>
            </a:extLst>
          </p:cNvPr>
          <p:cNvSpPr txBox="1"/>
          <p:nvPr/>
        </p:nvSpPr>
        <p:spPr>
          <a:xfrm>
            <a:off x="1296149" y="5098683"/>
            <a:ext cx="2655865" cy="646331"/>
          </a:xfrm>
          <a:prstGeom prst="rect">
            <a:avLst/>
          </a:prstGeom>
          <a:noFill/>
          <a:ln>
            <a:solidFill>
              <a:schemeClr val="tx1"/>
            </a:solidFill>
          </a:ln>
        </p:spPr>
        <p:txBody>
          <a:bodyPr wrap="square" rtlCol="0">
            <a:spAutoFit/>
          </a:bodyPr>
          <a:lstStyle/>
          <a:p>
            <a:pPr algn="ctr"/>
            <a:r>
              <a:rPr lang="en-US" sz="3600" b="1" dirty="0">
                <a:ln>
                  <a:solidFill>
                    <a:schemeClr val="tx1"/>
                  </a:solidFill>
                </a:ln>
                <a:solidFill>
                  <a:schemeClr val="bg1"/>
                </a:solidFill>
                <a:latin typeface="Impact" panose="020B0806030902050204" pitchFamily="34" charset="0"/>
              </a:rPr>
              <a:t>Validating L1</a:t>
            </a:r>
          </a:p>
        </p:txBody>
      </p:sp>
      <p:pic>
        <p:nvPicPr>
          <p:cNvPr id="13" name="Picture 12">
            <a:extLst>
              <a:ext uri="{FF2B5EF4-FFF2-40B4-BE49-F238E27FC236}">
                <a16:creationId xmlns:a16="http://schemas.microsoft.com/office/drawing/2014/main" id="{1EC62ED6-CE94-F1C8-939E-C02FD4071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093" y="582612"/>
            <a:ext cx="6436987" cy="4707047"/>
          </a:xfrm>
          <a:prstGeom prst="rect">
            <a:avLst/>
          </a:prstGeom>
        </p:spPr>
      </p:pic>
      <p:sp>
        <p:nvSpPr>
          <p:cNvPr id="14" name="TextBox 13">
            <a:extLst>
              <a:ext uri="{FF2B5EF4-FFF2-40B4-BE49-F238E27FC236}">
                <a16:creationId xmlns:a16="http://schemas.microsoft.com/office/drawing/2014/main" id="{2B9E0964-BC87-94D5-F002-2891F98A1CF5}"/>
              </a:ext>
            </a:extLst>
          </p:cNvPr>
          <p:cNvSpPr txBox="1"/>
          <p:nvPr/>
        </p:nvSpPr>
        <p:spPr>
          <a:xfrm>
            <a:off x="7869110" y="965200"/>
            <a:ext cx="2173951" cy="830997"/>
          </a:xfrm>
          <a:prstGeom prst="rect">
            <a:avLst/>
          </a:prstGeom>
          <a:noFill/>
          <a:ln>
            <a:solidFill>
              <a:schemeClr val="tx1"/>
            </a:solidFill>
          </a:ln>
        </p:spPr>
        <p:txBody>
          <a:bodyPr wrap="square" rtlCol="0">
            <a:spAutoFit/>
          </a:bodyPr>
          <a:lstStyle/>
          <a:p>
            <a:pPr algn="ctr"/>
            <a:r>
              <a:rPr lang="en-US" sz="4800" b="1" dirty="0">
                <a:ln>
                  <a:solidFill>
                    <a:schemeClr val="tx1"/>
                  </a:solidFill>
                </a:ln>
                <a:solidFill>
                  <a:schemeClr val="bg1"/>
                </a:solidFill>
                <a:latin typeface="Impact" panose="020B0806030902050204" pitchFamily="34" charset="0"/>
              </a:rPr>
              <a:t>Miners</a:t>
            </a:r>
          </a:p>
        </p:txBody>
      </p:sp>
      <p:sp>
        <p:nvSpPr>
          <p:cNvPr id="15" name="TextBox 14">
            <a:extLst>
              <a:ext uri="{FF2B5EF4-FFF2-40B4-BE49-F238E27FC236}">
                <a16:creationId xmlns:a16="http://schemas.microsoft.com/office/drawing/2014/main" id="{69976E05-198A-E674-6D4A-53ADC7F73BA9}"/>
              </a:ext>
            </a:extLst>
          </p:cNvPr>
          <p:cNvSpPr txBox="1"/>
          <p:nvPr/>
        </p:nvSpPr>
        <p:spPr>
          <a:xfrm>
            <a:off x="5956579" y="2625258"/>
            <a:ext cx="5877087" cy="3046988"/>
          </a:xfrm>
          <a:prstGeom prst="rect">
            <a:avLst/>
          </a:prstGeom>
          <a:noFill/>
          <a:ln>
            <a:solidFill>
              <a:schemeClr val="tx1"/>
            </a:solidFill>
          </a:ln>
        </p:spPr>
        <p:txBody>
          <a:bodyPr wrap="square" rtlCol="0">
            <a:spAutoFit/>
          </a:bodyPr>
          <a:lstStyle/>
          <a:p>
            <a:pPr algn="ctr"/>
            <a:r>
              <a:rPr lang="en-US" sz="3200" b="1" dirty="0">
                <a:ln>
                  <a:solidFill>
                    <a:schemeClr val="tx1"/>
                  </a:solidFill>
                </a:ln>
                <a:solidFill>
                  <a:schemeClr val="bg1"/>
                </a:solidFill>
                <a:latin typeface="Impact" panose="020B0806030902050204" pitchFamily="34" charset="0"/>
              </a:rPr>
              <a:t>Optimizing: </a:t>
            </a:r>
            <a:br>
              <a:rPr lang="en-US" sz="3200" b="1" dirty="0">
                <a:ln>
                  <a:solidFill>
                    <a:schemeClr val="tx1"/>
                  </a:solidFill>
                </a:ln>
                <a:solidFill>
                  <a:schemeClr val="bg1"/>
                </a:solidFill>
                <a:latin typeface="Impact" panose="020B0806030902050204" pitchFamily="34" charset="0"/>
              </a:rPr>
            </a:br>
            <a:r>
              <a:rPr lang="en-US" sz="3200" b="1" dirty="0">
                <a:ln>
                  <a:solidFill>
                    <a:schemeClr val="tx1"/>
                  </a:solidFill>
                </a:ln>
                <a:solidFill>
                  <a:schemeClr val="bg1"/>
                </a:solidFill>
                <a:latin typeface="Impact" panose="020B0806030902050204" pitchFamily="34" charset="0"/>
              </a:rPr>
              <a:t>kWh /$ / ASIC Efficiency / Cooling / Labor  / </a:t>
            </a:r>
            <a:br>
              <a:rPr lang="en-US" sz="3200" b="1" dirty="0">
                <a:ln>
                  <a:solidFill>
                    <a:schemeClr val="tx1"/>
                  </a:solidFill>
                </a:ln>
                <a:solidFill>
                  <a:schemeClr val="bg1"/>
                </a:solidFill>
                <a:latin typeface="Impact" panose="020B0806030902050204" pitchFamily="34" charset="0"/>
              </a:rPr>
            </a:br>
            <a:r>
              <a:rPr lang="en-US" sz="3200" b="1" dirty="0">
                <a:ln>
                  <a:solidFill>
                    <a:schemeClr val="tx1"/>
                  </a:solidFill>
                </a:ln>
                <a:solidFill>
                  <a:schemeClr val="bg1"/>
                </a:solidFill>
                <a:latin typeface="Impact" panose="020B0806030902050204" pitchFamily="34" charset="0"/>
              </a:rPr>
              <a:t>Demand Management Programs / Drying Fruit / Getting </a:t>
            </a:r>
            <a:r>
              <a:rPr lang="en-US" sz="3200" b="1" dirty="0" err="1">
                <a:ln>
                  <a:solidFill>
                    <a:schemeClr val="tx1"/>
                  </a:solidFill>
                </a:ln>
                <a:solidFill>
                  <a:schemeClr val="bg1"/>
                </a:solidFill>
                <a:latin typeface="Impact" panose="020B0806030902050204" pitchFamily="34" charset="0"/>
              </a:rPr>
              <a:t>NatGas</a:t>
            </a:r>
            <a:r>
              <a:rPr lang="en-US" sz="3200" b="1" dirty="0">
                <a:ln>
                  <a:solidFill>
                    <a:schemeClr val="tx1"/>
                  </a:solidFill>
                </a:ln>
                <a:solidFill>
                  <a:schemeClr val="bg1"/>
                </a:solidFill>
                <a:latin typeface="Impact" panose="020B0806030902050204" pitchFamily="34" charset="0"/>
              </a:rPr>
              <a:t> Credits / Outcompeting All Rivals</a:t>
            </a:r>
          </a:p>
        </p:txBody>
      </p:sp>
      <p:sp>
        <p:nvSpPr>
          <p:cNvPr id="16" name="TextBox 15">
            <a:extLst>
              <a:ext uri="{FF2B5EF4-FFF2-40B4-BE49-F238E27FC236}">
                <a16:creationId xmlns:a16="http://schemas.microsoft.com/office/drawing/2014/main" id="{6526BBBE-0D63-5E72-05BD-88988FCE81FF}"/>
              </a:ext>
            </a:extLst>
          </p:cNvPr>
          <p:cNvSpPr txBox="1"/>
          <p:nvPr/>
        </p:nvSpPr>
        <p:spPr>
          <a:xfrm>
            <a:off x="1296149" y="5830924"/>
            <a:ext cx="2655865" cy="461665"/>
          </a:xfrm>
          <a:prstGeom prst="rect">
            <a:avLst/>
          </a:prstGeom>
          <a:noFill/>
          <a:ln>
            <a:solidFill>
              <a:schemeClr val="tx1"/>
            </a:solidFill>
          </a:ln>
        </p:spPr>
        <p:txBody>
          <a:bodyPr wrap="square" rtlCol="0">
            <a:spAutoFit/>
          </a:bodyPr>
          <a:lstStyle/>
          <a:p>
            <a:pPr algn="ctr"/>
            <a:r>
              <a:rPr lang="en-US" sz="2400" b="1" dirty="0">
                <a:ln>
                  <a:solidFill>
                    <a:schemeClr val="tx1"/>
                  </a:solidFill>
                </a:ln>
                <a:solidFill>
                  <a:srgbClr val="F8B29C"/>
                </a:solidFill>
                <a:latin typeface="Impact" panose="020B0806030902050204" pitchFamily="34" charset="0"/>
              </a:rPr>
              <a:t>+ counting to 13,150</a:t>
            </a:r>
          </a:p>
        </p:txBody>
      </p:sp>
      <p:sp>
        <p:nvSpPr>
          <p:cNvPr id="17" name="TextBox 16">
            <a:extLst>
              <a:ext uri="{FF2B5EF4-FFF2-40B4-BE49-F238E27FC236}">
                <a16:creationId xmlns:a16="http://schemas.microsoft.com/office/drawing/2014/main" id="{107C0012-90C4-0D83-6400-22EE60379C0A}"/>
              </a:ext>
            </a:extLst>
          </p:cNvPr>
          <p:cNvSpPr txBox="1"/>
          <p:nvPr/>
        </p:nvSpPr>
        <p:spPr>
          <a:xfrm>
            <a:off x="6455266" y="5794540"/>
            <a:ext cx="4826639" cy="461665"/>
          </a:xfrm>
          <a:prstGeom prst="rect">
            <a:avLst/>
          </a:prstGeom>
          <a:noFill/>
          <a:ln>
            <a:solidFill>
              <a:schemeClr val="tx1"/>
            </a:solidFill>
          </a:ln>
        </p:spPr>
        <p:txBody>
          <a:bodyPr wrap="square" rtlCol="0">
            <a:spAutoFit/>
          </a:bodyPr>
          <a:lstStyle/>
          <a:p>
            <a:pPr algn="ctr"/>
            <a:r>
              <a:rPr lang="en-US" sz="2400" b="1" dirty="0">
                <a:ln>
                  <a:solidFill>
                    <a:schemeClr val="tx1"/>
                  </a:solidFill>
                </a:ln>
                <a:solidFill>
                  <a:srgbClr val="F8B29C"/>
                </a:solidFill>
                <a:latin typeface="Impact" panose="020B0806030902050204" pitchFamily="34" charset="0"/>
              </a:rPr>
              <a:t>+ add/remove/validate Sidechains</a:t>
            </a:r>
          </a:p>
        </p:txBody>
      </p:sp>
    </p:spTree>
    <p:extLst>
      <p:ext uri="{BB962C8B-B14F-4D97-AF65-F5344CB8AC3E}">
        <p14:creationId xmlns:p14="http://schemas.microsoft.com/office/powerpoint/2010/main" val="934721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The “One Way Street”</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52</a:t>
            </a:fld>
            <a:endParaRPr lang="en-US" dirty="0"/>
          </a:p>
        </p:txBody>
      </p: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Rounded Corners 98">
            <a:extLst>
              <a:ext uri="{FF2B5EF4-FFF2-40B4-BE49-F238E27FC236}">
                <a16:creationId xmlns:a16="http://schemas.microsoft.com/office/drawing/2014/main" id="{764DA3DC-CEE8-4D96-B99A-18A778CA4D4F}"/>
              </a:ext>
            </a:extLst>
          </p:cNvPr>
          <p:cNvSpPr/>
          <p:nvPr/>
        </p:nvSpPr>
        <p:spPr>
          <a:xfrm>
            <a:off x="4959369" y="4935732"/>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9B2DA931-45D7-4998-9797-B7DEA3C5C905}"/>
              </a:ext>
            </a:extLst>
          </p:cNvPr>
          <p:cNvSpPr/>
          <p:nvPr/>
        </p:nvSpPr>
        <p:spPr>
          <a:xfrm>
            <a:off x="5922020"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2119025D-C4CE-4AFF-8511-C1648633186B}"/>
              </a:ext>
            </a:extLst>
          </p:cNvPr>
          <p:cNvSpPr/>
          <p:nvPr/>
        </p:nvSpPr>
        <p:spPr>
          <a:xfrm>
            <a:off x="6891479"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D52DD49E-01D2-4E35-B361-5011FDF20752}"/>
              </a:ext>
            </a:extLst>
          </p:cNvPr>
          <p:cNvSpPr txBox="1"/>
          <p:nvPr/>
        </p:nvSpPr>
        <p:spPr>
          <a:xfrm>
            <a:off x="4773941" y="5622825"/>
            <a:ext cx="1092939" cy="707886"/>
          </a:xfrm>
          <a:prstGeom prst="rect">
            <a:avLst/>
          </a:prstGeom>
          <a:noFill/>
        </p:spPr>
        <p:txBody>
          <a:bodyPr wrap="square" rtlCol="0">
            <a:spAutoFit/>
          </a:bodyPr>
          <a:lstStyle/>
          <a:p>
            <a:pPr algn="ctr"/>
            <a:r>
              <a:rPr lang="en-US" sz="2000" dirty="0"/>
              <a:t>Bitcoin Core</a:t>
            </a:r>
          </a:p>
        </p:txBody>
      </p:sp>
      <p:sp>
        <p:nvSpPr>
          <p:cNvPr id="112" name="TextBox 111">
            <a:extLst>
              <a:ext uri="{FF2B5EF4-FFF2-40B4-BE49-F238E27FC236}">
                <a16:creationId xmlns:a16="http://schemas.microsoft.com/office/drawing/2014/main" id="{3BCA5267-0759-411E-BBA8-75559053053B}"/>
              </a:ext>
            </a:extLst>
          </p:cNvPr>
          <p:cNvSpPr txBox="1"/>
          <p:nvPr/>
        </p:nvSpPr>
        <p:spPr>
          <a:xfrm>
            <a:off x="5744763" y="1776227"/>
            <a:ext cx="1082357" cy="369332"/>
          </a:xfrm>
          <a:prstGeom prst="rect">
            <a:avLst/>
          </a:prstGeom>
          <a:noFill/>
        </p:spPr>
        <p:txBody>
          <a:bodyPr wrap="square" rtlCol="0">
            <a:spAutoFit/>
          </a:bodyPr>
          <a:lstStyle/>
          <a:p>
            <a:r>
              <a:rPr lang="en-US" dirty="0"/>
              <a:t>Bit-</a:t>
            </a:r>
            <a:r>
              <a:rPr lang="en-US" dirty="0" err="1"/>
              <a:t>zCash</a:t>
            </a:r>
            <a:endParaRPr lang="en-US" dirty="0"/>
          </a:p>
        </p:txBody>
      </p:sp>
      <p:sp>
        <p:nvSpPr>
          <p:cNvPr id="113" name="TextBox 112">
            <a:extLst>
              <a:ext uri="{FF2B5EF4-FFF2-40B4-BE49-F238E27FC236}">
                <a16:creationId xmlns:a16="http://schemas.microsoft.com/office/drawing/2014/main" id="{EDF4C9DF-F6F3-4810-854E-E5857EE7A5BE}"/>
              </a:ext>
            </a:extLst>
          </p:cNvPr>
          <p:cNvSpPr txBox="1"/>
          <p:nvPr/>
        </p:nvSpPr>
        <p:spPr>
          <a:xfrm>
            <a:off x="6748295" y="1787867"/>
            <a:ext cx="1554151" cy="338554"/>
          </a:xfrm>
          <a:prstGeom prst="rect">
            <a:avLst/>
          </a:prstGeom>
          <a:noFill/>
        </p:spPr>
        <p:txBody>
          <a:bodyPr wrap="square" rtlCol="0">
            <a:spAutoFit/>
          </a:bodyPr>
          <a:lstStyle/>
          <a:p>
            <a:r>
              <a:rPr lang="en-US" sz="1600" dirty="0"/>
              <a:t>Bit-Monero</a:t>
            </a:r>
          </a:p>
        </p:txBody>
      </p:sp>
      <p:sp>
        <p:nvSpPr>
          <p:cNvPr id="114" name="Rectangle: Rounded Corners 113">
            <a:extLst>
              <a:ext uri="{FF2B5EF4-FFF2-40B4-BE49-F238E27FC236}">
                <a16:creationId xmlns:a16="http://schemas.microsoft.com/office/drawing/2014/main" id="{A18E50F3-6EB5-49C5-B0F9-0E6C747C2D6F}"/>
              </a:ext>
            </a:extLst>
          </p:cNvPr>
          <p:cNvSpPr/>
          <p:nvPr/>
        </p:nvSpPr>
        <p:spPr>
          <a:xfrm>
            <a:off x="5744764" y="978996"/>
            <a:ext cx="3460302" cy="121267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BA3BA31-532E-40FB-A93E-847E14A3DA48}"/>
              </a:ext>
            </a:extLst>
          </p:cNvPr>
          <p:cNvSpPr txBox="1"/>
          <p:nvPr/>
        </p:nvSpPr>
        <p:spPr>
          <a:xfrm>
            <a:off x="9302426" y="616514"/>
            <a:ext cx="2676161" cy="1200329"/>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Bip300</a:t>
            </a:r>
            <a:b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b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Drivechains</a:t>
            </a:r>
          </a:p>
        </p:txBody>
      </p:sp>
      <p:sp>
        <p:nvSpPr>
          <p:cNvPr id="128" name="TextBox 127">
            <a:extLst>
              <a:ext uri="{FF2B5EF4-FFF2-40B4-BE49-F238E27FC236}">
                <a16:creationId xmlns:a16="http://schemas.microsoft.com/office/drawing/2014/main" id="{4928B8BC-DDCD-477D-870A-54F872191397}"/>
              </a:ext>
            </a:extLst>
          </p:cNvPr>
          <p:cNvSpPr txBox="1"/>
          <p:nvPr/>
        </p:nvSpPr>
        <p:spPr>
          <a:xfrm>
            <a:off x="2612658" y="5293751"/>
            <a:ext cx="2346711" cy="646331"/>
          </a:xfrm>
          <a:prstGeom prst="rect">
            <a:avLst/>
          </a:prstGeom>
          <a:noFill/>
          <a:ln>
            <a:noFill/>
          </a:ln>
        </p:spPr>
        <p:txBody>
          <a:bodyPr wrap="square" rtlCol="0">
            <a:spAutoFit/>
          </a:bodyPr>
          <a:lstStyle/>
          <a:p>
            <a:pPr algn="ctr"/>
            <a:r>
              <a:rPr lang="en-US" sz="3600" b="1" dirty="0">
                <a:ln>
                  <a:solidFill>
                    <a:schemeClr val="tx1"/>
                  </a:solidFill>
                </a:ln>
                <a:solidFill>
                  <a:schemeClr val="accent1">
                    <a:lumMod val="60000"/>
                    <a:lumOff val="40000"/>
                  </a:schemeClr>
                </a:solidFill>
                <a:ea typeface="Microsoft Himalaya" panose="01010100010101010101" pitchFamily="2" charset="0"/>
                <a:cs typeface="Microsoft Himalaya" panose="01010100010101010101" pitchFamily="2" charset="0"/>
              </a:rPr>
              <a:t>Layer 1</a:t>
            </a:r>
          </a:p>
        </p:txBody>
      </p:sp>
      <p:pic>
        <p:nvPicPr>
          <p:cNvPr id="1026" name="Picture 2" descr="The Impact of One-Way Streets | Dom's Plan B Blog">
            <a:extLst>
              <a:ext uri="{FF2B5EF4-FFF2-40B4-BE49-F238E27FC236}">
                <a16:creationId xmlns:a16="http://schemas.microsoft.com/office/drawing/2014/main" id="{B2582531-7B11-4753-AD4A-F1FD4B125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0015">
            <a:off x="1610681" y="1794900"/>
            <a:ext cx="3231619" cy="258529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BA8CEBB-A08C-4A68-B0D5-1415BC63D969}"/>
              </a:ext>
            </a:extLst>
          </p:cNvPr>
          <p:cNvSpPr/>
          <p:nvPr/>
        </p:nvSpPr>
        <p:spPr>
          <a:xfrm rot="17777453">
            <a:off x="4053448" y="3126258"/>
            <a:ext cx="1978547" cy="10086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Drama</a:t>
            </a:r>
          </a:p>
        </p:txBody>
      </p:sp>
      <p:sp>
        <p:nvSpPr>
          <p:cNvPr id="129" name="Arrow: Right 128">
            <a:extLst>
              <a:ext uri="{FF2B5EF4-FFF2-40B4-BE49-F238E27FC236}">
                <a16:creationId xmlns:a16="http://schemas.microsoft.com/office/drawing/2014/main" id="{45AC70F3-B5A1-4A43-97FF-39E206B5EA24}"/>
              </a:ext>
            </a:extLst>
          </p:cNvPr>
          <p:cNvSpPr/>
          <p:nvPr/>
        </p:nvSpPr>
        <p:spPr>
          <a:xfrm rot="17801230">
            <a:off x="5068585" y="3270589"/>
            <a:ext cx="1832544" cy="964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Reorgs</a:t>
            </a:r>
            <a:endParaRPr lang="en-US" sz="3200" dirty="0"/>
          </a:p>
        </p:txBody>
      </p:sp>
      <p:sp>
        <p:nvSpPr>
          <p:cNvPr id="130" name="Arrow: Right 129">
            <a:extLst>
              <a:ext uri="{FF2B5EF4-FFF2-40B4-BE49-F238E27FC236}">
                <a16:creationId xmlns:a16="http://schemas.microsoft.com/office/drawing/2014/main" id="{91EB12D6-56C8-4673-A8B4-14D5E32171F6}"/>
              </a:ext>
            </a:extLst>
          </p:cNvPr>
          <p:cNvSpPr/>
          <p:nvPr/>
        </p:nvSpPr>
        <p:spPr>
          <a:xfrm rot="17765001">
            <a:off x="5674810" y="3044800"/>
            <a:ext cx="2772711" cy="10919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Centralization</a:t>
            </a:r>
          </a:p>
        </p:txBody>
      </p:sp>
      <p:sp>
        <p:nvSpPr>
          <p:cNvPr id="131" name="Arrow: Right 130">
            <a:extLst>
              <a:ext uri="{FF2B5EF4-FFF2-40B4-BE49-F238E27FC236}">
                <a16:creationId xmlns:a16="http://schemas.microsoft.com/office/drawing/2014/main" id="{5BE7B16D-4B54-47D5-865E-2B780D30D91E}"/>
              </a:ext>
            </a:extLst>
          </p:cNvPr>
          <p:cNvSpPr/>
          <p:nvPr/>
        </p:nvSpPr>
        <p:spPr>
          <a:xfrm rot="17783609">
            <a:off x="6652491" y="3292693"/>
            <a:ext cx="2813327" cy="11057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Bad Design</a:t>
            </a:r>
          </a:p>
        </p:txBody>
      </p:sp>
      <p:sp>
        <p:nvSpPr>
          <p:cNvPr id="3" name="Footer Placeholder 4">
            <a:extLst>
              <a:ext uri="{FF2B5EF4-FFF2-40B4-BE49-F238E27FC236}">
                <a16:creationId xmlns:a16="http://schemas.microsoft.com/office/drawing/2014/main" id="{36001164-7B74-6B32-1EB0-90BEB5A80A9C}"/>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6" name="TextBox 5">
            <a:extLst>
              <a:ext uri="{FF2B5EF4-FFF2-40B4-BE49-F238E27FC236}">
                <a16:creationId xmlns:a16="http://schemas.microsoft.com/office/drawing/2014/main" id="{F0A33537-C0A6-5948-68A4-D66605E71ED8}"/>
              </a:ext>
            </a:extLst>
          </p:cNvPr>
          <p:cNvSpPr txBox="1"/>
          <p:nvPr/>
        </p:nvSpPr>
        <p:spPr>
          <a:xfrm>
            <a:off x="3748762" y="1106926"/>
            <a:ext cx="2346711" cy="646331"/>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Layer 2</a:t>
            </a:r>
          </a:p>
        </p:txBody>
      </p:sp>
      <p:sp>
        <p:nvSpPr>
          <p:cNvPr id="7" name="TextBox 6">
            <a:extLst>
              <a:ext uri="{FF2B5EF4-FFF2-40B4-BE49-F238E27FC236}">
                <a16:creationId xmlns:a16="http://schemas.microsoft.com/office/drawing/2014/main" id="{F643941B-BEAE-A3B8-D563-9853420E83F3}"/>
              </a:ext>
            </a:extLst>
          </p:cNvPr>
          <p:cNvSpPr txBox="1"/>
          <p:nvPr/>
        </p:nvSpPr>
        <p:spPr>
          <a:xfrm>
            <a:off x="9218469" y="1943525"/>
            <a:ext cx="2676161" cy="1384995"/>
          </a:xfrm>
          <a:prstGeom prst="rect">
            <a:avLst/>
          </a:prstGeom>
          <a:noFill/>
          <a:ln>
            <a:noFill/>
          </a:ln>
        </p:spPr>
        <p:txBody>
          <a:bodyPr wrap="square" rtlCol="0">
            <a:spAutoFit/>
          </a:bodyPr>
          <a:lstStyle/>
          <a:p>
            <a:pPr algn="ctr"/>
            <a:r>
              <a:rPr lang="en-US" sz="2800" b="1" dirty="0">
                <a:ln>
                  <a:solidFill>
                    <a:schemeClr val="tx1"/>
                  </a:solidFill>
                </a:ln>
                <a:solidFill>
                  <a:srgbClr val="FF5050"/>
                </a:solidFill>
                <a:ea typeface="Microsoft Himalaya" panose="01010100010101010101" pitchFamily="2" charset="0"/>
                <a:cs typeface="Microsoft Himalaya" panose="01010100010101010101" pitchFamily="2" charset="0"/>
              </a:rPr>
              <a:t>L2 node must have access to an L1 node</a:t>
            </a:r>
            <a:endPar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575938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The “One Way Street”</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53</a:t>
            </a:fld>
            <a:endParaRPr lang="en-US" dirty="0"/>
          </a:p>
        </p:txBody>
      </p: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Rounded Corners 100">
            <a:extLst>
              <a:ext uri="{FF2B5EF4-FFF2-40B4-BE49-F238E27FC236}">
                <a16:creationId xmlns:a16="http://schemas.microsoft.com/office/drawing/2014/main" id="{9B2DA931-45D7-4998-9797-B7DEA3C5C905}"/>
              </a:ext>
            </a:extLst>
          </p:cNvPr>
          <p:cNvSpPr/>
          <p:nvPr/>
        </p:nvSpPr>
        <p:spPr>
          <a:xfrm>
            <a:off x="5922020"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2119025D-C4CE-4AFF-8511-C1648633186B}"/>
              </a:ext>
            </a:extLst>
          </p:cNvPr>
          <p:cNvSpPr/>
          <p:nvPr/>
        </p:nvSpPr>
        <p:spPr>
          <a:xfrm>
            <a:off x="6891479"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BCA5267-0759-411E-BBA8-75559053053B}"/>
              </a:ext>
            </a:extLst>
          </p:cNvPr>
          <p:cNvSpPr txBox="1"/>
          <p:nvPr/>
        </p:nvSpPr>
        <p:spPr>
          <a:xfrm>
            <a:off x="5744763" y="1776227"/>
            <a:ext cx="1082357" cy="369332"/>
          </a:xfrm>
          <a:prstGeom prst="rect">
            <a:avLst/>
          </a:prstGeom>
          <a:noFill/>
        </p:spPr>
        <p:txBody>
          <a:bodyPr wrap="square" rtlCol="0">
            <a:spAutoFit/>
          </a:bodyPr>
          <a:lstStyle/>
          <a:p>
            <a:r>
              <a:rPr lang="en-US" dirty="0"/>
              <a:t>Bit-</a:t>
            </a:r>
            <a:r>
              <a:rPr lang="en-US" dirty="0" err="1"/>
              <a:t>zCash</a:t>
            </a:r>
            <a:endParaRPr lang="en-US" dirty="0"/>
          </a:p>
        </p:txBody>
      </p:sp>
      <p:sp>
        <p:nvSpPr>
          <p:cNvPr id="113" name="TextBox 112">
            <a:extLst>
              <a:ext uri="{FF2B5EF4-FFF2-40B4-BE49-F238E27FC236}">
                <a16:creationId xmlns:a16="http://schemas.microsoft.com/office/drawing/2014/main" id="{EDF4C9DF-F6F3-4810-854E-E5857EE7A5BE}"/>
              </a:ext>
            </a:extLst>
          </p:cNvPr>
          <p:cNvSpPr txBox="1"/>
          <p:nvPr/>
        </p:nvSpPr>
        <p:spPr>
          <a:xfrm>
            <a:off x="6748295" y="1787867"/>
            <a:ext cx="1554151" cy="338554"/>
          </a:xfrm>
          <a:prstGeom prst="rect">
            <a:avLst/>
          </a:prstGeom>
          <a:noFill/>
        </p:spPr>
        <p:txBody>
          <a:bodyPr wrap="square" rtlCol="0">
            <a:spAutoFit/>
          </a:bodyPr>
          <a:lstStyle/>
          <a:p>
            <a:r>
              <a:rPr lang="en-US" sz="1600" dirty="0"/>
              <a:t>Bit-Monero</a:t>
            </a:r>
          </a:p>
        </p:txBody>
      </p:sp>
      <p:sp>
        <p:nvSpPr>
          <p:cNvPr id="114" name="Rectangle: Rounded Corners 113">
            <a:extLst>
              <a:ext uri="{FF2B5EF4-FFF2-40B4-BE49-F238E27FC236}">
                <a16:creationId xmlns:a16="http://schemas.microsoft.com/office/drawing/2014/main" id="{A18E50F3-6EB5-49C5-B0F9-0E6C747C2D6F}"/>
              </a:ext>
            </a:extLst>
          </p:cNvPr>
          <p:cNvSpPr/>
          <p:nvPr/>
        </p:nvSpPr>
        <p:spPr>
          <a:xfrm>
            <a:off x="5744764" y="978996"/>
            <a:ext cx="3460302" cy="121267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BA3BA31-532E-40FB-A93E-847E14A3DA48}"/>
              </a:ext>
            </a:extLst>
          </p:cNvPr>
          <p:cNvSpPr txBox="1"/>
          <p:nvPr/>
        </p:nvSpPr>
        <p:spPr>
          <a:xfrm>
            <a:off x="9302426" y="616514"/>
            <a:ext cx="2676161" cy="1200329"/>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Bip300</a:t>
            </a:r>
            <a:b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b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Drivechains</a:t>
            </a:r>
          </a:p>
        </p:txBody>
      </p:sp>
      <p:sp>
        <p:nvSpPr>
          <p:cNvPr id="128" name="TextBox 127">
            <a:extLst>
              <a:ext uri="{FF2B5EF4-FFF2-40B4-BE49-F238E27FC236}">
                <a16:creationId xmlns:a16="http://schemas.microsoft.com/office/drawing/2014/main" id="{4928B8BC-DDCD-477D-870A-54F872191397}"/>
              </a:ext>
            </a:extLst>
          </p:cNvPr>
          <p:cNvSpPr txBox="1"/>
          <p:nvPr/>
        </p:nvSpPr>
        <p:spPr>
          <a:xfrm>
            <a:off x="10066197" y="3617121"/>
            <a:ext cx="2346711" cy="646331"/>
          </a:xfrm>
          <a:prstGeom prst="rect">
            <a:avLst/>
          </a:prstGeom>
          <a:noFill/>
          <a:ln>
            <a:noFill/>
          </a:ln>
        </p:spPr>
        <p:txBody>
          <a:bodyPr wrap="square" rtlCol="0">
            <a:spAutoFit/>
          </a:bodyPr>
          <a:lstStyle/>
          <a:p>
            <a:pPr algn="ctr"/>
            <a:r>
              <a:rPr lang="en-US" sz="3600" b="1" dirty="0">
                <a:ln>
                  <a:solidFill>
                    <a:schemeClr val="tx1"/>
                  </a:solidFill>
                </a:ln>
                <a:solidFill>
                  <a:schemeClr val="accent1">
                    <a:lumMod val="60000"/>
                    <a:lumOff val="40000"/>
                  </a:schemeClr>
                </a:solidFill>
                <a:ea typeface="Microsoft Himalaya" panose="01010100010101010101" pitchFamily="2" charset="0"/>
                <a:cs typeface="Microsoft Himalaya" panose="01010100010101010101" pitchFamily="2" charset="0"/>
              </a:rPr>
              <a:t>Layer 1</a:t>
            </a:r>
          </a:p>
        </p:txBody>
      </p:sp>
      <p:pic>
        <p:nvPicPr>
          <p:cNvPr id="1026" name="Picture 2" descr="The Impact of One-Way Streets | Dom's Plan B Blog">
            <a:extLst>
              <a:ext uri="{FF2B5EF4-FFF2-40B4-BE49-F238E27FC236}">
                <a16:creationId xmlns:a16="http://schemas.microsoft.com/office/drawing/2014/main" id="{B2582531-7B11-4753-AD4A-F1FD4B125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0015">
            <a:off x="1610681" y="1794900"/>
            <a:ext cx="3231619" cy="258529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BA8CEBB-A08C-4A68-B0D5-1415BC63D969}"/>
              </a:ext>
            </a:extLst>
          </p:cNvPr>
          <p:cNvSpPr/>
          <p:nvPr/>
        </p:nvSpPr>
        <p:spPr>
          <a:xfrm rot="17777453">
            <a:off x="4053448" y="3126258"/>
            <a:ext cx="1978547" cy="10086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Drama</a:t>
            </a:r>
          </a:p>
        </p:txBody>
      </p:sp>
      <p:sp>
        <p:nvSpPr>
          <p:cNvPr id="129" name="Arrow: Right 128">
            <a:extLst>
              <a:ext uri="{FF2B5EF4-FFF2-40B4-BE49-F238E27FC236}">
                <a16:creationId xmlns:a16="http://schemas.microsoft.com/office/drawing/2014/main" id="{45AC70F3-B5A1-4A43-97FF-39E206B5EA24}"/>
              </a:ext>
            </a:extLst>
          </p:cNvPr>
          <p:cNvSpPr/>
          <p:nvPr/>
        </p:nvSpPr>
        <p:spPr>
          <a:xfrm rot="17801230">
            <a:off x="5068585" y="3270589"/>
            <a:ext cx="1832544" cy="964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Reorgs</a:t>
            </a:r>
            <a:endParaRPr lang="en-US" sz="3200" dirty="0"/>
          </a:p>
        </p:txBody>
      </p:sp>
      <p:sp>
        <p:nvSpPr>
          <p:cNvPr id="130" name="Arrow: Right 129">
            <a:extLst>
              <a:ext uri="{FF2B5EF4-FFF2-40B4-BE49-F238E27FC236}">
                <a16:creationId xmlns:a16="http://schemas.microsoft.com/office/drawing/2014/main" id="{91EB12D6-56C8-4673-A8B4-14D5E32171F6}"/>
              </a:ext>
            </a:extLst>
          </p:cNvPr>
          <p:cNvSpPr/>
          <p:nvPr/>
        </p:nvSpPr>
        <p:spPr>
          <a:xfrm rot="17765001">
            <a:off x="5674810" y="3044800"/>
            <a:ext cx="2772711" cy="10919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Centralization</a:t>
            </a:r>
          </a:p>
        </p:txBody>
      </p:sp>
      <p:sp>
        <p:nvSpPr>
          <p:cNvPr id="131" name="Arrow: Right 130">
            <a:extLst>
              <a:ext uri="{FF2B5EF4-FFF2-40B4-BE49-F238E27FC236}">
                <a16:creationId xmlns:a16="http://schemas.microsoft.com/office/drawing/2014/main" id="{5BE7B16D-4B54-47D5-865E-2B780D30D91E}"/>
              </a:ext>
            </a:extLst>
          </p:cNvPr>
          <p:cNvSpPr/>
          <p:nvPr/>
        </p:nvSpPr>
        <p:spPr>
          <a:xfrm rot="17783609">
            <a:off x="6652491" y="3292693"/>
            <a:ext cx="2813327" cy="11057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Bad Design</a:t>
            </a:r>
          </a:p>
        </p:txBody>
      </p:sp>
      <p:sp>
        <p:nvSpPr>
          <p:cNvPr id="3" name="Footer Placeholder 4">
            <a:extLst>
              <a:ext uri="{FF2B5EF4-FFF2-40B4-BE49-F238E27FC236}">
                <a16:creationId xmlns:a16="http://schemas.microsoft.com/office/drawing/2014/main" id="{36001164-7B74-6B32-1EB0-90BEB5A80A9C}"/>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6" name="TextBox 5">
            <a:extLst>
              <a:ext uri="{FF2B5EF4-FFF2-40B4-BE49-F238E27FC236}">
                <a16:creationId xmlns:a16="http://schemas.microsoft.com/office/drawing/2014/main" id="{F0A33537-C0A6-5948-68A4-D66605E71ED8}"/>
              </a:ext>
            </a:extLst>
          </p:cNvPr>
          <p:cNvSpPr txBox="1"/>
          <p:nvPr/>
        </p:nvSpPr>
        <p:spPr>
          <a:xfrm>
            <a:off x="9766297" y="2105565"/>
            <a:ext cx="2346711" cy="646331"/>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Layer 2</a:t>
            </a:r>
          </a:p>
        </p:txBody>
      </p:sp>
      <p:sp>
        <p:nvSpPr>
          <p:cNvPr id="7" name="Arrow: Right 6">
            <a:extLst>
              <a:ext uri="{FF2B5EF4-FFF2-40B4-BE49-F238E27FC236}">
                <a16:creationId xmlns:a16="http://schemas.microsoft.com/office/drawing/2014/main" id="{49D2D97D-9C1C-E0C0-407B-96662192A6B8}"/>
              </a:ext>
            </a:extLst>
          </p:cNvPr>
          <p:cNvSpPr/>
          <p:nvPr/>
        </p:nvSpPr>
        <p:spPr>
          <a:xfrm rot="4159608">
            <a:off x="8645686" y="2677136"/>
            <a:ext cx="1978547" cy="10086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Drama?</a:t>
            </a:r>
          </a:p>
        </p:txBody>
      </p:sp>
      <p:sp>
        <p:nvSpPr>
          <p:cNvPr id="8" name="Rectangle: Rounded Corners 7">
            <a:extLst>
              <a:ext uri="{FF2B5EF4-FFF2-40B4-BE49-F238E27FC236}">
                <a16:creationId xmlns:a16="http://schemas.microsoft.com/office/drawing/2014/main" id="{5101AB0D-CF4B-6248-F150-C926AD6032B2}"/>
              </a:ext>
            </a:extLst>
          </p:cNvPr>
          <p:cNvSpPr/>
          <p:nvPr/>
        </p:nvSpPr>
        <p:spPr>
          <a:xfrm>
            <a:off x="9554738" y="4310369"/>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B4DB48-C4AF-BEAB-A2D8-199507064EA9}"/>
              </a:ext>
            </a:extLst>
          </p:cNvPr>
          <p:cNvSpPr txBox="1"/>
          <p:nvPr/>
        </p:nvSpPr>
        <p:spPr>
          <a:xfrm>
            <a:off x="9369310" y="4997462"/>
            <a:ext cx="1092939" cy="707886"/>
          </a:xfrm>
          <a:prstGeom prst="rect">
            <a:avLst/>
          </a:prstGeom>
          <a:noFill/>
        </p:spPr>
        <p:txBody>
          <a:bodyPr wrap="square" rtlCol="0">
            <a:spAutoFit/>
          </a:bodyPr>
          <a:lstStyle/>
          <a:p>
            <a:pPr algn="ctr"/>
            <a:r>
              <a:rPr lang="en-US" sz="2000" dirty="0"/>
              <a:t>Bitcoin Core</a:t>
            </a:r>
          </a:p>
        </p:txBody>
      </p:sp>
      <p:sp>
        <p:nvSpPr>
          <p:cNvPr id="11" name="Speech Bubble: Oval 10">
            <a:extLst>
              <a:ext uri="{FF2B5EF4-FFF2-40B4-BE49-F238E27FC236}">
                <a16:creationId xmlns:a16="http://schemas.microsoft.com/office/drawing/2014/main" id="{14188C4D-17B7-889A-D0AE-5658E98B3944}"/>
              </a:ext>
            </a:extLst>
          </p:cNvPr>
          <p:cNvSpPr/>
          <p:nvPr/>
        </p:nvSpPr>
        <p:spPr>
          <a:xfrm>
            <a:off x="3575662" y="2919125"/>
            <a:ext cx="4818389" cy="1251075"/>
          </a:xfrm>
          <a:prstGeom prst="wedgeEllipseCallout">
            <a:avLst>
              <a:gd name="adj1" fmla="val 22019"/>
              <a:gd name="adj2" fmla="val -1145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“I’m having a problem with my ring </a:t>
            </a:r>
            <a:r>
              <a:rPr lang="en-US" sz="2400" dirty="0" err="1"/>
              <a:t>signatur</a:t>
            </a:r>
            <a:r>
              <a:rPr lang="en-US" sz="2400" dirty="0"/>
              <a:t>---”</a:t>
            </a:r>
          </a:p>
        </p:txBody>
      </p:sp>
    </p:spTree>
    <p:extLst>
      <p:ext uri="{BB962C8B-B14F-4D97-AF65-F5344CB8AC3E}">
        <p14:creationId xmlns:p14="http://schemas.microsoft.com/office/powerpoint/2010/main" val="1868380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66246B6-B7D7-8755-C7A9-DD13744AA3A8}"/>
              </a:ext>
            </a:extLst>
          </p:cNvPr>
          <p:cNvSpPr txBox="1"/>
          <p:nvPr/>
        </p:nvSpPr>
        <p:spPr>
          <a:xfrm>
            <a:off x="9766297" y="2105565"/>
            <a:ext cx="2346711" cy="646331"/>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Layer 2</a:t>
            </a:r>
          </a:p>
        </p:txBody>
      </p:sp>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The “One Way Street”</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54</a:t>
            </a:fld>
            <a:endParaRPr lang="en-US" dirty="0"/>
          </a:p>
        </p:txBody>
      </p: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Rounded Corners 100">
            <a:extLst>
              <a:ext uri="{FF2B5EF4-FFF2-40B4-BE49-F238E27FC236}">
                <a16:creationId xmlns:a16="http://schemas.microsoft.com/office/drawing/2014/main" id="{9B2DA931-45D7-4998-9797-B7DEA3C5C905}"/>
              </a:ext>
            </a:extLst>
          </p:cNvPr>
          <p:cNvSpPr/>
          <p:nvPr/>
        </p:nvSpPr>
        <p:spPr>
          <a:xfrm>
            <a:off x="5922020"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2119025D-C4CE-4AFF-8511-C1648633186B}"/>
              </a:ext>
            </a:extLst>
          </p:cNvPr>
          <p:cNvSpPr/>
          <p:nvPr/>
        </p:nvSpPr>
        <p:spPr>
          <a:xfrm>
            <a:off x="6891479"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BCA5267-0759-411E-BBA8-75559053053B}"/>
              </a:ext>
            </a:extLst>
          </p:cNvPr>
          <p:cNvSpPr txBox="1"/>
          <p:nvPr/>
        </p:nvSpPr>
        <p:spPr>
          <a:xfrm>
            <a:off x="5744763" y="1776227"/>
            <a:ext cx="1082357" cy="369332"/>
          </a:xfrm>
          <a:prstGeom prst="rect">
            <a:avLst/>
          </a:prstGeom>
          <a:noFill/>
        </p:spPr>
        <p:txBody>
          <a:bodyPr wrap="square" rtlCol="0">
            <a:spAutoFit/>
          </a:bodyPr>
          <a:lstStyle/>
          <a:p>
            <a:r>
              <a:rPr lang="en-US" dirty="0"/>
              <a:t>Bit-</a:t>
            </a:r>
            <a:r>
              <a:rPr lang="en-US" dirty="0" err="1"/>
              <a:t>zCash</a:t>
            </a:r>
            <a:endParaRPr lang="en-US" dirty="0"/>
          </a:p>
        </p:txBody>
      </p:sp>
      <p:sp>
        <p:nvSpPr>
          <p:cNvPr id="113" name="TextBox 112">
            <a:extLst>
              <a:ext uri="{FF2B5EF4-FFF2-40B4-BE49-F238E27FC236}">
                <a16:creationId xmlns:a16="http://schemas.microsoft.com/office/drawing/2014/main" id="{EDF4C9DF-F6F3-4810-854E-E5857EE7A5BE}"/>
              </a:ext>
            </a:extLst>
          </p:cNvPr>
          <p:cNvSpPr txBox="1"/>
          <p:nvPr/>
        </p:nvSpPr>
        <p:spPr>
          <a:xfrm>
            <a:off x="6748295" y="1787867"/>
            <a:ext cx="1554151" cy="338554"/>
          </a:xfrm>
          <a:prstGeom prst="rect">
            <a:avLst/>
          </a:prstGeom>
          <a:noFill/>
        </p:spPr>
        <p:txBody>
          <a:bodyPr wrap="square" rtlCol="0">
            <a:spAutoFit/>
          </a:bodyPr>
          <a:lstStyle/>
          <a:p>
            <a:r>
              <a:rPr lang="en-US" sz="1600" dirty="0"/>
              <a:t>Bit-Monero</a:t>
            </a:r>
          </a:p>
        </p:txBody>
      </p:sp>
      <p:sp>
        <p:nvSpPr>
          <p:cNvPr id="114" name="Rectangle: Rounded Corners 113">
            <a:extLst>
              <a:ext uri="{FF2B5EF4-FFF2-40B4-BE49-F238E27FC236}">
                <a16:creationId xmlns:a16="http://schemas.microsoft.com/office/drawing/2014/main" id="{A18E50F3-6EB5-49C5-B0F9-0E6C747C2D6F}"/>
              </a:ext>
            </a:extLst>
          </p:cNvPr>
          <p:cNvSpPr/>
          <p:nvPr/>
        </p:nvSpPr>
        <p:spPr>
          <a:xfrm>
            <a:off x="5744764" y="978996"/>
            <a:ext cx="3460302" cy="121267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BA3BA31-532E-40FB-A93E-847E14A3DA48}"/>
              </a:ext>
            </a:extLst>
          </p:cNvPr>
          <p:cNvSpPr txBox="1"/>
          <p:nvPr/>
        </p:nvSpPr>
        <p:spPr>
          <a:xfrm>
            <a:off x="9302426" y="616514"/>
            <a:ext cx="2676161" cy="1200329"/>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Bip300</a:t>
            </a:r>
            <a:b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b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Drivechains</a:t>
            </a:r>
          </a:p>
        </p:txBody>
      </p:sp>
      <p:pic>
        <p:nvPicPr>
          <p:cNvPr id="1026" name="Picture 2" descr="The Impact of One-Way Streets | Dom's Plan B Blog">
            <a:extLst>
              <a:ext uri="{FF2B5EF4-FFF2-40B4-BE49-F238E27FC236}">
                <a16:creationId xmlns:a16="http://schemas.microsoft.com/office/drawing/2014/main" id="{B2582531-7B11-4753-AD4A-F1FD4B125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0015">
            <a:off x="1610681" y="1794900"/>
            <a:ext cx="3231619" cy="258529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BA8CEBB-A08C-4A68-B0D5-1415BC63D969}"/>
              </a:ext>
            </a:extLst>
          </p:cNvPr>
          <p:cNvSpPr/>
          <p:nvPr/>
        </p:nvSpPr>
        <p:spPr>
          <a:xfrm rot="17777453">
            <a:off x="4053448" y="3126258"/>
            <a:ext cx="1978547" cy="10086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Drama</a:t>
            </a:r>
          </a:p>
        </p:txBody>
      </p:sp>
      <p:sp>
        <p:nvSpPr>
          <p:cNvPr id="129" name="Arrow: Right 128">
            <a:extLst>
              <a:ext uri="{FF2B5EF4-FFF2-40B4-BE49-F238E27FC236}">
                <a16:creationId xmlns:a16="http://schemas.microsoft.com/office/drawing/2014/main" id="{45AC70F3-B5A1-4A43-97FF-39E206B5EA24}"/>
              </a:ext>
            </a:extLst>
          </p:cNvPr>
          <p:cNvSpPr/>
          <p:nvPr/>
        </p:nvSpPr>
        <p:spPr>
          <a:xfrm rot="17801230">
            <a:off x="5068585" y="3270589"/>
            <a:ext cx="1832544" cy="964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Reorgs</a:t>
            </a:r>
            <a:endParaRPr lang="en-US" sz="3200" dirty="0"/>
          </a:p>
        </p:txBody>
      </p:sp>
      <p:sp>
        <p:nvSpPr>
          <p:cNvPr id="130" name="Arrow: Right 129">
            <a:extLst>
              <a:ext uri="{FF2B5EF4-FFF2-40B4-BE49-F238E27FC236}">
                <a16:creationId xmlns:a16="http://schemas.microsoft.com/office/drawing/2014/main" id="{91EB12D6-56C8-4673-A8B4-14D5E32171F6}"/>
              </a:ext>
            </a:extLst>
          </p:cNvPr>
          <p:cNvSpPr/>
          <p:nvPr/>
        </p:nvSpPr>
        <p:spPr>
          <a:xfrm rot="17765001">
            <a:off x="5674810" y="3044800"/>
            <a:ext cx="2772711" cy="10919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Centralization</a:t>
            </a:r>
          </a:p>
        </p:txBody>
      </p:sp>
      <p:sp>
        <p:nvSpPr>
          <p:cNvPr id="131" name="Arrow: Right 130">
            <a:extLst>
              <a:ext uri="{FF2B5EF4-FFF2-40B4-BE49-F238E27FC236}">
                <a16:creationId xmlns:a16="http://schemas.microsoft.com/office/drawing/2014/main" id="{5BE7B16D-4B54-47D5-865E-2B780D30D91E}"/>
              </a:ext>
            </a:extLst>
          </p:cNvPr>
          <p:cNvSpPr/>
          <p:nvPr/>
        </p:nvSpPr>
        <p:spPr>
          <a:xfrm rot="17783609">
            <a:off x="6652491" y="3292693"/>
            <a:ext cx="2813327" cy="11057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Bad Design</a:t>
            </a:r>
          </a:p>
        </p:txBody>
      </p:sp>
      <p:sp>
        <p:nvSpPr>
          <p:cNvPr id="3" name="Footer Placeholder 4">
            <a:extLst>
              <a:ext uri="{FF2B5EF4-FFF2-40B4-BE49-F238E27FC236}">
                <a16:creationId xmlns:a16="http://schemas.microsoft.com/office/drawing/2014/main" id="{36001164-7B74-6B32-1EB0-90BEB5A80A9C}"/>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7" name="Arrow: Right 6">
            <a:extLst>
              <a:ext uri="{FF2B5EF4-FFF2-40B4-BE49-F238E27FC236}">
                <a16:creationId xmlns:a16="http://schemas.microsoft.com/office/drawing/2014/main" id="{49D2D97D-9C1C-E0C0-407B-96662192A6B8}"/>
              </a:ext>
            </a:extLst>
          </p:cNvPr>
          <p:cNvSpPr/>
          <p:nvPr/>
        </p:nvSpPr>
        <p:spPr>
          <a:xfrm rot="4159608">
            <a:off x="8645686" y="2677136"/>
            <a:ext cx="1978547" cy="10086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Drama?</a:t>
            </a:r>
          </a:p>
        </p:txBody>
      </p:sp>
      <p:sp>
        <p:nvSpPr>
          <p:cNvPr id="8" name="Rectangle: Rounded Corners 7">
            <a:extLst>
              <a:ext uri="{FF2B5EF4-FFF2-40B4-BE49-F238E27FC236}">
                <a16:creationId xmlns:a16="http://schemas.microsoft.com/office/drawing/2014/main" id="{5101AB0D-CF4B-6248-F150-C926AD6032B2}"/>
              </a:ext>
            </a:extLst>
          </p:cNvPr>
          <p:cNvSpPr/>
          <p:nvPr/>
        </p:nvSpPr>
        <p:spPr>
          <a:xfrm>
            <a:off x="9554738" y="4310369"/>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B4DB48-C4AF-BEAB-A2D8-199507064EA9}"/>
              </a:ext>
            </a:extLst>
          </p:cNvPr>
          <p:cNvSpPr txBox="1"/>
          <p:nvPr/>
        </p:nvSpPr>
        <p:spPr>
          <a:xfrm>
            <a:off x="9369310" y="4997462"/>
            <a:ext cx="1092939" cy="707886"/>
          </a:xfrm>
          <a:prstGeom prst="rect">
            <a:avLst/>
          </a:prstGeom>
          <a:noFill/>
        </p:spPr>
        <p:txBody>
          <a:bodyPr wrap="square" rtlCol="0">
            <a:spAutoFit/>
          </a:bodyPr>
          <a:lstStyle/>
          <a:p>
            <a:pPr algn="ctr"/>
            <a:r>
              <a:rPr lang="en-US" sz="2000" dirty="0"/>
              <a:t>Bitcoin Core</a:t>
            </a:r>
          </a:p>
        </p:txBody>
      </p:sp>
      <p:sp>
        <p:nvSpPr>
          <p:cNvPr id="11" name="Speech Bubble: Oval 10">
            <a:extLst>
              <a:ext uri="{FF2B5EF4-FFF2-40B4-BE49-F238E27FC236}">
                <a16:creationId xmlns:a16="http://schemas.microsoft.com/office/drawing/2014/main" id="{14188C4D-17B7-889A-D0AE-5658E98B3944}"/>
              </a:ext>
            </a:extLst>
          </p:cNvPr>
          <p:cNvSpPr/>
          <p:nvPr/>
        </p:nvSpPr>
        <p:spPr>
          <a:xfrm>
            <a:off x="3575662" y="2919125"/>
            <a:ext cx="4818389" cy="1251075"/>
          </a:xfrm>
          <a:prstGeom prst="wedgeEllipseCallout">
            <a:avLst>
              <a:gd name="adj1" fmla="val 22019"/>
              <a:gd name="adj2" fmla="val -1145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“I’m having a problem with my ring </a:t>
            </a:r>
            <a:r>
              <a:rPr lang="en-US" sz="2400" dirty="0" err="1"/>
              <a:t>signatur</a:t>
            </a:r>
            <a:r>
              <a:rPr lang="en-US" sz="2400" dirty="0"/>
              <a:t>---”</a:t>
            </a:r>
          </a:p>
        </p:txBody>
      </p:sp>
      <p:sp>
        <p:nvSpPr>
          <p:cNvPr id="10" name="&quot;Not Allowed&quot; Symbol 9">
            <a:extLst>
              <a:ext uri="{FF2B5EF4-FFF2-40B4-BE49-F238E27FC236}">
                <a16:creationId xmlns:a16="http://schemas.microsoft.com/office/drawing/2014/main" id="{CF53BB47-1534-ED98-4080-A46FCBFF6EF4}"/>
              </a:ext>
            </a:extLst>
          </p:cNvPr>
          <p:cNvSpPr/>
          <p:nvPr/>
        </p:nvSpPr>
        <p:spPr>
          <a:xfrm rot="3463804">
            <a:off x="8569817" y="1972650"/>
            <a:ext cx="1969843" cy="2132501"/>
          </a:xfrm>
          <a:prstGeom prst="noSmoking">
            <a:avLst>
              <a:gd name="adj" fmla="val 15511"/>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2A81E0B1-0240-6FC4-71E9-640681A82E6A}"/>
              </a:ext>
            </a:extLst>
          </p:cNvPr>
          <p:cNvPicPr>
            <a:picLocks noChangeAspect="1"/>
          </p:cNvPicPr>
          <p:nvPr/>
        </p:nvPicPr>
        <p:blipFill rotWithShape="1">
          <a:blip r:embed="rId5">
            <a:extLst>
              <a:ext uri="{28A0092B-C50C-407E-A947-70E740481C1C}">
                <a14:useLocalDpi xmlns:a14="http://schemas.microsoft.com/office/drawing/2010/main" val="0"/>
              </a:ext>
            </a:extLst>
          </a:blip>
          <a:srcRect l="20879" r="26308"/>
          <a:stretch/>
        </p:blipFill>
        <p:spPr>
          <a:xfrm>
            <a:off x="8307239" y="4056636"/>
            <a:ext cx="2354187" cy="2329074"/>
          </a:xfrm>
          <a:prstGeom prst="rect">
            <a:avLst/>
          </a:prstGeom>
        </p:spPr>
      </p:pic>
      <p:sp>
        <p:nvSpPr>
          <p:cNvPr id="12" name="Speech Bubble: Oval 11">
            <a:extLst>
              <a:ext uri="{FF2B5EF4-FFF2-40B4-BE49-F238E27FC236}">
                <a16:creationId xmlns:a16="http://schemas.microsoft.com/office/drawing/2014/main" id="{C6528936-F4AB-F46B-D984-AC421E34C48F}"/>
              </a:ext>
            </a:extLst>
          </p:cNvPr>
          <p:cNvSpPr/>
          <p:nvPr/>
        </p:nvSpPr>
        <p:spPr>
          <a:xfrm>
            <a:off x="2780270" y="3795531"/>
            <a:ext cx="4487907" cy="1579360"/>
          </a:xfrm>
          <a:prstGeom prst="wedgeEllipseCallout">
            <a:avLst>
              <a:gd name="adj1" fmla="val 87392"/>
              <a:gd name="adj2" fmla="val 59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Can’t hear you, sorry.</a:t>
            </a:r>
          </a:p>
        </p:txBody>
      </p:sp>
      <p:sp>
        <p:nvSpPr>
          <p:cNvPr id="15" name="TextBox 14">
            <a:extLst>
              <a:ext uri="{FF2B5EF4-FFF2-40B4-BE49-F238E27FC236}">
                <a16:creationId xmlns:a16="http://schemas.microsoft.com/office/drawing/2014/main" id="{08EF64B7-B7AD-352F-5912-5FE1DF377E0C}"/>
              </a:ext>
            </a:extLst>
          </p:cNvPr>
          <p:cNvSpPr txBox="1"/>
          <p:nvPr/>
        </p:nvSpPr>
        <p:spPr>
          <a:xfrm>
            <a:off x="10066197" y="3617121"/>
            <a:ext cx="2346711" cy="646331"/>
          </a:xfrm>
          <a:prstGeom prst="rect">
            <a:avLst/>
          </a:prstGeom>
          <a:noFill/>
          <a:ln>
            <a:noFill/>
          </a:ln>
        </p:spPr>
        <p:txBody>
          <a:bodyPr wrap="square" rtlCol="0">
            <a:spAutoFit/>
          </a:bodyPr>
          <a:lstStyle/>
          <a:p>
            <a:pPr algn="ctr"/>
            <a:r>
              <a:rPr lang="en-US" sz="3600" b="1" dirty="0">
                <a:ln>
                  <a:solidFill>
                    <a:schemeClr val="tx1"/>
                  </a:solidFill>
                </a:ln>
                <a:solidFill>
                  <a:schemeClr val="accent1">
                    <a:lumMod val="60000"/>
                    <a:lumOff val="40000"/>
                  </a:schemeClr>
                </a:solidFill>
                <a:ea typeface="Microsoft Himalaya" panose="01010100010101010101" pitchFamily="2" charset="0"/>
                <a:cs typeface="Microsoft Himalaya" panose="01010100010101010101" pitchFamily="2" charset="0"/>
              </a:rPr>
              <a:t>Layer 1</a:t>
            </a:r>
          </a:p>
        </p:txBody>
      </p:sp>
    </p:spTree>
    <p:extLst>
      <p:ext uri="{BB962C8B-B14F-4D97-AF65-F5344CB8AC3E}">
        <p14:creationId xmlns:p14="http://schemas.microsoft.com/office/powerpoint/2010/main" val="2518870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The “One Way Street”</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55</a:t>
            </a:fld>
            <a:endParaRPr lang="en-US" dirty="0"/>
          </a:p>
        </p:txBody>
      </p: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Rounded Corners 100">
            <a:extLst>
              <a:ext uri="{FF2B5EF4-FFF2-40B4-BE49-F238E27FC236}">
                <a16:creationId xmlns:a16="http://schemas.microsoft.com/office/drawing/2014/main" id="{9B2DA931-45D7-4998-9797-B7DEA3C5C905}"/>
              </a:ext>
            </a:extLst>
          </p:cNvPr>
          <p:cNvSpPr/>
          <p:nvPr/>
        </p:nvSpPr>
        <p:spPr>
          <a:xfrm>
            <a:off x="5922020"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2119025D-C4CE-4AFF-8511-C1648633186B}"/>
              </a:ext>
            </a:extLst>
          </p:cNvPr>
          <p:cNvSpPr/>
          <p:nvPr/>
        </p:nvSpPr>
        <p:spPr>
          <a:xfrm>
            <a:off x="6891479"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BCA5267-0759-411E-BBA8-75559053053B}"/>
              </a:ext>
            </a:extLst>
          </p:cNvPr>
          <p:cNvSpPr txBox="1"/>
          <p:nvPr/>
        </p:nvSpPr>
        <p:spPr>
          <a:xfrm>
            <a:off x="5744763" y="1776227"/>
            <a:ext cx="1082357" cy="369332"/>
          </a:xfrm>
          <a:prstGeom prst="rect">
            <a:avLst/>
          </a:prstGeom>
          <a:noFill/>
        </p:spPr>
        <p:txBody>
          <a:bodyPr wrap="square" rtlCol="0">
            <a:spAutoFit/>
          </a:bodyPr>
          <a:lstStyle/>
          <a:p>
            <a:r>
              <a:rPr lang="en-US" dirty="0"/>
              <a:t>Bit-</a:t>
            </a:r>
            <a:r>
              <a:rPr lang="en-US" dirty="0" err="1"/>
              <a:t>zCash</a:t>
            </a:r>
            <a:endParaRPr lang="en-US" dirty="0"/>
          </a:p>
        </p:txBody>
      </p:sp>
      <p:sp>
        <p:nvSpPr>
          <p:cNvPr id="113" name="TextBox 112">
            <a:extLst>
              <a:ext uri="{FF2B5EF4-FFF2-40B4-BE49-F238E27FC236}">
                <a16:creationId xmlns:a16="http://schemas.microsoft.com/office/drawing/2014/main" id="{EDF4C9DF-F6F3-4810-854E-E5857EE7A5BE}"/>
              </a:ext>
            </a:extLst>
          </p:cNvPr>
          <p:cNvSpPr txBox="1"/>
          <p:nvPr/>
        </p:nvSpPr>
        <p:spPr>
          <a:xfrm>
            <a:off x="6748295" y="1787867"/>
            <a:ext cx="1554151" cy="338554"/>
          </a:xfrm>
          <a:prstGeom prst="rect">
            <a:avLst/>
          </a:prstGeom>
          <a:noFill/>
        </p:spPr>
        <p:txBody>
          <a:bodyPr wrap="square" rtlCol="0">
            <a:spAutoFit/>
          </a:bodyPr>
          <a:lstStyle/>
          <a:p>
            <a:r>
              <a:rPr lang="en-US" sz="1600" dirty="0"/>
              <a:t>Bit-Monero</a:t>
            </a:r>
          </a:p>
        </p:txBody>
      </p:sp>
      <p:sp>
        <p:nvSpPr>
          <p:cNvPr id="114" name="Rectangle: Rounded Corners 113">
            <a:extLst>
              <a:ext uri="{FF2B5EF4-FFF2-40B4-BE49-F238E27FC236}">
                <a16:creationId xmlns:a16="http://schemas.microsoft.com/office/drawing/2014/main" id="{A18E50F3-6EB5-49C5-B0F9-0E6C747C2D6F}"/>
              </a:ext>
            </a:extLst>
          </p:cNvPr>
          <p:cNvSpPr/>
          <p:nvPr/>
        </p:nvSpPr>
        <p:spPr>
          <a:xfrm>
            <a:off x="5744764" y="978996"/>
            <a:ext cx="3460302" cy="121267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BA3BA31-532E-40FB-A93E-847E14A3DA48}"/>
              </a:ext>
            </a:extLst>
          </p:cNvPr>
          <p:cNvSpPr txBox="1"/>
          <p:nvPr/>
        </p:nvSpPr>
        <p:spPr>
          <a:xfrm>
            <a:off x="9302426" y="616514"/>
            <a:ext cx="2676161" cy="1200329"/>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Bip300</a:t>
            </a:r>
            <a:b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b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Drivechains</a:t>
            </a:r>
          </a:p>
        </p:txBody>
      </p:sp>
      <p:sp>
        <p:nvSpPr>
          <p:cNvPr id="128" name="TextBox 127">
            <a:extLst>
              <a:ext uri="{FF2B5EF4-FFF2-40B4-BE49-F238E27FC236}">
                <a16:creationId xmlns:a16="http://schemas.microsoft.com/office/drawing/2014/main" id="{4928B8BC-DDCD-477D-870A-54F872191397}"/>
              </a:ext>
            </a:extLst>
          </p:cNvPr>
          <p:cNvSpPr txBox="1"/>
          <p:nvPr/>
        </p:nvSpPr>
        <p:spPr>
          <a:xfrm>
            <a:off x="9992859" y="4379179"/>
            <a:ext cx="2346711" cy="646331"/>
          </a:xfrm>
          <a:prstGeom prst="rect">
            <a:avLst/>
          </a:prstGeom>
          <a:noFill/>
          <a:ln>
            <a:noFill/>
          </a:ln>
        </p:spPr>
        <p:txBody>
          <a:bodyPr wrap="square" rtlCol="0">
            <a:spAutoFit/>
          </a:bodyPr>
          <a:lstStyle/>
          <a:p>
            <a:pPr algn="ctr"/>
            <a:r>
              <a:rPr lang="en-US" sz="3600" b="1" dirty="0">
                <a:ln>
                  <a:solidFill>
                    <a:schemeClr val="tx1"/>
                  </a:solidFill>
                </a:ln>
                <a:solidFill>
                  <a:schemeClr val="accent1">
                    <a:lumMod val="60000"/>
                    <a:lumOff val="40000"/>
                  </a:schemeClr>
                </a:solidFill>
                <a:ea typeface="Microsoft Himalaya" panose="01010100010101010101" pitchFamily="2" charset="0"/>
                <a:cs typeface="Microsoft Himalaya" panose="01010100010101010101" pitchFamily="2" charset="0"/>
              </a:rPr>
              <a:t>Layer 1</a:t>
            </a:r>
          </a:p>
        </p:txBody>
      </p:sp>
      <p:pic>
        <p:nvPicPr>
          <p:cNvPr id="1026" name="Picture 2" descr="The Impact of One-Way Streets | Dom's Plan B Blog">
            <a:extLst>
              <a:ext uri="{FF2B5EF4-FFF2-40B4-BE49-F238E27FC236}">
                <a16:creationId xmlns:a16="http://schemas.microsoft.com/office/drawing/2014/main" id="{B2582531-7B11-4753-AD4A-F1FD4B125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0015">
            <a:off x="1610681" y="1794900"/>
            <a:ext cx="3231619" cy="258529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BA8CEBB-A08C-4A68-B0D5-1415BC63D969}"/>
              </a:ext>
            </a:extLst>
          </p:cNvPr>
          <p:cNvSpPr/>
          <p:nvPr/>
        </p:nvSpPr>
        <p:spPr>
          <a:xfrm rot="17777453">
            <a:off x="4053448" y="3126258"/>
            <a:ext cx="1978547" cy="10086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Drama</a:t>
            </a:r>
          </a:p>
        </p:txBody>
      </p:sp>
      <p:sp>
        <p:nvSpPr>
          <p:cNvPr id="129" name="Arrow: Right 128">
            <a:extLst>
              <a:ext uri="{FF2B5EF4-FFF2-40B4-BE49-F238E27FC236}">
                <a16:creationId xmlns:a16="http://schemas.microsoft.com/office/drawing/2014/main" id="{45AC70F3-B5A1-4A43-97FF-39E206B5EA24}"/>
              </a:ext>
            </a:extLst>
          </p:cNvPr>
          <p:cNvSpPr/>
          <p:nvPr/>
        </p:nvSpPr>
        <p:spPr>
          <a:xfrm rot="17801230">
            <a:off x="5068585" y="3270589"/>
            <a:ext cx="1832544" cy="964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Reorgs</a:t>
            </a:r>
            <a:endParaRPr lang="en-US" sz="3200" dirty="0"/>
          </a:p>
        </p:txBody>
      </p:sp>
      <p:sp>
        <p:nvSpPr>
          <p:cNvPr id="130" name="Arrow: Right 129">
            <a:extLst>
              <a:ext uri="{FF2B5EF4-FFF2-40B4-BE49-F238E27FC236}">
                <a16:creationId xmlns:a16="http://schemas.microsoft.com/office/drawing/2014/main" id="{91EB12D6-56C8-4673-A8B4-14D5E32171F6}"/>
              </a:ext>
            </a:extLst>
          </p:cNvPr>
          <p:cNvSpPr/>
          <p:nvPr/>
        </p:nvSpPr>
        <p:spPr>
          <a:xfrm rot="17765001">
            <a:off x="5674810" y="3044800"/>
            <a:ext cx="2772711" cy="10919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Centralization</a:t>
            </a:r>
          </a:p>
        </p:txBody>
      </p:sp>
      <p:sp>
        <p:nvSpPr>
          <p:cNvPr id="131" name="Arrow: Right 130">
            <a:extLst>
              <a:ext uri="{FF2B5EF4-FFF2-40B4-BE49-F238E27FC236}">
                <a16:creationId xmlns:a16="http://schemas.microsoft.com/office/drawing/2014/main" id="{5BE7B16D-4B54-47D5-865E-2B780D30D91E}"/>
              </a:ext>
            </a:extLst>
          </p:cNvPr>
          <p:cNvSpPr/>
          <p:nvPr/>
        </p:nvSpPr>
        <p:spPr>
          <a:xfrm rot="17783609">
            <a:off x="6652491" y="3292693"/>
            <a:ext cx="2813327" cy="11057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Bad Design</a:t>
            </a:r>
          </a:p>
        </p:txBody>
      </p:sp>
      <p:sp>
        <p:nvSpPr>
          <p:cNvPr id="3" name="Footer Placeholder 4">
            <a:extLst>
              <a:ext uri="{FF2B5EF4-FFF2-40B4-BE49-F238E27FC236}">
                <a16:creationId xmlns:a16="http://schemas.microsoft.com/office/drawing/2014/main" id="{36001164-7B74-6B32-1EB0-90BEB5A80A9C}"/>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6" name="TextBox 5">
            <a:extLst>
              <a:ext uri="{FF2B5EF4-FFF2-40B4-BE49-F238E27FC236}">
                <a16:creationId xmlns:a16="http://schemas.microsoft.com/office/drawing/2014/main" id="{F0A33537-C0A6-5948-68A4-D66605E71ED8}"/>
              </a:ext>
            </a:extLst>
          </p:cNvPr>
          <p:cNvSpPr txBox="1"/>
          <p:nvPr/>
        </p:nvSpPr>
        <p:spPr>
          <a:xfrm>
            <a:off x="9470644" y="1660585"/>
            <a:ext cx="2346711" cy="646331"/>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Layer 2</a:t>
            </a:r>
          </a:p>
        </p:txBody>
      </p:sp>
      <p:sp>
        <p:nvSpPr>
          <p:cNvPr id="7" name="Arrow: Right 6">
            <a:extLst>
              <a:ext uri="{FF2B5EF4-FFF2-40B4-BE49-F238E27FC236}">
                <a16:creationId xmlns:a16="http://schemas.microsoft.com/office/drawing/2014/main" id="{49D2D97D-9C1C-E0C0-407B-96662192A6B8}"/>
              </a:ext>
            </a:extLst>
          </p:cNvPr>
          <p:cNvSpPr/>
          <p:nvPr/>
        </p:nvSpPr>
        <p:spPr>
          <a:xfrm rot="4159608">
            <a:off x="8645686" y="2677136"/>
            <a:ext cx="1978547" cy="10086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Drama?</a:t>
            </a:r>
          </a:p>
        </p:txBody>
      </p:sp>
      <p:sp>
        <p:nvSpPr>
          <p:cNvPr id="8" name="Rectangle: Rounded Corners 7">
            <a:extLst>
              <a:ext uri="{FF2B5EF4-FFF2-40B4-BE49-F238E27FC236}">
                <a16:creationId xmlns:a16="http://schemas.microsoft.com/office/drawing/2014/main" id="{5101AB0D-CF4B-6248-F150-C926AD6032B2}"/>
              </a:ext>
            </a:extLst>
          </p:cNvPr>
          <p:cNvSpPr/>
          <p:nvPr/>
        </p:nvSpPr>
        <p:spPr>
          <a:xfrm>
            <a:off x="9554738" y="4310369"/>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B4DB48-C4AF-BEAB-A2D8-199507064EA9}"/>
              </a:ext>
            </a:extLst>
          </p:cNvPr>
          <p:cNvSpPr txBox="1"/>
          <p:nvPr/>
        </p:nvSpPr>
        <p:spPr>
          <a:xfrm>
            <a:off x="9369310" y="4997462"/>
            <a:ext cx="1092939" cy="707886"/>
          </a:xfrm>
          <a:prstGeom prst="rect">
            <a:avLst/>
          </a:prstGeom>
          <a:noFill/>
        </p:spPr>
        <p:txBody>
          <a:bodyPr wrap="square" rtlCol="0">
            <a:spAutoFit/>
          </a:bodyPr>
          <a:lstStyle/>
          <a:p>
            <a:pPr algn="ctr"/>
            <a:r>
              <a:rPr lang="en-US" sz="2000" dirty="0"/>
              <a:t>Bitcoin Core</a:t>
            </a:r>
          </a:p>
        </p:txBody>
      </p:sp>
      <p:sp>
        <p:nvSpPr>
          <p:cNvPr id="10" name="&quot;Not Allowed&quot; Symbol 9">
            <a:extLst>
              <a:ext uri="{FF2B5EF4-FFF2-40B4-BE49-F238E27FC236}">
                <a16:creationId xmlns:a16="http://schemas.microsoft.com/office/drawing/2014/main" id="{C445F827-070C-B0F3-4F91-22BDAFF106CF}"/>
              </a:ext>
            </a:extLst>
          </p:cNvPr>
          <p:cNvSpPr/>
          <p:nvPr/>
        </p:nvSpPr>
        <p:spPr>
          <a:xfrm rot="3463804">
            <a:off x="8569817" y="1972650"/>
            <a:ext cx="1969843" cy="2132501"/>
          </a:xfrm>
          <a:prstGeom prst="noSmoking">
            <a:avLst>
              <a:gd name="adj" fmla="val 155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Speech Bubble: Oval 10">
            <a:extLst>
              <a:ext uri="{FF2B5EF4-FFF2-40B4-BE49-F238E27FC236}">
                <a16:creationId xmlns:a16="http://schemas.microsoft.com/office/drawing/2014/main" id="{60717F90-7D56-80ED-4221-2D487C5DD737}"/>
              </a:ext>
            </a:extLst>
          </p:cNvPr>
          <p:cNvSpPr/>
          <p:nvPr/>
        </p:nvSpPr>
        <p:spPr>
          <a:xfrm>
            <a:off x="3632886" y="3795531"/>
            <a:ext cx="3635291" cy="1579360"/>
          </a:xfrm>
          <a:prstGeom prst="wedgeEllipseCallout">
            <a:avLst>
              <a:gd name="adj1" fmla="val 116853"/>
              <a:gd name="adj2" fmla="val 452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What’s that??</a:t>
            </a:r>
            <a:br>
              <a:rPr lang="en-US" dirty="0"/>
            </a:br>
            <a:r>
              <a:rPr lang="en-US" dirty="0"/>
              <a:t>Oh Sorry can’t hear you.</a:t>
            </a:r>
            <a:br>
              <a:rPr lang="en-US" dirty="0"/>
            </a:br>
            <a:r>
              <a:rPr lang="en-US" dirty="0"/>
              <a:t>Enjoying my music over here.</a:t>
            </a:r>
          </a:p>
        </p:txBody>
      </p:sp>
      <p:pic>
        <p:nvPicPr>
          <p:cNvPr id="13" name="Picture 12">
            <a:extLst>
              <a:ext uri="{FF2B5EF4-FFF2-40B4-BE49-F238E27FC236}">
                <a16:creationId xmlns:a16="http://schemas.microsoft.com/office/drawing/2014/main" id="{4CB1BE2B-B8AB-46B3-7349-67A3AEC3FA99}"/>
              </a:ext>
            </a:extLst>
          </p:cNvPr>
          <p:cNvPicPr>
            <a:picLocks noChangeAspect="1"/>
          </p:cNvPicPr>
          <p:nvPr/>
        </p:nvPicPr>
        <p:blipFill rotWithShape="1">
          <a:blip r:embed="rId5">
            <a:extLst>
              <a:ext uri="{28A0092B-C50C-407E-A947-70E740481C1C}">
                <a14:useLocalDpi xmlns:a14="http://schemas.microsoft.com/office/drawing/2010/main" val="0"/>
              </a:ext>
            </a:extLst>
          </a:blip>
          <a:srcRect l="20879" r="26308"/>
          <a:stretch/>
        </p:blipFill>
        <p:spPr>
          <a:xfrm>
            <a:off x="8307239" y="4056636"/>
            <a:ext cx="2354187" cy="2329074"/>
          </a:xfrm>
          <a:prstGeom prst="rect">
            <a:avLst/>
          </a:prstGeom>
        </p:spPr>
      </p:pic>
    </p:spTree>
    <p:extLst>
      <p:ext uri="{BB962C8B-B14F-4D97-AF65-F5344CB8AC3E}">
        <p14:creationId xmlns:p14="http://schemas.microsoft.com/office/powerpoint/2010/main" val="3382451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normAutofit/>
          </a:bodyPr>
          <a:lstStyle/>
          <a:p>
            <a:r>
              <a:rPr lang="en-US" dirty="0"/>
              <a:t>Putting Hash(L2) into L1</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56</a:t>
            </a:fld>
            <a:endParaRPr lang="en-US" dirty="0"/>
          </a:p>
        </p:txBody>
      </p:sp>
      <p:sp>
        <p:nvSpPr>
          <p:cNvPr id="9" name="Rectangle 8">
            <a:extLst>
              <a:ext uri="{FF2B5EF4-FFF2-40B4-BE49-F238E27FC236}">
                <a16:creationId xmlns:a16="http://schemas.microsoft.com/office/drawing/2014/main" id="{5EB38651-8AB6-47B8-9EDA-8A4950403778}"/>
              </a:ext>
            </a:extLst>
          </p:cNvPr>
          <p:cNvSpPr/>
          <p:nvPr/>
        </p:nvSpPr>
        <p:spPr>
          <a:xfrm>
            <a:off x="2621552"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3BC2EB-814E-4F13-AF41-9512C0D3A543}"/>
              </a:ext>
            </a:extLst>
          </p:cNvPr>
          <p:cNvSpPr/>
          <p:nvPr/>
        </p:nvSpPr>
        <p:spPr>
          <a:xfrm>
            <a:off x="3151323"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DA6AF3-295C-4223-B27D-74F2EAA18D6E}"/>
              </a:ext>
            </a:extLst>
          </p:cNvPr>
          <p:cNvSpPr/>
          <p:nvPr/>
        </p:nvSpPr>
        <p:spPr>
          <a:xfrm>
            <a:off x="3681094"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D2848E-968E-4BC0-BBFE-256759C9986C}"/>
              </a:ext>
            </a:extLst>
          </p:cNvPr>
          <p:cNvSpPr/>
          <p:nvPr/>
        </p:nvSpPr>
        <p:spPr>
          <a:xfrm>
            <a:off x="4210865"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AE89E0-0231-4AD3-AC3C-888ED8F51583}"/>
              </a:ext>
            </a:extLst>
          </p:cNvPr>
          <p:cNvSpPr/>
          <p:nvPr/>
        </p:nvSpPr>
        <p:spPr>
          <a:xfrm>
            <a:off x="4740636"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B5A1C9-D679-45DD-97F8-2EE6A0516E45}"/>
              </a:ext>
            </a:extLst>
          </p:cNvPr>
          <p:cNvSpPr/>
          <p:nvPr/>
        </p:nvSpPr>
        <p:spPr>
          <a:xfrm>
            <a:off x="5270407"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73764C-366B-421B-96BA-73A5C413CD06}"/>
              </a:ext>
            </a:extLst>
          </p:cNvPr>
          <p:cNvSpPr/>
          <p:nvPr/>
        </p:nvSpPr>
        <p:spPr>
          <a:xfrm>
            <a:off x="5843238"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BA7703-6B28-44B0-ABA5-5E31705D3E4B}"/>
              </a:ext>
            </a:extLst>
          </p:cNvPr>
          <p:cNvSpPr/>
          <p:nvPr/>
        </p:nvSpPr>
        <p:spPr>
          <a:xfrm>
            <a:off x="6373009"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3D56C0-9FB4-4860-8B51-6C3DFDEEE672}"/>
              </a:ext>
            </a:extLst>
          </p:cNvPr>
          <p:cNvSpPr/>
          <p:nvPr/>
        </p:nvSpPr>
        <p:spPr>
          <a:xfrm>
            <a:off x="6902780"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F8675B-1953-43B1-8FE6-BDEB1699D60D}"/>
              </a:ext>
            </a:extLst>
          </p:cNvPr>
          <p:cNvSpPr/>
          <p:nvPr/>
        </p:nvSpPr>
        <p:spPr>
          <a:xfrm>
            <a:off x="7432551"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219790-0C3A-462B-AA89-86B53E6C9522}"/>
              </a:ext>
            </a:extLst>
          </p:cNvPr>
          <p:cNvSpPr/>
          <p:nvPr/>
        </p:nvSpPr>
        <p:spPr>
          <a:xfrm>
            <a:off x="7962322"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7EBE0F-4D8E-4A38-B1C2-13F38E553C08}"/>
              </a:ext>
            </a:extLst>
          </p:cNvPr>
          <p:cNvSpPr/>
          <p:nvPr/>
        </p:nvSpPr>
        <p:spPr>
          <a:xfrm>
            <a:off x="8492093"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D7AA79-6248-493F-8D89-7C03B8D815DB}"/>
              </a:ext>
            </a:extLst>
          </p:cNvPr>
          <p:cNvSpPr/>
          <p:nvPr/>
        </p:nvSpPr>
        <p:spPr>
          <a:xfrm>
            <a:off x="9021864"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0A1AE5-DE4F-4C33-B4B0-CA1032C1EC02}"/>
              </a:ext>
            </a:extLst>
          </p:cNvPr>
          <p:cNvSpPr/>
          <p:nvPr/>
        </p:nvSpPr>
        <p:spPr>
          <a:xfrm>
            <a:off x="9551635"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BA95BC-B207-4320-9BEA-DD34FE4ACBF9}"/>
              </a:ext>
            </a:extLst>
          </p:cNvPr>
          <p:cNvSpPr/>
          <p:nvPr/>
        </p:nvSpPr>
        <p:spPr>
          <a:xfrm>
            <a:off x="10081406"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57E083-FCCE-4D2E-8542-0CB725335650}"/>
              </a:ext>
            </a:extLst>
          </p:cNvPr>
          <p:cNvSpPr/>
          <p:nvPr/>
        </p:nvSpPr>
        <p:spPr>
          <a:xfrm>
            <a:off x="10611177"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37A263-5A70-441F-BB03-82DD4E707619}"/>
              </a:ext>
            </a:extLst>
          </p:cNvPr>
          <p:cNvSpPr/>
          <p:nvPr/>
        </p:nvSpPr>
        <p:spPr>
          <a:xfrm>
            <a:off x="11140948"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29077E-9CEE-47F7-AA4A-374F7AE94532}"/>
              </a:ext>
            </a:extLst>
          </p:cNvPr>
          <p:cNvSpPr/>
          <p:nvPr/>
        </p:nvSpPr>
        <p:spPr>
          <a:xfrm>
            <a:off x="2621552" y="5198910"/>
            <a:ext cx="377371" cy="5319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6DBC00-835C-4963-ABF2-452C3CD2ACC3}"/>
              </a:ext>
            </a:extLst>
          </p:cNvPr>
          <p:cNvSpPr/>
          <p:nvPr/>
        </p:nvSpPr>
        <p:spPr>
          <a:xfrm>
            <a:off x="3151323" y="5198910"/>
            <a:ext cx="377371" cy="16846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62B81C-C3F5-4447-A926-90C0B822F8D7}"/>
              </a:ext>
            </a:extLst>
          </p:cNvPr>
          <p:cNvSpPr/>
          <p:nvPr/>
        </p:nvSpPr>
        <p:spPr>
          <a:xfrm>
            <a:off x="3681094" y="5198910"/>
            <a:ext cx="377371" cy="3902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4946A-B28D-4996-9331-F870EC4DFE56}"/>
              </a:ext>
            </a:extLst>
          </p:cNvPr>
          <p:cNvSpPr/>
          <p:nvPr/>
        </p:nvSpPr>
        <p:spPr>
          <a:xfrm>
            <a:off x="4210865" y="5198911"/>
            <a:ext cx="377371" cy="531932"/>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6573905-16B0-4BB0-8A69-29B234F4380A}"/>
              </a:ext>
            </a:extLst>
          </p:cNvPr>
          <p:cNvSpPr/>
          <p:nvPr/>
        </p:nvSpPr>
        <p:spPr>
          <a:xfrm>
            <a:off x="4740636" y="5198911"/>
            <a:ext cx="377371" cy="29630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1B1B99-B61C-4B18-8FFD-1F65B81E8D84}"/>
              </a:ext>
            </a:extLst>
          </p:cNvPr>
          <p:cNvSpPr/>
          <p:nvPr/>
        </p:nvSpPr>
        <p:spPr>
          <a:xfrm>
            <a:off x="5270407" y="5198910"/>
            <a:ext cx="377371" cy="70104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F54872C-988F-4437-9158-C990E4E008D2}"/>
              </a:ext>
            </a:extLst>
          </p:cNvPr>
          <p:cNvSpPr/>
          <p:nvPr/>
        </p:nvSpPr>
        <p:spPr>
          <a:xfrm>
            <a:off x="5843238" y="5198911"/>
            <a:ext cx="377371" cy="247886"/>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B43403-5750-451B-B7EE-62CE7F248CE7}"/>
              </a:ext>
            </a:extLst>
          </p:cNvPr>
          <p:cNvSpPr/>
          <p:nvPr/>
        </p:nvSpPr>
        <p:spPr>
          <a:xfrm>
            <a:off x="6373009" y="5198910"/>
            <a:ext cx="377371" cy="1747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0A01951-7068-45AC-B8A7-A5B25F51EA14}"/>
              </a:ext>
            </a:extLst>
          </p:cNvPr>
          <p:cNvSpPr/>
          <p:nvPr/>
        </p:nvSpPr>
        <p:spPr>
          <a:xfrm>
            <a:off x="6902780" y="5198910"/>
            <a:ext cx="377371" cy="302435"/>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C8B9AC-872B-4D68-97A1-64A35AA25848}"/>
              </a:ext>
            </a:extLst>
          </p:cNvPr>
          <p:cNvSpPr/>
          <p:nvPr/>
        </p:nvSpPr>
        <p:spPr>
          <a:xfrm>
            <a:off x="7432551" y="5198910"/>
            <a:ext cx="377371" cy="7584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22B2CA6-5763-4B55-8BE6-2378F215E330}"/>
              </a:ext>
            </a:extLst>
          </p:cNvPr>
          <p:cNvSpPr/>
          <p:nvPr/>
        </p:nvSpPr>
        <p:spPr>
          <a:xfrm>
            <a:off x="7962322" y="5198910"/>
            <a:ext cx="377371" cy="22986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7C205D-7116-4BC3-B1AE-2DFA7C5D4E5D}"/>
              </a:ext>
            </a:extLst>
          </p:cNvPr>
          <p:cNvSpPr/>
          <p:nvPr/>
        </p:nvSpPr>
        <p:spPr>
          <a:xfrm>
            <a:off x="8492093" y="5198910"/>
            <a:ext cx="377371" cy="350849"/>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30BF59C-C9AB-4221-98D8-44E6DBE68108}"/>
              </a:ext>
            </a:extLst>
          </p:cNvPr>
          <p:cNvSpPr/>
          <p:nvPr/>
        </p:nvSpPr>
        <p:spPr>
          <a:xfrm>
            <a:off x="9021864" y="5206400"/>
            <a:ext cx="377371" cy="5782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256965-B784-40AE-8F2F-E1CE9AAD9FF5}"/>
              </a:ext>
            </a:extLst>
          </p:cNvPr>
          <p:cNvSpPr/>
          <p:nvPr/>
        </p:nvSpPr>
        <p:spPr>
          <a:xfrm>
            <a:off x="9551635" y="5198911"/>
            <a:ext cx="377371" cy="13743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633C5F2-6520-4CBC-9159-E3D65DF6BFCE}"/>
              </a:ext>
            </a:extLst>
          </p:cNvPr>
          <p:cNvSpPr/>
          <p:nvPr/>
        </p:nvSpPr>
        <p:spPr>
          <a:xfrm>
            <a:off x="10081406" y="5198910"/>
            <a:ext cx="377371" cy="5713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623AC2B-7171-45E4-AB93-CB35EEB6D900}"/>
              </a:ext>
            </a:extLst>
          </p:cNvPr>
          <p:cNvSpPr/>
          <p:nvPr/>
        </p:nvSpPr>
        <p:spPr>
          <a:xfrm>
            <a:off x="10611177" y="5198911"/>
            <a:ext cx="377371" cy="452294"/>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54F06CB-6941-4537-9C4E-E984AB8FCDCE}"/>
              </a:ext>
            </a:extLst>
          </p:cNvPr>
          <p:cNvSpPr/>
          <p:nvPr/>
        </p:nvSpPr>
        <p:spPr>
          <a:xfrm>
            <a:off x="11140948" y="5198911"/>
            <a:ext cx="377371" cy="61975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A6AE2E5D-1E92-44C9-ABF6-E16CEBC089E5}"/>
              </a:ext>
            </a:extLst>
          </p:cNvPr>
          <p:cNvCxnSpPr>
            <a:cxnSpLocks/>
          </p:cNvCxnSpPr>
          <p:nvPr/>
        </p:nvCxnSpPr>
        <p:spPr>
          <a:xfrm>
            <a:off x="2133600" y="4941545"/>
            <a:ext cx="9891971" cy="0"/>
          </a:xfrm>
          <a:prstGeom prst="line">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4019E838-B532-4058-B6C2-141C198C0C41}"/>
              </a:ext>
            </a:extLst>
          </p:cNvPr>
          <p:cNvSpPr txBox="1"/>
          <p:nvPr/>
        </p:nvSpPr>
        <p:spPr>
          <a:xfrm>
            <a:off x="137214" y="4822891"/>
            <a:ext cx="2408138" cy="954107"/>
          </a:xfrm>
          <a:prstGeom prst="rect">
            <a:avLst/>
          </a:prstGeom>
          <a:noFill/>
        </p:spPr>
        <p:txBody>
          <a:bodyPr wrap="square" rtlCol="0">
            <a:spAutoFit/>
          </a:bodyPr>
          <a:lstStyle/>
          <a:p>
            <a:r>
              <a:rPr lang="en-US" sz="2800" dirty="0">
                <a:solidFill>
                  <a:schemeClr val="accent1">
                    <a:lumMod val="75000"/>
                  </a:schemeClr>
                </a:solidFill>
              </a:rPr>
              <a:t>Base Layer</a:t>
            </a:r>
            <a:br>
              <a:rPr lang="en-US" sz="2800" dirty="0">
                <a:solidFill>
                  <a:schemeClr val="accent1">
                    <a:lumMod val="75000"/>
                  </a:schemeClr>
                </a:solidFill>
              </a:rPr>
            </a:br>
            <a:r>
              <a:rPr lang="en-US" sz="2800" dirty="0">
                <a:solidFill>
                  <a:schemeClr val="accent1">
                    <a:lumMod val="75000"/>
                  </a:schemeClr>
                </a:solidFill>
              </a:rPr>
              <a:t>(Bitcoin Core)</a:t>
            </a:r>
          </a:p>
        </p:txBody>
      </p:sp>
      <p:sp>
        <p:nvSpPr>
          <p:cNvPr id="92" name="Rectangle 91">
            <a:extLst>
              <a:ext uri="{FF2B5EF4-FFF2-40B4-BE49-F238E27FC236}">
                <a16:creationId xmlns:a16="http://schemas.microsoft.com/office/drawing/2014/main" id="{F5DC4B08-F529-46DE-AE77-D68D7D55095B}"/>
              </a:ext>
            </a:extLst>
          </p:cNvPr>
          <p:cNvSpPr/>
          <p:nvPr/>
        </p:nvSpPr>
        <p:spPr>
          <a:xfrm>
            <a:off x="8692038" y="222105"/>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A3EAACC-39CE-48B2-A2F5-963CFCF5C7D3}"/>
              </a:ext>
            </a:extLst>
          </p:cNvPr>
          <p:cNvSpPr/>
          <p:nvPr/>
        </p:nvSpPr>
        <p:spPr>
          <a:xfrm>
            <a:off x="10270091" y="137901"/>
            <a:ext cx="377371" cy="64109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5522AD07-B14E-41EA-8562-9060CEAD4732}"/>
              </a:ext>
            </a:extLst>
          </p:cNvPr>
          <p:cNvSpPr txBox="1"/>
          <p:nvPr/>
        </p:nvSpPr>
        <p:spPr>
          <a:xfrm>
            <a:off x="9173871" y="103181"/>
            <a:ext cx="1212643" cy="646331"/>
          </a:xfrm>
          <a:prstGeom prst="rect">
            <a:avLst/>
          </a:prstGeom>
          <a:noFill/>
        </p:spPr>
        <p:txBody>
          <a:bodyPr wrap="square" rtlCol="0">
            <a:spAutoFit/>
          </a:bodyPr>
          <a:lstStyle/>
          <a:p>
            <a:r>
              <a:rPr lang="en-US" dirty="0"/>
              <a:t>= Block Header</a:t>
            </a:r>
          </a:p>
        </p:txBody>
      </p:sp>
      <p:sp>
        <p:nvSpPr>
          <p:cNvPr id="95" name="TextBox 94">
            <a:extLst>
              <a:ext uri="{FF2B5EF4-FFF2-40B4-BE49-F238E27FC236}">
                <a16:creationId xmlns:a16="http://schemas.microsoft.com/office/drawing/2014/main" id="{872383B4-B830-4402-8D81-E8983385CB7A}"/>
              </a:ext>
            </a:extLst>
          </p:cNvPr>
          <p:cNvSpPr txBox="1"/>
          <p:nvPr/>
        </p:nvSpPr>
        <p:spPr>
          <a:xfrm>
            <a:off x="10708134" y="93784"/>
            <a:ext cx="1404874" cy="646331"/>
          </a:xfrm>
          <a:prstGeom prst="rect">
            <a:avLst/>
          </a:prstGeom>
          <a:noFill/>
        </p:spPr>
        <p:txBody>
          <a:bodyPr wrap="square" rtlCol="0">
            <a:spAutoFit/>
          </a:bodyPr>
          <a:lstStyle/>
          <a:p>
            <a:r>
              <a:rPr lang="en-US" dirty="0"/>
              <a:t>= List of transactions</a:t>
            </a:r>
          </a:p>
        </p:txBody>
      </p:sp>
      <p:sp>
        <p:nvSpPr>
          <p:cNvPr id="96" name="Rectangle 95">
            <a:extLst>
              <a:ext uri="{FF2B5EF4-FFF2-40B4-BE49-F238E27FC236}">
                <a16:creationId xmlns:a16="http://schemas.microsoft.com/office/drawing/2014/main" id="{C37ADD63-248F-40E0-891F-EDA23B0DEC3A}"/>
              </a:ext>
            </a:extLst>
          </p:cNvPr>
          <p:cNvSpPr/>
          <p:nvPr/>
        </p:nvSpPr>
        <p:spPr>
          <a:xfrm>
            <a:off x="8492093" y="60325"/>
            <a:ext cx="3533478" cy="842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C97C4763-84A2-4D82-A0B9-C65C56FCECBC}"/>
              </a:ext>
            </a:extLst>
          </p:cNvPr>
          <p:cNvCxnSpPr>
            <a:cxnSpLocks/>
          </p:cNvCxnSpPr>
          <p:nvPr/>
        </p:nvCxnSpPr>
        <p:spPr>
          <a:xfrm>
            <a:off x="10081406" y="115599"/>
            <a:ext cx="0" cy="751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CACD83EC-FFE2-419F-A594-B1941B39E2C1}"/>
              </a:ext>
            </a:extLst>
          </p:cNvPr>
          <p:cNvSpPr txBox="1"/>
          <p:nvPr/>
        </p:nvSpPr>
        <p:spPr>
          <a:xfrm>
            <a:off x="3814828" y="4098534"/>
            <a:ext cx="1563647" cy="369332"/>
          </a:xfrm>
          <a:prstGeom prst="rect">
            <a:avLst/>
          </a:prstGeom>
          <a:noFill/>
        </p:spPr>
        <p:txBody>
          <a:bodyPr wrap="square" rtlCol="0">
            <a:spAutoFit/>
          </a:bodyPr>
          <a:lstStyle/>
          <a:p>
            <a:pPr algn="ctr"/>
            <a:r>
              <a:rPr lang="en-US" dirty="0"/>
              <a:t>January 2021</a:t>
            </a:r>
          </a:p>
        </p:txBody>
      </p:sp>
      <p:sp>
        <p:nvSpPr>
          <p:cNvPr id="104" name="TextBox 103">
            <a:extLst>
              <a:ext uri="{FF2B5EF4-FFF2-40B4-BE49-F238E27FC236}">
                <a16:creationId xmlns:a16="http://schemas.microsoft.com/office/drawing/2014/main" id="{BFD45CE7-F095-4AE2-8579-E476AE9F6928}"/>
              </a:ext>
            </a:extLst>
          </p:cNvPr>
          <p:cNvSpPr txBox="1"/>
          <p:nvPr/>
        </p:nvSpPr>
        <p:spPr>
          <a:xfrm>
            <a:off x="5575305" y="4085904"/>
            <a:ext cx="2035367" cy="369332"/>
          </a:xfrm>
          <a:prstGeom prst="rect">
            <a:avLst/>
          </a:prstGeom>
          <a:noFill/>
        </p:spPr>
        <p:txBody>
          <a:bodyPr wrap="square" rtlCol="0">
            <a:spAutoFit/>
          </a:bodyPr>
          <a:lstStyle/>
          <a:p>
            <a:pPr algn="ctr"/>
            <a:r>
              <a:rPr lang="en-US" dirty="0"/>
              <a:t>February 2021</a:t>
            </a:r>
          </a:p>
        </p:txBody>
      </p:sp>
      <p:sp>
        <p:nvSpPr>
          <p:cNvPr id="105" name="TextBox 104">
            <a:extLst>
              <a:ext uri="{FF2B5EF4-FFF2-40B4-BE49-F238E27FC236}">
                <a16:creationId xmlns:a16="http://schemas.microsoft.com/office/drawing/2014/main" id="{CF75B2D1-943C-414C-A276-19DC4CE46D45}"/>
              </a:ext>
            </a:extLst>
          </p:cNvPr>
          <p:cNvSpPr txBox="1"/>
          <p:nvPr/>
        </p:nvSpPr>
        <p:spPr>
          <a:xfrm>
            <a:off x="7432551" y="4080548"/>
            <a:ext cx="2035367" cy="369332"/>
          </a:xfrm>
          <a:prstGeom prst="rect">
            <a:avLst/>
          </a:prstGeom>
          <a:noFill/>
        </p:spPr>
        <p:txBody>
          <a:bodyPr wrap="square" rtlCol="0">
            <a:spAutoFit/>
          </a:bodyPr>
          <a:lstStyle/>
          <a:p>
            <a:pPr algn="ctr"/>
            <a:r>
              <a:rPr lang="en-US" dirty="0"/>
              <a:t>March 2021</a:t>
            </a:r>
          </a:p>
        </p:txBody>
      </p:sp>
      <p:sp>
        <p:nvSpPr>
          <p:cNvPr id="106" name="TextBox 105">
            <a:extLst>
              <a:ext uri="{FF2B5EF4-FFF2-40B4-BE49-F238E27FC236}">
                <a16:creationId xmlns:a16="http://schemas.microsoft.com/office/drawing/2014/main" id="{74AAE12E-9800-4F7C-B599-E25A431F11BA}"/>
              </a:ext>
            </a:extLst>
          </p:cNvPr>
          <p:cNvSpPr txBox="1"/>
          <p:nvPr/>
        </p:nvSpPr>
        <p:spPr>
          <a:xfrm>
            <a:off x="1744825" y="4085853"/>
            <a:ext cx="1796349" cy="369332"/>
          </a:xfrm>
          <a:prstGeom prst="rect">
            <a:avLst/>
          </a:prstGeom>
          <a:noFill/>
        </p:spPr>
        <p:txBody>
          <a:bodyPr wrap="square" rtlCol="0">
            <a:spAutoFit/>
          </a:bodyPr>
          <a:lstStyle/>
          <a:p>
            <a:pPr algn="ctr"/>
            <a:r>
              <a:rPr lang="en-US" dirty="0"/>
              <a:t>December 2020</a:t>
            </a:r>
          </a:p>
        </p:txBody>
      </p:sp>
      <p:sp>
        <p:nvSpPr>
          <p:cNvPr id="107" name="TextBox 106">
            <a:extLst>
              <a:ext uri="{FF2B5EF4-FFF2-40B4-BE49-F238E27FC236}">
                <a16:creationId xmlns:a16="http://schemas.microsoft.com/office/drawing/2014/main" id="{BFE88991-6CBA-4C0B-829F-F4EEA166954D}"/>
              </a:ext>
            </a:extLst>
          </p:cNvPr>
          <p:cNvSpPr txBox="1"/>
          <p:nvPr/>
        </p:nvSpPr>
        <p:spPr>
          <a:xfrm>
            <a:off x="9289797" y="4068465"/>
            <a:ext cx="2035367" cy="369332"/>
          </a:xfrm>
          <a:prstGeom prst="rect">
            <a:avLst/>
          </a:prstGeom>
          <a:noFill/>
        </p:spPr>
        <p:txBody>
          <a:bodyPr wrap="square" rtlCol="0">
            <a:spAutoFit/>
          </a:bodyPr>
          <a:lstStyle/>
          <a:p>
            <a:pPr algn="ctr"/>
            <a:r>
              <a:rPr lang="en-US" dirty="0"/>
              <a:t>April 2021</a:t>
            </a:r>
          </a:p>
        </p:txBody>
      </p:sp>
      <p:cxnSp>
        <p:nvCxnSpPr>
          <p:cNvPr id="115" name="Straight Connector 114">
            <a:extLst>
              <a:ext uri="{FF2B5EF4-FFF2-40B4-BE49-F238E27FC236}">
                <a16:creationId xmlns:a16="http://schemas.microsoft.com/office/drawing/2014/main" id="{7C05707C-21AF-41F5-AA77-A1AA010F75E9}"/>
              </a:ext>
            </a:extLst>
          </p:cNvPr>
          <p:cNvCxnSpPr>
            <a:cxnSpLocks/>
          </p:cNvCxnSpPr>
          <p:nvPr/>
        </p:nvCxnSpPr>
        <p:spPr>
          <a:xfrm flipV="1">
            <a:off x="137214" y="4440144"/>
            <a:ext cx="11901316" cy="2992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F087AC4-9064-444D-B0BC-018DC7EF9505}"/>
              </a:ext>
            </a:extLst>
          </p:cNvPr>
          <p:cNvCxnSpPr>
            <a:cxnSpLocks/>
          </p:cNvCxnSpPr>
          <p:nvPr/>
        </p:nvCxnSpPr>
        <p:spPr>
          <a:xfrm flipV="1">
            <a:off x="206253" y="4079867"/>
            <a:ext cx="11985747" cy="5028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Footer Placeholder 4">
            <a:extLst>
              <a:ext uri="{FF2B5EF4-FFF2-40B4-BE49-F238E27FC236}">
                <a16:creationId xmlns:a16="http://schemas.microsoft.com/office/drawing/2014/main" id="{98C37EEA-9C9E-6038-9116-F5CB95CABC2F}"/>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975846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Putting Hash(L2) into L1</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57</a:t>
            </a:fld>
            <a:endParaRPr lang="en-US" dirty="0"/>
          </a:p>
        </p:txBody>
      </p:sp>
      <p:sp>
        <p:nvSpPr>
          <p:cNvPr id="9" name="Rectangle 8">
            <a:extLst>
              <a:ext uri="{FF2B5EF4-FFF2-40B4-BE49-F238E27FC236}">
                <a16:creationId xmlns:a16="http://schemas.microsoft.com/office/drawing/2014/main" id="{5EB38651-8AB6-47B8-9EDA-8A4950403778}"/>
              </a:ext>
            </a:extLst>
          </p:cNvPr>
          <p:cNvSpPr/>
          <p:nvPr/>
        </p:nvSpPr>
        <p:spPr>
          <a:xfrm>
            <a:off x="262155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3BC2EB-814E-4F13-AF41-9512C0D3A543}"/>
              </a:ext>
            </a:extLst>
          </p:cNvPr>
          <p:cNvSpPr/>
          <p:nvPr/>
        </p:nvSpPr>
        <p:spPr>
          <a:xfrm>
            <a:off x="315132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DA6AF3-295C-4223-B27D-74F2EAA18D6E}"/>
              </a:ext>
            </a:extLst>
          </p:cNvPr>
          <p:cNvSpPr/>
          <p:nvPr/>
        </p:nvSpPr>
        <p:spPr>
          <a:xfrm>
            <a:off x="368109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D2848E-968E-4BC0-BBFE-256759C9986C}"/>
              </a:ext>
            </a:extLst>
          </p:cNvPr>
          <p:cNvSpPr/>
          <p:nvPr/>
        </p:nvSpPr>
        <p:spPr>
          <a:xfrm>
            <a:off x="421086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AE89E0-0231-4AD3-AC3C-888ED8F51583}"/>
              </a:ext>
            </a:extLst>
          </p:cNvPr>
          <p:cNvSpPr/>
          <p:nvPr/>
        </p:nvSpPr>
        <p:spPr>
          <a:xfrm>
            <a:off x="474063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B5A1C9-D679-45DD-97F8-2EE6A0516E45}"/>
              </a:ext>
            </a:extLst>
          </p:cNvPr>
          <p:cNvSpPr/>
          <p:nvPr/>
        </p:nvSpPr>
        <p:spPr>
          <a:xfrm>
            <a:off x="527040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73764C-366B-421B-96BA-73A5C413CD06}"/>
              </a:ext>
            </a:extLst>
          </p:cNvPr>
          <p:cNvSpPr/>
          <p:nvPr/>
        </p:nvSpPr>
        <p:spPr>
          <a:xfrm>
            <a:off x="584323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BA7703-6B28-44B0-ABA5-5E31705D3E4B}"/>
              </a:ext>
            </a:extLst>
          </p:cNvPr>
          <p:cNvSpPr/>
          <p:nvPr/>
        </p:nvSpPr>
        <p:spPr>
          <a:xfrm>
            <a:off x="6373009"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3D56C0-9FB4-4860-8B51-6C3DFDEEE672}"/>
              </a:ext>
            </a:extLst>
          </p:cNvPr>
          <p:cNvSpPr/>
          <p:nvPr/>
        </p:nvSpPr>
        <p:spPr>
          <a:xfrm>
            <a:off x="6902780"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F8675B-1953-43B1-8FE6-BDEB1699D60D}"/>
              </a:ext>
            </a:extLst>
          </p:cNvPr>
          <p:cNvSpPr/>
          <p:nvPr/>
        </p:nvSpPr>
        <p:spPr>
          <a:xfrm>
            <a:off x="7432551"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219790-0C3A-462B-AA89-86B53E6C9522}"/>
              </a:ext>
            </a:extLst>
          </p:cNvPr>
          <p:cNvSpPr/>
          <p:nvPr/>
        </p:nvSpPr>
        <p:spPr>
          <a:xfrm>
            <a:off x="796232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7EBE0F-4D8E-4A38-B1C2-13F38E553C08}"/>
              </a:ext>
            </a:extLst>
          </p:cNvPr>
          <p:cNvSpPr/>
          <p:nvPr/>
        </p:nvSpPr>
        <p:spPr>
          <a:xfrm>
            <a:off x="849209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D7AA79-6248-493F-8D89-7C03B8D815DB}"/>
              </a:ext>
            </a:extLst>
          </p:cNvPr>
          <p:cNvSpPr/>
          <p:nvPr/>
        </p:nvSpPr>
        <p:spPr>
          <a:xfrm>
            <a:off x="902186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0A1AE5-DE4F-4C33-B4B0-CA1032C1EC02}"/>
              </a:ext>
            </a:extLst>
          </p:cNvPr>
          <p:cNvSpPr/>
          <p:nvPr/>
        </p:nvSpPr>
        <p:spPr>
          <a:xfrm>
            <a:off x="955163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BA95BC-B207-4320-9BEA-DD34FE4ACBF9}"/>
              </a:ext>
            </a:extLst>
          </p:cNvPr>
          <p:cNvSpPr/>
          <p:nvPr/>
        </p:nvSpPr>
        <p:spPr>
          <a:xfrm>
            <a:off x="1008140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57E083-FCCE-4D2E-8542-0CB725335650}"/>
              </a:ext>
            </a:extLst>
          </p:cNvPr>
          <p:cNvSpPr/>
          <p:nvPr/>
        </p:nvSpPr>
        <p:spPr>
          <a:xfrm>
            <a:off x="1061117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37A263-5A70-441F-BB03-82DD4E707619}"/>
              </a:ext>
            </a:extLst>
          </p:cNvPr>
          <p:cNvSpPr/>
          <p:nvPr/>
        </p:nvSpPr>
        <p:spPr>
          <a:xfrm>
            <a:off x="1114094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29077E-9CEE-47F7-AA4A-374F7AE94532}"/>
              </a:ext>
            </a:extLst>
          </p:cNvPr>
          <p:cNvSpPr/>
          <p:nvPr/>
        </p:nvSpPr>
        <p:spPr>
          <a:xfrm>
            <a:off x="2621552" y="5546382"/>
            <a:ext cx="377371" cy="5319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6DBC00-835C-4963-ABF2-452C3CD2ACC3}"/>
              </a:ext>
            </a:extLst>
          </p:cNvPr>
          <p:cNvSpPr/>
          <p:nvPr/>
        </p:nvSpPr>
        <p:spPr>
          <a:xfrm>
            <a:off x="3151323" y="5546382"/>
            <a:ext cx="377371" cy="16846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62B81C-C3F5-4447-A926-90C0B822F8D7}"/>
              </a:ext>
            </a:extLst>
          </p:cNvPr>
          <p:cNvSpPr/>
          <p:nvPr/>
        </p:nvSpPr>
        <p:spPr>
          <a:xfrm>
            <a:off x="3681094" y="5546382"/>
            <a:ext cx="377371" cy="3902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4946A-B28D-4996-9331-F870EC4DFE56}"/>
              </a:ext>
            </a:extLst>
          </p:cNvPr>
          <p:cNvSpPr/>
          <p:nvPr/>
        </p:nvSpPr>
        <p:spPr>
          <a:xfrm>
            <a:off x="4210865" y="5546383"/>
            <a:ext cx="377371" cy="531932"/>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6573905-16B0-4BB0-8A69-29B234F4380A}"/>
              </a:ext>
            </a:extLst>
          </p:cNvPr>
          <p:cNvSpPr/>
          <p:nvPr/>
        </p:nvSpPr>
        <p:spPr>
          <a:xfrm>
            <a:off x="4740636" y="5546383"/>
            <a:ext cx="377371" cy="29630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1B1B99-B61C-4B18-8FFD-1F65B81E8D84}"/>
              </a:ext>
            </a:extLst>
          </p:cNvPr>
          <p:cNvSpPr/>
          <p:nvPr/>
        </p:nvSpPr>
        <p:spPr>
          <a:xfrm>
            <a:off x="5270407" y="5546382"/>
            <a:ext cx="377371" cy="70104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F54872C-988F-4437-9158-C990E4E008D2}"/>
              </a:ext>
            </a:extLst>
          </p:cNvPr>
          <p:cNvSpPr/>
          <p:nvPr/>
        </p:nvSpPr>
        <p:spPr>
          <a:xfrm>
            <a:off x="5843238" y="5546383"/>
            <a:ext cx="377371" cy="247886"/>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B43403-5750-451B-B7EE-62CE7F248CE7}"/>
              </a:ext>
            </a:extLst>
          </p:cNvPr>
          <p:cNvSpPr/>
          <p:nvPr/>
        </p:nvSpPr>
        <p:spPr>
          <a:xfrm>
            <a:off x="6373009" y="5546382"/>
            <a:ext cx="377371" cy="1747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0A01951-7068-45AC-B8A7-A5B25F51EA14}"/>
              </a:ext>
            </a:extLst>
          </p:cNvPr>
          <p:cNvSpPr/>
          <p:nvPr/>
        </p:nvSpPr>
        <p:spPr>
          <a:xfrm>
            <a:off x="6902780" y="5546382"/>
            <a:ext cx="377371" cy="302435"/>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C8B9AC-872B-4D68-97A1-64A35AA25848}"/>
              </a:ext>
            </a:extLst>
          </p:cNvPr>
          <p:cNvSpPr/>
          <p:nvPr/>
        </p:nvSpPr>
        <p:spPr>
          <a:xfrm>
            <a:off x="7432551" y="5546382"/>
            <a:ext cx="377371" cy="7584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22B2CA6-5763-4B55-8BE6-2378F215E330}"/>
              </a:ext>
            </a:extLst>
          </p:cNvPr>
          <p:cNvSpPr/>
          <p:nvPr/>
        </p:nvSpPr>
        <p:spPr>
          <a:xfrm>
            <a:off x="7962322" y="5546382"/>
            <a:ext cx="377371" cy="22986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7C205D-7116-4BC3-B1AE-2DFA7C5D4E5D}"/>
              </a:ext>
            </a:extLst>
          </p:cNvPr>
          <p:cNvSpPr/>
          <p:nvPr/>
        </p:nvSpPr>
        <p:spPr>
          <a:xfrm>
            <a:off x="8492093" y="5546382"/>
            <a:ext cx="377371" cy="350849"/>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30BF59C-C9AB-4221-98D8-44E6DBE68108}"/>
              </a:ext>
            </a:extLst>
          </p:cNvPr>
          <p:cNvSpPr/>
          <p:nvPr/>
        </p:nvSpPr>
        <p:spPr>
          <a:xfrm>
            <a:off x="9021864" y="5553872"/>
            <a:ext cx="377371" cy="5782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256965-B784-40AE-8F2F-E1CE9AAD9FF5}"/>
              </a:ext>
            </a:extLst>
          </p:cNvPr>
          <p:cNvSpPr/>
          <p:nvPr/>
        </p:nvSpPr>
        <p:spPr>
          <a:xfrm>
            <a:off x="9551635" y="5546383"/>
            <a:ext cx="377371" cy="13743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633C5F2-6520-4CBC-9159-E3D65DF6BFCE}"/>
              </a:ext>
            </a:extLst>
          </p:cNvPr>
          <p:cNvSpPr/>
          <p:nvPr/>
        </p:nvSpPr>
        <p:spPr>
          <a:xfrm>
            <a:off x="10081406" y="5546382"/>
            <a:ext cx="377371" cy="5713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623AC2B-7171-45E4-AB93-CB35EEB6D900}"/>
              </a:ext>
            </a:extLst>
          </p:cNvPr>
          <p:cNvSpPr/>
          <p:nvPr/>
        </p:nvSpPr>
        <p:spPr>
          <a:xfrm>
            <a:off x="10611177" y="5546383"/>
            <a:ext cx="377371" cy="452294"/>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54F06CB-6941-4537-9C4E-E984AB8FCDCE}"/>
              </a:ext>
            </a:extLst>
          </p:cNvPr>
          <p:cNvSpPr/>
          <p:nvPr/>
        </p:nvSpPr>
        <p:spPr>
          <a:xfrm>
            <a:off x="11140948" y="5546383"/>
            <a:ext cx="377371" cy="61975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A6AE2E5D-1E92-44C9-ABF6-E16CEBC089E5}"/>
              </a:ext>
            </a:extLst>
          </p:cNvPr>
          <p:cNvCxnSpPr>
            <a:cxnSpLocks/>
          </p:cNvCxnSpPr>
          <p:nvPr/>
        </p:nvCxnSpPr>
        <p:spPr>
          <a:xfrm>
            <a:off x="2133600" y="5289017"/>
            <a:ext cx="9891971" cy="0"/>
          </a:xfrm>
          <a:prstGeom prst="line">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BF2F1757-5F57-4758-9944-B8C5205AF5B7}"/>
              </a:ext>
            </a:extLst>
          </p:cNvPr>
          <p:cNvSpPr/>
          <p:nvPr/>
        </p:nvSpPr>
        <p:spPr>
          <a:xfrm>
            <a:off x="2621552"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F9BB48D-C265-42BD-B2DA-DE451DE70C25}"/>
              </a:ext>
            </a:extLst>
          </p:cNvPr>
          <p:cNvSpPr/>
          <p:nvPr/>
        </p:nvSpPr>
        <p:spPr>
          <a:xfrm>
            <a:off x="3151323"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4F024B3-6A10-4CEA-9407-38C35BE3E184}"/>
              </a:ext>
            </a:extLst>
          </p:cNvPr>
          <p:cNvSpPr/>
          <p:nvPr/>
        </p:nvSpPr>
        <p:spPr>
          <a:xfrm>
            <a:off x="3681094"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0E43CC0-9376-47DD-9944-6350D8E3CE15}"/>
              </a:ext>
            </a:extLst>
          </p:cNvPr>
          <p:cNvSpPr/>
          <p:nvPr/>
        </p:nvSpPr>
        <p:spPr>
          <a:xfrm>
            <a:off x="4210865"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F09E53B-1231-4251-8545-6472EFA8C36B}"/>
              </a:ext>
            </a:extLst>
          </p:cNvPr>
          <p:cNvSpPr/>
          <p:nvPr/>
        </p:nvSpPr>
        <p:spPr>
          <a:xfrm>
            <a:off x="4740636"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0244138-A3A4-4C4D-8DB1-A5C51A79B0DE}"/>
              </a:ext>
            </a:extLst>
          </p:cNvPr>
          <p:cNvSpPr/>
          <p:nvPr/>
        </p:nvSpPr>
        <p:spPr>
          <a:xfrm>
            <a:off x="5270407"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C3638E9-17F6-45F7-A61E-D455D15EF2F9}"/>
              </a:ext>
            </a:extLst>
          </p:cNvPr>
          <p:cNvSpPr/>
          <p:nvPr/>
        </p:nvSpPr>
        <p:spPr>
          <a:xfrm>
            <a:off x="5843238"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C621C02-F7CB-4084-B2B8-C019CA25D650}"/>
              </a:ext>
            </a:extLst>
          </p:cNvPr>
          <p:cNvSpPr/>
          <p:nvPr/>
        </p:nvSpPr>
        <p:spPr>
          <a:xfrm>
            <a:off x="6373009"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992E659-8EFD-4FC8-B6CC-232AEFEEBA84}"/>
              </a:ext>
            </a:extLst>
          </p:cNvPr>
          <p:cNvSpPr/>
          <p:nvPr/>
        </p:nvSpPr>
        <p:spPr>
          <a:xfrm>
            <a:off x="6902780"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A9A7BC-37E5-4E23-A130-9D4EFE774F00}"/>
              </a:ext>
            </a:extLst>
          </p:cNvPr>
          <p:cNvSpPr/>
          <p:nvPr/>
        </p:nvSpPr>
        <p:spPr>
          <a:xfrm>
            <a:off x="7432551"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4472DDF-751B-4BB9-BA81-DE8B90D1CB31}"/>
              </a:ext>
            </a:extLst>
          </p:cNvPr>
          <p:cNvSpPr/>
          <p:nvPr/>
        </p:nvSpPr>
        <p:spPr>
          <a:xfrm>
            <a:off x="7962322"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29E63CC-6551-4CA3-B1FD-8CB678E2F02B}"/>
              </a:ext>
            </a:extLst>
          </p:cNvPr>
          <p:cNvSpPr/>
          <p:nvPr/>
        </p:nvSpPr>
        <p:spPr>
          <a:xfrm>
            <a:off x="8492093"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3C2FBF9-22E7-4B37-84B0-E76519C8E19B}"/>
              </a:ext>
            </a:extLst>
          </p:cNvPr>
          <p:cNvSpPr/>
          <p:nvPr/>
        </p:nvSpPr>
        <p:spPr>
          <a:xfrm>
            <a:off x="9021864"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57A2C3E-DDE3-41D5-B7B3-0ABCC564F6D3}"/>
              </a:ext>
            </a:extLst>
          </p:cNvPr>
          <p:cNvSpPr/>
          <p:nvPr/>
        </p:nvSpPr>
        <p:spPr>
          <a:xfrm>
            <a:off x="9551635"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8D3A5FB-4DF9-4522-8BDD-E372E3CBC355}"/>
              </a:ext>
            </a:extLst>
          </p:cNvPr>
          <p:cNvSpPr/>
          <p:nvPr/>
        </p:nvSpPr>
        <p:spPr>
          <a:xfrm>
            <a:off x="10081406"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8562E8F-473C-4077-8134-EDEDFD8B0F45}"/>
              </a:ext>
            </a:extLst>
          </p:cNvPr>
          <p:cNvSpPr/>
          <p:nvPr/>
        </p:nvSpPr>
        <p:spPr>
          <a:xfrm>
            <a:off x="10611177"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C6220EB-62C3-4B3E-9F94-6C3F7A4031DD}"/>
              </a:ext>
            </a:extLst>
          </p:cNvPr>
          <p:cNvSpPr/>
          <p:nvPr/>
        </p:nvSpPr>
        <p:spPr>
          <a:xfrm>
            <a:off x="11140948"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82FF067-0339-4826-A147-AA68E757B4E6}"/>
              </a:ext>
            </a:extLst>
          </p:cNvPr>
          <p:cNvSpPr/>
          <p:nvPr/>
        </p:nvSpPr>
        <p:spPr>
          <a:xfrm>
            <a:off x="2621552"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4400C35-7A1B-446F-B91B-2CDC13914E0A}"/>
              </a:ext>
            </a:extLst>
          </p:cNvPr>
          <p:cNvSpPr/>
          <p:nvPr/>
        </p:nvSpPr>
        <p:spPr>
          <a:xfrm>
            <a:off x="3151323" y="2331634"/>
            <a:ext cx="377371" cy="1587138"/>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6FE193E-3468-466E-8900-8A9E35AD5B72}"/>
              </a:ext>
            </a:extLst>
          </p:cNvPr>
          <p:cNvSpPr/>
          <p:nvPr/>
        </p:nvSpPr>
        <p:spPr>
          <a:xfrm>
            <a:off x="3681094" y="2331635"/>
            <a:ext cx="377371" cy="808438"/>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7E45732-F5CC-4C51-A9E4-BAD82DA2EB82}"/>
              </a:ext>
            </a:extLst>
          </p:cNvPr>
          <p:cNvSpPr/>
          <p:nvPr/>
        </p:nvSpPr>
        <p:spPr>
          <a:xfrm>
            <a:off x="4210865"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59CA8F7-0565-49BD-AB91-BD5A74B76A46}"/>
              </a:ext>
            </a:extLst>
          </p:cNvPr>
          <p:cNvSpPr/>
          <p:nvPr/>
        </p:nvSpPr>
        <p:spPr>
          <a:xfrm>
            <a:off x="4740636" y="2331634"/>
            <a:ext cx="377371" cy="117955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2727E16-2776-4373-B17F-A0646319890E}"/>
              </a:ext>
            </a:extLst>
          </p:cNvPr>
          <p:cNvSpPr/>
          <p:nvPr/>
        </p:nvSpPr>
        <p:spPr>
          <a:xfrm>
            <a:off x="5270407"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6D4C8E4-B016-4D32-9A11-D4CF0D139A2C}"/>
              </a:ext>
            </a:extLst>
          </p:cNvPr>
          <p:cNvSpPr/>
          <p:nvPr/>
        </p:nvSpPr>
        <p:spPr>
          <a:xfrm>
            <a:off x="5843238" y="2331634"/>
            <a:ext cx="377371" cy="692325"/>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5401CFB-070F-42E0-AEC5-C3C36C0ECC17}"/>
              </a:ext>
            </a:extLst>
          </p:cNvPr>
          <p:cNvSpPr/>
          <p:nvPr/>
        </p:nvSpPr>
        <p:spPr>
          <a:xfrm>
            <a:off x="6373009"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8A7E968-4568-4C9B-ACC6-EE06F21EE13C}"/>
              </a:ext>
            </a:extLst>
          </p:cNvPr>
          <p:cNvSpPr/>
          <p:nvPr/>
        </p:nvSpPr>
        <p:spPr>
          <a:xfrm>
            <a:off x="6902780"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716804A-2588-4F52-9D9A-BDBCBEC12511}"/>
              </a:ext>
            </a:extLst>
          </p:cNvPr>
          <p:cNvSpPr/>
          <p:nvPr/>
        </p:nvSpPr>
        <p:spPr>
          <a:xfrm>
            <a:off x="7432551" y="2331634"/>
            <a:ext cx="377371" cy="1397445"/>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CBBD8DD-8783-4422-80A6-B58A29941A34}"/>
              </a:ext>
            </a:extLst>
          </p:cNvPr>
          <p:cNvSpPr/>
          <p:nvPr/>
        </p:nvSpPr>
        <p:spPr>
          <a:xfrm>
            <a:off x="7962322"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2FAA276-CF36-44BC-94C4-60445FE3F211}"/>
              </a:ext>
            </a:extLst>
          </p:cNvPr>
          <p:cNvSpPr/>
          <p:nvPr/>
        </p:nvSpPr>
        <p:spPr>
          <a:xfrm>
            <a:off x="8492093"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94D7C7F-9EEA-4108-B25C-2A5AE59A8BD0}"/>
              </a:ext>
            </a:extLst>
          </p:cNvPr>
          <p:cNvSpPr/>
          <p:nvPr/>
        </p:nvSpPr>
        <p:spPr>
          <a:xfrm>
            <a:off x="9021864" y="2331634"/>
            <a:ext cx="377371" cy="1042519"/>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7C49219-3690-43BF-B1DA-DE37297629E6}"/>
              </a:ext>
            </a:extLst>
          </p:cNvPr>
          <p:cNvSpPr/>
          <p:nvPr/>
        </p:nvSpPr>
        <p:spPr>
          <a:xfrm>
            <a:off x="9551635" y="2331634"/>
            <a:ext cx="377371" cy="1440987"/>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76D7125-2E39-44F8-817D-F30FA23C03D9}"/>
              </a:ext>
            </a:extLst>
          </p:cNvPr>
          <p:cNvSpPr/>
          <p:nvPr/>
        </p:nvSpPr>
        <p:spPr>
          <a:xfrm>
            <a:off x="10081406"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3851D77-D0A9-4B6B-9F25-802361E63D3B}"/>
              </a:ext>
            </a:extLst>
          </p:cNvPr>
          <p:cNvSpPr/>
          <p:nvPr/>
        </p:nvSpPr>
        <p:spPr>
          <a:xfrm>
            <a:off x="10611177"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9510967-146D-4FD8-9685-E586B1BD5C64}"/>
              </a:ext>
            </a:extLst>
          </p:cNvPr>
          <p:cNvSpPr/>
          <p:nvPr/>
        </p:nvSpPr>
        <p:spPr>
          <a:xfrm>
            <a:off x="11670719" y="1713645"/>
            <a:ext cx="2345558" cy="332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C510EB5-13B8-48B9-8FD7-F94497B73ADB}"/>
              </a:ext>
            </a:extLst>
          </p:cNvPr>
          <p:cNvSpPr/>
          <p:nvPr/>
        </p:nvSpPr>
        <p:spPr>
          <a:xfrm>
            <a:off x="11140948" y="2331635"/>
            <a:ext cx="377371" cy="742674"/>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019E838-B532-4058-B6C2-141C198C0C41}"/>
              </a:ext>
            </a:extLst>
          </p:cNvPr>
          <p:cNvSpPr txBox="1"/>
          <p:nvPr/>
        </p:nvSpPr>
        <p:spPr>
          <a:xfrm>
            <a:off x="137214" y="5170363"/>
            <a:ext cx="2408138" cy="954107"/>
          </a:xfrm>
          <a:prstGeom prst="rect">
            <a:avLst/>
          </a:prstGeom>
          <a:noFill/>
        </p:spPr>
        <p:txBody>
          <a:bodyPr wrap="square" rtlCol="0">
            <a:spAutoFit/>
          </a:bodyPr>
          <a:lstStyle/>
          <a:p>
            <a:r>
              <a:rPr lang="en-US" sz="2800" dirty="0">
                <a:solidFill>
                  <a:schemeClr val="accent1">
                    <a:lumMod val="75000"/>
                  </a:schemeClr>
                </a:solidFill>
              </a:rPr>
              <a:t>Base Layer</a:t>
            </a:r>
            <a:br>
              <a:rPr lang="en-US" sz="2800" dirty="0">
                <a:solidFill>
                  <a:schemeClr val="accent1">
                    <a:lumMod val="75000"/>
                  </a:schemeClr>
                </a:solidFill>
              </a:rPr>
            </a:br>
            <a:r>
              <a:rPr lang="en-US" sz="2800" dirty="0">
                <a:solidFill>
                  <a:schemeClr val="accent1">
                    <a:lumMod val="75000"/>
                  </a:schemeClr>
                </a:solidFill>
              </a:rPr>
              <a:t>(Bitcoin Core)</a:t>
            </a:r>
          </a:p>
        </p:txBody>
      </p:sp>
      <p:sp>
        <p:nvSpPr>
          <p:cNvPr id="92" name="Rectangle 91">
            <a:extLst>
              <a:ext uri="{FF2B5EF4-FFF2-40B4-BE49-F238E27FC236}">
                <a16:creationId xmlns:a16="http://schemas.microsoft.com/office/drawing/2014/main" id="{F5DC4B08-F529-46DE-AE77-D68D7D55095B}"/>
              </a:ext>
            </a:extLst>
          </p:cNvPr>
          <p:cNvSpPr/>
          <p:nvPr/>
        </p:nvSpPr>
        <p:spPr>
          <a:xfrm>
            <a:off x="8692038" y="222105"/>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A3EAACC-39CE-48B2-A2F5-963CFCF5C7D3}"/>
              </a:ext>
            </a:extLst>
          </p:cNvPr>
          <p:cNvSpPr/>
          <p:nvPr/>
        </p:nvSpPr>
        <p:spPr>
          <a:xfrm>
            <a:off x="10270091" y="137901"/>
            <a:ext cx="377371" cy="64109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5522AD07-B14E-41EA-8562-9060CEAD4732}"/>
              </a:ext>
            </a:extLst>
          </p:cNvPr>
          <p:cNvSpPr txBox="1"/>
          <p:nvPr/>
        </p:nvSpPr>
        <p:spPr>
          <a:xfrm>
            <a:off x="9173871" y="103181"/>
            <a:ext cx="1212643" cy="646331"/>
          </a:xfrm>
          <a:prstGeom prst="rect">
            <a:avLst/>
          </a:prstGeom>
          <a:noFill/>
        </p:spPr>
        <p:txBody>
          <a:bodyPr wrap="square" rtlCol="0">
            <a:spAutoFit/>
          </a:bodyPr>
          <a:lstStyle/>
          <a:p>
            <a:r>
              <a:rPr lang="en-US" dirty="0"/>
              <a:t>= Block Header</a:t>
            </a:r>
          </a:p>
        </p:txBody>
      </p:sp>
      <p:sp>
        <p:nvSpPr>
          <p:cNvPr id="95" name="TextBox 94">
            <a:extLst>
              <a:ext uri="{FF2B5EF4-FFF2-40B4-BE49-F238E27FC236}">
                <a16:creationId xmlns:a16="http://schemas.microsoft.com/office/drawing/2014/main" id="{872383B4-B830-4402-8D81-E8983385CB7A}"/>
              </a:ext>
            </a:extLst>
          </p:cNvPr>
          <p:cNvSpPr txBox="1"/>
          <p:nvPr/>
        </p:nvSpPr>
        <p:spPr>
          <a:xfrm>
            <a:off x="10708134" y="93784"/>
            <a:ext cx="1404874" cy="646331"/>
          </a:xfrm>
          <a:prstGeom prst="rect">
            <a:avLst/>
          </a:prstGeom>
          <a:noFill/>
        </p:spPr>
        <p:txBody>
          <a:bodyPr wrap="square" rtlCol="0">
            <a:spAutoFit/>
          </a:bodyPr>
          <a:lstStyle/>
          <a:p>
            <a:r>
              <a:rPr lang="en-US" dirty="0"/>
              <a:t>= List of transactions</a:t>
            </a:r>
          </a:p>
        </p:txBody>
      </p:sp>
      <p:cxnSp>
        <p:nvCxnSpPr>
          <p:cNvPr id="89" name="Straight Connector 88">
            <a:extLst>
              <a:ext uri="{FF2B5EF4-FFF2-40B4-BE49-F238E27FC236}">
                <a16:creationId xmlns:a16="http://schemas.microsoft.com/office/drawing/2014/main" id="{5EFB47E5-88D7-42C9-8BF1-D31A4414D666}"/>
              </a:ext>
            </a:extLst>
          </p:cNvPr>
          <p:cNvCxnSpPr>
            <a:cxnSpLocks/>
          </p:cNvCxnSpPr>
          <p:nvPr/>
        </p:nvCxnSpPr>
        <p:spPr>
          <a:xfrm>
            <a:off x="2133600" y="2074269"/>
            <a:ext cx="9891971" cy="0"/>
          </a:xfrm>
          <a:prstGeom prst="line">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C37ADD63-248F-40E0-891F-EDA23B0DEC3A}"/>
              </a:ext>
            </a:extLst>
          </p:cNvPr>
          <p:cNvSpPr/>
          <p:nvPr/>
        </p:nvSpPr>
        <p:spPr>
          <a:xfrm>
            <a:off x="8492093" y="60325"/>
            <a:ext cx="3533478" cy="842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C97C4763-84A2-4D82-A0B9-C65C56FCECBC}"/>
              </a:ext>
            </a:extLst>
          </p:cNvPr>
          <p:cNvCxnSpPr>
            <a:cxnSpLocks/>
          </p:cNvCxnSpPr>
          <p:nvPr/>
        </p:nvCxnSpPr>
        <p:spPr>
          <a:xfrm>
            <a:off x="10081406" y="115599"/>
            <a:ext cx="0" cy="751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CACD83EC-FFE2-419F-A594-B1941B39E2C1}"/>
              </a:ext>
            </a:extLst>
          </p:cNvPr>
          <p:cNvSpPr txBox="1"/>
          <p:nvPr/>
        </p:nvSpPr>
        <p:spPr>
          <a:xfrm>
            <a:off x="3814828" y="1227318"/>
            <a:ext cx="1563647" cy="369332"/>
          </a:xfrm>
          <a:prstGeom prst="rect">
            <a:avLst/>
          </a:prstGeom>
          <a:noFill/>
        </p:spPr>
        <p:txBody>
          <a:bodyPr wrap="square" rtlCol="0">
            <a:spAutoFit/>
          </a:bodyPr>
          <a:lstStyle/>
          <a:p>
            <a:pPr algn="ctr"/>
            <a:r>
              <a:rPr lang="en-US" dirty="0"/>
              <a:t>January 2021</a:t>
            </a:r>
          </a:p>
        </p:txBody>
      </p:sp>
      <p:sp>
        <p:nvSpPr>
          <p:cNvPr id="104" name="TextBox 103">
            <a:extLst>
              <a:ext uri="{FF2B5EF4-FFF2-40B4-BE49-F238E27FC236}">
                <a16:creationId xmlns:a16="http://schemas.microsoft.com/office/drawing/2014/main" id="{BFD45CE7-F095-4AE2-8579-E476AE9F6928}"/>
              </a:ext>
            </a:extLst>
          </p:cNvPr>
          <p:cNvSpPr txBox="1"/>
          <p:nvPr/>
        </p:nvSpPr>
        <p:spPr>
          <a:xfrm>
            <a:off x="5575305" y="1214688"/>
            <a:ext cx="2035367" cy="369332"/>
          </a:xfrm>
          <a:prstGeom prst="rect">
            <a:avLst/>
          </a:prstGeom>
          <a:noFill/>
        </p:spPr>
        <p:txBody>
          <a:bodyPr wrap="square" rtlCol="0">
            <a:spAutoFit/>
          </a:bodyPr>
          <a:lstStyle/>
          <a:p>
            <a:pPr algn="ctr"/>
            <a:r>
              <a:rPr lang="en-US" dirty="0"/>
              <a:t>February 2021</a:t>
            </a:r>
          </a:p>
        </p:txBody>
      </p:sp>
      <p:sp>
        <p:nvSpPr>
          <p:cNvPr id="105" name="TextBox 104">
            <a:extLst>
              <a:ext uri="{FF2B5EF4-FFF2-40B4-BE49-F238E27FC236}">
                <a16:creationId xmlns:a16="http://schemas.microsoft.com/office/drawing/2014/main" id="{CF75B2D1-943C-414C-A276-19DC4CE46D45}"/>
              </a:ext>
            </a:extLst>
          </p:cNvPr>
          <p:cNvSpPr txBox="1"/>
          <p:nvPr/>
        </p:nvSpPr>
        <p:spPr>
          <a:xfrm>
            <a:off x="7432551" y="1209332"/>
            <a:ext cx="2035367" cy="369332"/>
          </a:xfrm>
          <a:prstGeom prst="rect">
            <a:avLst/>
          </a:prstGeom>
          <a:noFill/>
        </p:spPr>
        <p:txBody>
          <a:bodyPr wrap="square" rtlCol="0">
            <a:spAutoFit/>
          </a:bodyPr>
          <a:lstStyle/>
          <a:p>
            <a:pPr algn="ctr"/>
            <a:r>
              <a:rPr lang="en-US" dirty="0"/>
              <a:t>March 2021</a:t>
            </a:r>
          </a:p>
        </p:txBody>
      </p:sp>
      <p:sp>
        <p:nvSpPr>
          <p:cNvPr id="106" name="TextBox 105">
            <a:extLst>
              <a:ext uri="{FF2B5EF4-FFF2-40B4-BE49-F238E27FC236}">
                <a16:creationId xmlns:a16="http://schemas.microsoft.com/office/drawing/2014/main" id="{74AAE12E-9800-4F7C-B599-E25A431F11BA}"/>
              </a:ext>
            </a:extLst>
          </p:cNvPr>
          <p:cNvSpPr txBox="1"/>
          <p:nvPr/>
        </p:nvSpPr>
        <p:spPr>
          <a:xfrm>
            <a:off x="1744825" y="1214637"/>
            <a:ext cx="1796349" cy="369332"/>
          </a:xfrm>
          <a:prstGeom prst="rect">
            <a:avLst/>
          </a:prstGeom>
          <a:noFill/>
        </p:spPr>
        <p:txBody>
          <a:bodyPr wrap="square" rtlCol="0">
            <a:spAutoFit/>
          </a:bodyPr>
          <a:lstStyle/>
          <a:p>
            <a:pPr algn="ctr"/>
            <a:r>
              <a:rPr lang="en-US" dirty="0"/>
              <a:t>December 2020</a:t>
            </a:r>
          </a:p>
        </p:txBody>
      </p:sp>
      <p:sp>
        <p:nvSpPr>
          <p:cNvPr id="107" name="TextBox 106">
            <a:extLst>
              <a:ext uri="{FF2B5EF4-FFF2-40B4-BE49-F238E27FC236}">
                <a16:creationId xmlns:a16="http://schemas.microsoft.com/office/drawing/2014/main" id="{BFE88991-6CBA-4C0B-829F-F4EEA166954D}"/>
              </a:ext>
            </a:extLst>
          </p:cNvPr>
          <p:cNvSpPr txBox="1"/>
          <p:nvPr/>
        </p:nvSpPr>
        <p:spPr>
          <a:xfrm>
            <a:off x="9289797" y="1197249"/>
            <a:ext cx="2035367" cy="369332"/>
          </a:xfrm>
          <a:prstGeom prst="rect">
            <a:avLst/>
          </a:prstGeom>
          <a:noFill/>
        </p:spPr>
        <p:txBody>
          <a:bodyPr wrap="square" rtlCol="0">
            <a:spAutoFit/>
          </a:bodyPr>
          <a:lstStyle/>
          <a:p>
            <a:pPr algn="ctr"/>
            <a:r>
              <a:rPr lang="en-US" dirty="0"/>
              <a:t>April 2021</a:t>
            </a:r>
          </a:p>
        </p:txBody>
      </p:sp>
      <p:sp>
        <p:nvSpPr>
          <p:cNvPr id="108" name="Rectangle 107">
            <a:extLst>
              <a:ext uri="{FF2B5EF4-FFF2-40B4-BE49-F238E27FC236}">
                <a16:creationId xmlns:a16="http://schemas.microsoft.com/office/drawing/2014/main" id="{0B429B36-26AC-49E4-AB56-682AF343397A}"/>
              </a:ext>
            </a:extLst>
          </p:cNvPr>
          <p:cNvSpPr/>
          <p:nvPr/>
        </p:nvSpPr>
        <p:spPr>
          <a:xfrm>
            <a:off x="703462" y="1502604"/>
            <a:ext cx="1701427" cy="268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2A68B585-DECB-41E1-862F-EDDB143B45C5}"/>
              </a:ext>
            </a:extLst>
          </p:cNvPr>
          <p:cNvSpPr txBox="1"/>
          <p:nvPr/>
        </p:nvSpPr>
        <p:spPr>
          <a:xfrm>
            <a:off x="206253" y="2191899"/>
            <a:ext cx="2152262" cy="954107"/>
          </a:xfrm>
          <a:prstGeom prst="rect">
            <a:avLst/>
          </a:prstGeom>
          <a:noFill/>
        </p:spPr>
        <p:txBody>
          <a:bodyPr wrap="square" rtlCol="0">
            <a:spAutoFit/>
          </a:bodyPr>
          <a:lstStyle/>
          <a:p>
            <a:r>
              <a:rPr lang="en-US" sz="2800" dirty="0">
                <a:solidFill>
                  <a:srgbClr val="C00000"/>
                </a:solidFill>
              </a:rPr>
              <a:t>Layer 2</a:t>
            </a:r>
            <a:br>
              <a:rPr lang="en-US" sz="2800" dirty="0">
                <a:solidFill>
                  <a:srgbClr val="C00000"/>
                </a:solidFill>
              </a:rPr>
            </a:br>
            <a:r>
              <a:rPr lang="en-US" sz="2800" dirty="0">
                <a:solidFill>
                  <a:srgbClr val="C00000"/>
                </a:solidFill>
              </a:rPr>
              <a:t>(Bit-Monero)</a:t>
            </a:r>
          </a:p>
        </p:txBody>
      </p:sp>
      <p:cxnSp>
        <p:nvCxnSpPr>
          <p:cNvPr id="115" name="Straight Connector 114">
            <a:extLst>
              <a:ext uri="{FF2B5EF4-FFF2-40B4-BE49-F238E27FC236}">
                <a16:creationId xmlns:a16="http://schemas.microsoft.com/office/drawing/2014/main" id="{7C05707C-21AF-41F5-AA77-A1AA010F75E9}"/>
              </a:ext>
            </a:extLst>
          </p:cNvPr>
          <p:cNvCxnSpPr>
            <a:cxnSpLocks/>
          </p:cNvCxnSpPr>
          <p:nvPr/>
        </p:nvCxnSpPr>
        <p:spPr>
          <a:xfrm flipV="1">
            <a:off x="137214" y="1568928"/>
            <a:ext cx="11901316" cy="2992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DF249E7-1CF3-4A29-9910-8B3F6109AEF8}"/>
              </a:ext>
            </a:extLst>
          </p:cNvPr>
          <p:cNvCxnSpPr>
            <a:cxnSpLocks/>
          </p:cNvCxnSpPr>
          <p:nvPr/>
        </p:nvCxnSpPr>
        <p:spPr>
          <a:xfrm flipV="1">
            <a:off x="124255" y="4898087"/>
            <a:ext cx="11901316" cy="2992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F087AC4-9064-444D-B0BC-018DC7EF9505}"/>
              </a:ext>
            </a:extLst>
          </p:cNvPr>
          <p:cNvCxnSpPr>
            <a:cxnSpLocks/>
          </p:cNvCxnSpPr>
          <p:nvPr/>
        </p:nvCxnSpPr>
        <p:spPr>
          <a:xfrm flipV="1">
            <a:off x="206253" y="1208651"/>
            <a:ext cx="11985747" cy="5028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Footer Placeholder 4">
            <a:extLst>
              <a:ext uri="{FF2B5EF4-FFF2-40B4-BE49-F238E27FC236}">
                <a16:creationId xmlns:a16="http://schemas.microsoft.com/office/drawing/2014/main" id="{16068C78-C90C-2009-BAA7-662A3673D87D}"/>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255402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ADD0FBCE-30A7-B5DC-950A-DC702623535D}"/>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Putting Hash(L2) into L1</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58</a:t>
            </a:fld>
            <a:endParaRPr lang="en-US" dirty="0"/>
          </a:p>
        </p:txBody>
      </p:sp>
      <p:sp>
        <p:nvSpPr>
          <p:cNvPr id="9" name="Rectangle 8">
            <a:extLst>
              <a:ext uri="{FF2B5EF4-FFF2-40B4-BE49-F238E27FC236}">
                <a16:creationId xmlns:a16="http://schemas.microsoft.com/office/drawing/2014/main" id="{5EB38651-8AB6-47B8-9EDA-8A4950403778}"/>
              </a:ext>
            </a:extLst>
          </p:cNvPr>
          <p:cNvSpPr/>
          <p:nvPr/>
        </p:nvSpPr>
        <p:spPr>
          <a:xfrm>
            <a:off x="262155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3BC2EB-814E-4F13-AF41-9512C0D3A543}"/>
              </a:ext>
            </a:extLst>
          </p:cNvPr>
          <p:cNvSpPr/>
          <p:nvPr/>
        </p:nvSpPr>
        <p:spPr>
          <a:xfrm>
            <a:off x="315132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DA6AF3-295C-4223-B27D-74F2EAA18D6E}"/>
              </a:ext>
            </a:extLst>
          </p:cNvPr>
          <p:cNvSpPr/>
          <p:nvPr/>
        </p:nvSpPr>
        <p:spPr>
          <a:xfrm>
            <a:off x="368109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D2848E-968E-4BC0-BBFE-256759C9986C}"/>
              </a:ext>
            </a:extLst>
          </p:cNvPr>
          <p:cNvSpPr/>
          <p:nvPr/>
        </p:nvSpPr>
        <p:spPr>
          <a:xfrm>
            <a:off x="421086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AE89E0-0231-4AD3-AC3C-888ED8F51583}"/>
              </a:ext>
            </a:extLst>
          </p:cNvPr>
          <p:cNvSpPr/>
          <p:nvPr/>
        </p:nvSpPr>
        <p:spPr>
          <a:xfrm>
            <a:off x="474063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B5A1C9-D679-45DD-97F8-2EE6A0516E45}"/>
              </a:ext>
            </a:extLst>
          </p:cNvPr>
          <p:cNvSpPr/>
          <p:nvPr/>
        </p:nvSpPr>
        <p:spPr>
          <a:xfrm>
            <a:off x="527040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73764C-366B-421B-96BA-73A5C413CD06}"/>
              </a:ext>
            </a:extLst>
          </p:cNvPr>
          <p:cNvSpPr/>
          <p:nvPr/>
        </p:nvSpPr>
        <p:spPr>
          <a:xfrm>
            <a:off x="584323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BA7703-6B28-44B0-ABA5-5E31705D3E4B}"/>
              </a:ext>
            </a:extLst>
          </p:cNvPr>
          <p:cNvSpPr/>
          <p:nvPr/>
        </p:nvSpPr>
        <p:spPr>
          <a:xfrm>
            <a:off x="6373009"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3D56C0-9FB4-4860-8B51-6C3DFDEEE672}"/>
              </a:ext>
            </a:extLst>
          </p:cNvPr>
          <p:cNvSpPr/>
          <p:nvPr/>
        </p:nvSpPr>
        <p:spPr>
          <a:xfrm>
            <a:off x="6902780"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F8675B-1953-43B1-8FE6-BDEB1699D60D}"/>
              </a:ext>
            </a:extLst>
          </p:cNvPr>
          <p:cNvSpPr/>
          <p:nvPr/>
        </p:nvSpPr>
        <p:spPr>
          <a:xfrm>
            <a:off x="7432551"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219790-0C3A-462B-AA89-86B53E6C9522}"/>
              </a:ext>
            </a:extLst>
          </p:cNvPr>
          <p:cNvSpPr/>
          <p:nvPr/>
        </p:nvSpPr>
        <p:spPr>
          <a:xfrm>
            <a:off x="796232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7EBE0F-4D8E-4A38-B1C2-13F38E553C08}"/>
              </a:ext>
            </a:extLst>
          </p:cNvPr>
          <p:cNvSpPr/>
          <p:nvPr/>
        </p:nvSpPr>
        <p:spPr>
          <a:xfrm>
            <a:off x="849209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D7AA79-6248-493F-8D89-7C03B8D815DB}"/>
              </a:ext>
            </a:extLst>
          </p:cNvPr>
          <p:cNvSpPr/>
          <p:nvPr/>
        </p:nvSpPr>
        <p:spPr>
          <a:xfrm>
            <a:off x="902186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0A1AE5-DE4F-4C33-B4B0-CA1032C1EC02}"/>
              </a:ext>
            </a:extLst>
          </p:cNvPr>
          <p:cNvSpPr/>
          <p:nvPr/>
        </p:nvSpPr>
        <p:spPr>
          <a:xfrm>
            <a:off x="955163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BA95BC-B207-4320-9BEA-DD34FE4ACBF9}"/>
              </a:ext>
            </a:extLst>
          </p:cNvPr>
          <p:cNvSpPr/>
          <p:nvPr/>
        </p:nvSpPr>
        <p:spPr>
          <a:xfrm>
            <a:off x="1008140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57E083-FCCE-4D2E-8542-0CB725335650}"/>
              </a:ext>
            </a:extLst>
          </p:cNvPr>
          <p:cNvSpPr/>
          <p:nvPr/>
        </p:nvSpPr>
        <p:spPr>
          <a:xfrm>
            <a:off x="1061117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37A263-5A70-441F-BB03-82DD4E707619}"/>
              </a:ext>
            </a:extLst>
          </p:cNvPr>
          <p:cNvSpPr/>
          <p:nvPr/>
        </p:nvSpPr>
        <p:spPr>
          <a:xfrm>
            <a:off x="1114094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29077E-9CEE-47F7-AA4A-374F7AE94532}"/>
              </a:ext>
            </a:extLst>
          </p:cNvPr>
          <p:cNvSpPr/>
          <p:nvPr/>
        </p:nvSpPr>
        <p:spPr>
          <a:xfrm>
            <a:off x="2621552" y="5546382"/>
            <a:ext cx="377371" cy="5319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6DBC00-835C-4963-ABF2-452C3CD2ACC3}"/>
              </a:ext>
            </a:extLst>
          </p:cNvPr>
          <p:cNvSpPr/>
          <p:nvPr/>
        </p:nvSpPr>
        <p:spPr>
          <a:xfrm>
            <a:off x="3151323" y="5546382"/>
            <a:ext cx="377371" cy="16846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62B81C-C3F5-4447-A926-90C0B822F8D7}"/>
              </a:ext>
            </a:extLst>
          </p:cNvPr>
          <p:cNvSpPr/>
          <p:nvPr/>
        </p:nvSpPr>
        <p:spPr>
          <a:xfrm>
            <a:off x="3681094" y="5546382"/>
            <a:ext cx="377371" cy="3902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4946A-B28D-4996-9331-F870EC4DFE56}"/>
              </a:ext>
            </a:extLst>
          </p:cNvPr>
          <p:cNvSpPr/>
          <p:nvPr/>
        </p:nvSpPr>
        <p:spPr>
          <a:xfrm>
            <a:off x="4210865" y="5546383"/>
            <a:ext cx="377371" cy="531932"/>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6573905-16B0-4BB0-8A69-29B234F4380A}"/>
              </a:ext>
            </a:extLst>
          </p:cNvPr>
          <p:cNvSpPr/>
          <p:nvPr/>
        </p:nvSpPr>
        <p:spPr>
          <a:xfrm>
            <a:off x="4740636" y="5546383"/>
            <a:ext cx="377371" cy="29630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1B1B99-B61C-4B18-8FFD-1F65B81E8D84}"/>
              </a:ext>
            </a:extLst>
          </p:cNvPr>
          <p:cNvSpPr/>
          <p:nvPr/>
        </p:nvSpPr>
        <p:spPr>
          <a:xfrm>
            <a:off x="5270407" y="5546382"/>
            <a:ext cx="377371" cy="70104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F54872C-988F-4437-9158-C990E4E008D2}"/>
              </a:ext>
            </a:extLst>
          </p:cNvPr>
          <p:cNvSpPr/>
          <p:nvPr/>
        </p:nvSpPr>
        <p:spPr>
          <a:xfrm>
            <a:off x="5843238" y="5546383"/>
            <a:ext cx="377371" cy="247886"/>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B43403-5750-451B-B7EE-62CE7F248CE7}"/>
              </a:ext>
            </a:extLst>
          </p:cNvPr>
          <p:cNvSpPr/>
          <p:nvPr/>
        </p:nvSpPr>
        <p:spPr>
          <a:xfrm>
            <a:off x="6373009" y="5546382"/>
            <a:ext cx="377371" cy="1747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0A01951-7068-45AC-B8A7-A5B25F51EA14}"/>
              </a:ext>
            </a:extLst>
          </p:cNvPr>
          <p:cNvSpPr/>
          <p:nvPr/>
        </p:nvSpPr>
        <p:spPr>
          <a:xfrm>
            <a:off x="6902780" y="5546382"/>
            <a:ext cx="377371" cy="302435"/>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C8B9AC-872B-4D68-97A1-64A35AA25848}"/>
              </a:ext>
            </a:extLst>
          </p:cNvPr>
          <p:cNvSpPr/>
          <p:nvPr/>
        </p:nvSpPr>
        <p:spPr>
          <a:xfrm>
            <a:off x="7432551" y="5546382"/>
            <a:ext cx="377371" cy="7584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22B2CA6-5763-4B55-8BE6-2378F215E330}"/>
              </a:ext>
            </a:extLst>
          </p:cNvPr>
          <p:cNvSpPr/>
          <p:nvPr/>
        </p:nvSpPr>
        <p:spPr>
          <a:xfrm>
            <a:off x="7962322" y="5546382"/>
            <a:ext cx="377371" cy="22986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7C205D-7116-4BC3-B1AE-2DFA7C5D4E5D}"/>
              </a:ext>
            </a:extLst>
          </p:cNvPr>
          <p:cNvSpPr/>
          <p:nvPr/>
        </p:nvSpPr>
        <p:spPr>
          <a:xfrm>
            <a:off x="8492093" y="5546382"/>
            <a:ext cx="377371" cy="350849"/>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30BF59C-C9AB-4221-98D8-44E6DBE68108}"/>
              </a:ext>
            </a:extLst>
          </p:cNvPr>
          <p:cNvSpPr/>
          <p:nvPr/>
        </p:nvSpPr>
        <p:spPr>
          <a:xfrm>
            <a:off x="9021864" y="5553872"/>
            <a:ext cx="377371" cy="5782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256965-B784-40AE-8F2F-E1CE9AAD9FF5}"/>
              </a:ext>
            </a:extLst>
          </p:cNvPr>
          <p:cNvSpPr/>
          <p:nvPr/>
        </p:nvSpPr>
        <p:spPr>
          <a:xfrm>
            <a:off x="9551635" y="5546383"/>
            <a:ext cx="377371" cy="13743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633C5F2-6520-4CBC-9159-E3D65DF6BFCE}"/>
              </a:ext>
            </a:extLst>
          </p:cNvPr>
          <p:cNvSpPr/>
          <p:nvPr/>
        </p:nvSpPr>
        <p:spPr>
          <a:xfrm>
            <a:off x="10081406" y="5546382"/>
            <a:ext cx="377371" cy="5713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623AC2B-7171-45E4-AB93-CB35EEB6D900}"/>
              </a:ext>
            </a:extLst>
          </p:cNvPr>
          <p:cNvSpPr/>
          <p:nvPr/>
        </p:nvSpPr>
        <p:spPr>
          <a:xfrm>
            <a:off x="10611177" y="5546383"/>
            <a:ext cx="377371" cy="452294"/>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54F06CB-6941-4537-9C4E-E984AB8FCDCE}"/>
              </a:ext>
            </a:extLst>
          </p:cNvPr>
          <p:cNvSpPr/>
          <p:nvPr/>
        </p:nvSpPr>
        <p:spPr>
          <a:xfrm>
            <a:off x="11140948" y="5546383"/>
            <a:ext cx="377371" cy="61975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A6AE2E5D-1E92-44C9-ABF6-E16CEBC089E5}"/>
              </a:ext>
            </a:extLst>
          </p:cNvPr>
          <p:cNvCxnSpPr>
            <a:cxnSpLocks/>
          </p:cNvCxnSpPr>
          <p:nvPr/>
        </p:nvCxnSpPr>
        <p:spPr>
          <a:xfrm>
            <a:off x="2133600" y="5289017"/>
            <a:ext cx="9891971" cy="0"/>
          </a:xfrm>
          <a:prstGeom prst="line">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BF2F1757-5F57-4758-9944-B8C5205AF5B7}"/>
              </a:ext>
            </a:extLst>
          </p:cNvPr>
          <p:cNvSpPr/>
          <p:nvPr/>
        </p:nvSpPr>
        <p:spPr>
          <a:xfrm>
            <a:off x="2621552"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F9BB48D-C265-42BD-B2DA-DE451DE70C25}"/>
              </a:ext>
            </a:extLst>
          </p:cNvPr>
          <p:cNvSpPr/>
          <p:nvPr/>
        </p:nvSpPr>
        <p:spPr>
          <a:xfrm>
            <a:off x="3151323"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4F024B3-6A10-4CEA-9407-38C35BE3E184}"/>
              </a:ext>
            </a:extLst>
          </p:cNvPr>
          <p:cNvSpPr/>
          <p:nvPr/>
        </p:nvSpPr>
        <p:spPr>
          <a:xfrm>
            <a:off x="3681094"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0E43CC0-9376-47DD-9944-6350D8E3CE15}"/>
              </a:ext>
            </a:extLst>
          </p:cNvPr>
          <p:cNvSpPr/>
          <p:nvPr/>
        </p:nvSpPr>
        <p:spPr>
          <a:xfrm>
            <a:off x="4210865"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F09E53B-1231-4251-8545-6472EFA8C36B}"/>
              </a:ext>
            </a:extLst>
          </p:cNvPr>
          <p:cNvSpPr/>
          <p:nvPr/>
        </p:nvSpPr>
        <p:spPr>
          <a:xfrm>
            <a:off x="4740636"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0244138-A3A4-4C4D-8DB1-A5C51A79B0DE}"/>
              </a:ext>
            </a:extLst>
          </p:cNvPr>
          <p:cNvSpPr/>
          <p:nvPr/>
        </p:nvSpPr>
        <p:spPr>
          <a:xfrm>
            <a:off x="5270407"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C3638E9-17F6-45F7-A61E-D455D15EF2F9}"/>
              </a:ext>
            </a:extLst>
          </p:cNvPr>
          <p:cNvSpPr/>
          <p:nvPr/>
        </p:nvSpPr>
        <p:spPr>
          <a:xfrm>
            <a:off x="5843238"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C621C02-F7CB-4084-B2B8-C019CA25D650}"/>
              </a:ext>
            </a:extLst>
          </p:cNvPr>
          <p:cNvSpPr/>
          <p:nvPr/>
        </p:nvSpPr>
        <p:spPr>
          <a:xfrm>
            <a:off x="6373009"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992E659-8EFD-4FC8-B6CC-232AEFEEBA84}"/>
              </a:ext>
            </a:extLst>
          </p:cNvPr>
          <p:cNvSpPr/>
          <p:nvPr/>
        </p:nvSpPr>
        <p:spPr>
          <a:xfrm>
            <a:off x="6902780"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A9A7BC-37E5-4E23-A130-9D4EFE774F00}"/>
              </a:ext>
            </a:extLst>
          </p:cNvPr>
          <p:cNvSpPr/>
          <p:nvPr/>
        </p:nvSpPr>
        <p:spPr>
          <a:xfrm>
            <a:off x="7432551"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4472DDF-751B-4BB9-BA81-DE8B90D1CB31}"/>
              </a:ext>
            </a:extLst>
          </p:cNvPr>
          <p:cNvSpPr/>
          <p:nvPr/>
        </p:nvSpPr>
        <p:spPr>
          <a:xfrm>
            <a:off x="7962322"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29E63CC-6551-4CA3-B1FD-8CB678E2F02B}"/>
              </a:ext>
            </a:extLst>
          </p:cNvPr>
          <p:cNvSpPr/>
          <p:nvPr/>
        </p:nvSpPr>
        <p:spPr>
          <a:xfrm>
            <a:off x="8492093"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3C2FBF9-22E7-4B37-84B0-E76519C8E19B}"/>
              </a:ext>
            </a:extLst>
          </p:cNvPr>
          <p:cNvSpPr/>
          <p:nvPr/>
        </p:nvSpPr>
        <p:spPr>
          <a:xfrm>
            <a:off x="9021864"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57A2C3E-DDE3-41D5-B7B3-0ABCC564F6D3}"/>
              </a:ext>
            </a:extLst>
          </p:cNvPr>
          <p:cNvSpPr/>
          <p:nvPr/>
        </p:nvSpPr>
        <p:spPr>
          <a:xfrm>
            <a:off x="9551635"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8D3A5FB-4DF9-4522-8BDD-E372E3CBC355}"/>
              </a:ext>
            </a:extLst>
          </p:cNvPr>
          <p:cNvSpPr/>
          <p:nvPr/>
        </p:nvSpPr>
        <p:spPr>
          <a:xfrm>
            <a:off x="10081406"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8562E8F-473C-4077-8134-EDEDFD8B0F45}"/>
              </a:ext>
            </a:extLst>
          </p:cNvPr>
          <p:cNvSpPr/>
          <p:nvPr/>
        </p:nvSpPr>
        <p:spPr>
          <a:xfrm>
            <a:off x="10611177"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C6220EB-62C3-4B3E-9F94-6C3F7A4031DD}"/>
              </a:ext>
            </a:extLst>
          </p:cNvPr>
          <p:cNvSpPr/>
          <p:nvPr/>
        </p:nvSpPr>
        <p:spPr>
          <a:xfrm>
            <a:off x="11140948"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82FF067-0339-4826-A147-AA68E757B4E6}"/>
              </a:ext>
            </a:extLst>
          </p:cNvPr>
          <p:cNvSpPr/>
          <p:nvPr/>
        </p:nvSpPr>
        <p:spPr>
          <a:xfrm>
            <a:off x="2621552"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4400C35-7A1B-446F-B91B-2CDC13914E0A}"/>
              </a:ext>
            </a:extLst>
          </p:cNvPr>
          <p:cNvSpPr/>
          <p:nvPr/>
        </p:nvSpPr>
        <p:spPr>
          <a:xfrm>
            <a:off x="3151323" y="2331634"/>
            <a:ext cx="377371" cy="1587138"/>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6FE193E-3468-466E-8900-8A9E35AD5B72}"/>
              </a:ext>
            </a:extLst>
          </p:cNvPr>
          <p:cNvSpPr/>
          <p:nvPr/>
        </p:nvSpPr>
        <p:spPr>
          <a:xfrm>
            <a:off x="3681094" y="2331635"/>
            <a:ext cx="377371" cy="808438"/>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7E45732-F5CC-4C51-A9E4-BAD82DA2EB82}"/>
              </a:ext>
            </a:extLst>
          </p:cNvPr>
          <p:cNvSpPr/>
          <p:nvPr/>
        </p:nvSpPr>
        <p:spPr>
          <a:xfrm>
            <a:off x="4210865"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59CA8F7-0565-49BD-AB91-BD5A74B76A46}"/>
              </a:ext>
            </a:extLst>
          </p:cNvPr>
          <p:cNvSpPr/>
          <p:nvPr/>
        </p:nvSpPr>
        <p:spPr>
          <a:xfrm>
            <a:off x="4740636" y="2331634"/>
            <a:ext cx="377371" cy="117955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2727E16-2776-4373-B17F-A0646319890E}"/>
              </a:ext>
            </a:extLst>
          </p:cNvPr>
          <p:cNvSpPr/>
          <p:nvPr/>
        </p:nvSpPr>
        <p:spPr>
          <a:xfrm>
            <a:off x="5270407"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6D4C8E4-B016-4D32-9A11-D4CF0D139A2C}"/>
              </a:ext>
            </a:extLst>
          </p:cNvPr>
          <p:cNvSpPr/>
          <p:nvPr/>
        </p:nvSpPr>
        <p:spPr>
          <a:xfrm>
            <a:off x="5843238" y="2331634"/>
            <a:ext cx="377371" cy="692325"/>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5401CFB-070F-42E0-AEC5-C3C36C0ECC17}"/>
              </a:ext>
            </a:extLst>
          </p:cNvPr>
          <p:cNvSpPr/>
          <p:nvPr/>
        </p:nvSpPr>
        <p:spPr>
          <a:xfrm>
            <a:off x="6373009"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8A7E968-4568-4C9B-ACC6-EE06F21EE13C}"/>
              </a:ext>
            </a:extLst>
          </p:cNvPr>
          <p:cNvSpPr/>
          <p:nvPr/>
        </p:nvSpPr>
        <p:spPr>
          <a:xfrm>
            <a:off x="6902780"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716804A-2588-4F52-9D9A-BDBCBEC12511}"/>
              </a:ext>
            </a:extLst>
          </p:cNvPr>
          <p:cNvSpPr/>
          <p:nvPr/>
        </p:nvSpPr>
        <p:spPr>
          <a:xfrm>
            <a:off x="7432551" y="2331634"/>
            <a:ext cx="377371" cy="1397445"/>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CBBD8DD-8783-4422-80A6-B58A29941A34}"/>
              </a:ext>
            </a:extLst>
          </p:cNvPr>
          <p:cNvSpPr/>
          <p:nvPr/>
        </p:nvSpPr>
        <p:spPr>
          <a:xfrm>
            <a:off x="7962322"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2FAA276-CF36-44BC-94C4-60445FE3F211}"/>
              </a:ext>
            </a:extLst>
          </p:cNvPr>
          <p:cNvSpPr/>
          <p:nvPr/>
        </p:nvSpPr>
        <p:spPr>
          <a:xfrm>
            <a:off x="8492093"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94D7C7F-9EEA-4108-B25C-2A5AE59A8BD0}"/>
              </a:ext>
            </a:extLst>
          </p:cNvPr>
          <p:cNvSpPr/>
          <p:nvPr/>
        </p:nvSpPr>
        <p:spPr>
          <a:xfrm>
            <a:off x="9021864" y="2331634"/>
            <a:ext cx="377371" cy="1042519"/>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7C49219-3690-43BF-B1DA-DE37297629E6}"/>
              </a:ext>
            </a:extLst>
          </p:cNvPr>
          <p:cNvSpPr/>
          <p:nvPr/>
        </p:nvSpPr>
        <p:spPr>
          <a:xfrm>
            <a:off x="9551635" y="2331634"/>
            <a:ext cx="377371" cy="1440987"/>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76D7125-2E39-44F8-817D-F30FA23C03D9}"/>
              </a:ext>
            </a:extLst>
          </p:cNvPr>
          <p:cNvSpPr/>
          <p:nvPr/>
        </p:nvSpPr>
        <p:spPr>
          <a:xfrm>
            <a:off x="10081406"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3851D77-D0A9-4B6B-9F25-802361E63D3B}"/>
              </a:ext>
            </a:extLst>
          </p:cNvPr>
          <p:cNvSpPr/>
          <p:nvPr/>
        </p:nvSpPr>
        <p:spPr>
          <a:xfrm>
            <a:off x="10611177"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C510EB5-13B8-48B9-8FD7-F94497B73ADB}"/>
              </a:ext>
            </a:extLst>
          </p:cNvPr>
          <p:cNvSpPr/>
          <p:nvPr/>
        </p:nvSpPr>
        <p:spPr>
          <a:xfrm>
            <a:off x="11140948" y="2331635"/>
            <a:ext cx="377371" cy="742674"/>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019E838-B532-4058-B6C2-141C198C0C41}"/>
              </a:ext>
            </a:extLst>
          </p:cNvPr>
          <p:cNvSpPr txBox="1"/>
          <p:nvPr/>
        </p:nvSpPr>
        <p:spPr>
          <a:xfrm>
            <a:off x="137214" y="5170363"/>
            <a:ext cx="2408138" cy="954107"/>
          </a:xfrm>
          <a:prstGeom prst="rect">
            <a:avLst/>
          </a:prstGeom>
          <a:noFill/>
        </p:spPr>
        <p:txBody>
          <a:bodyPr wrap="square" rtlCol="0">
            <a:spAutoFit/>
          </a:bodyPr>
          <a:lstStyle/>
          <a:p>
            <a:r>
              <a:rPr lang="en-US" sz="2800" dirty="0">
                <a:solidFill>
                  <a:schemeClr val="accent1">
                    <a:lumMod val="75000"/>
                  </a:schemeClr>
                </a:solidFill>
              </a:rPr>
              <a:t>Base Layer</a:t>
            </a:r>
            <a:br>
              <a:rPr lang="en-US" sz="2800" dirty="0">
                <a:solidFill>
                  <a:schemeClr val="accent1">
                    <a:lumMod val="75000"/>
                  </a:schemeClr>
                </a:solidFill>
              </a:rPr>
            </a:br>
            <a:r>
              <a:rPr lang="en-US" sz="2800" dirty="0">
                <a:solidFill>
                  <a:schemeClr val="accent1">
                    <a:lumMod val="75000"/>
                  </a:schemeClr>
                </a:solidFill>
              </a:rPr>
              <a:t>(Bitcoin Core)</a:t>
            </a:r>
          </a:p>
        </p:txBody>
      </p:sp>
      <p:sp>
        <p:nvSpPr>
          <p:cNvPr id="92" name="Rectangle 91">
            <a:extLst>
              <a:ext uri="{FF2B5EF4-FFF2-40B4-BE49-F238E27FC236}">
                <a16:creationId xmlns:a16="http://schemas.microsoft.com/office/drawing/2014/main" id="{F5DC4B08-F529-46DE-AE77-D68D7D55095B}"/>
              </a:ext>
            </a:extLst>
          </p:cNvPr>
          <p:cNvSpPr/>
          <p:nvPr/>
        </p:nvSpPr>
        <p:spPr>
          <a:xfrm>
            <a:off x="8692038" y="222105"/>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A3EAACC-39CE-48B2-A2F5-963CFCF5C7D3}"/>
              </a:ext>
            </a:extLst>
          </p:cNvPr>
          <p:cNvSpPr/>
          <p:nvPr/>
        </p:nvSpPr>
        <p:spPr>
          <a:xfrm>
            <a:off x="10270091" y="137901"/>
            <a:ext cx="377371" cy="64109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5522AD07-B14E-41EA-8562-9060CEAD4732}"/>
              </a:ext>
            </a:extLst>
          </p:cNvPr>
          <p:cNvSpPr txBox="1"/>
          <p:nvPr/>
        </p:nvSpPr>
        <p:spPr>
          <a:xfrm>
            <a:off x="9173871" y="103181"/>
            <a:ext cx="1212643" cy="646331"/>
          </a:xfrm>
          <a:prstGeom prst="rect">
            <a:avLst/>
          </a:prstGeom>
          <a:noFill/>
        </p:spPr>
        <p:txBody>
          <a:bodyPr wrap="square" rtlCol="0">
            <a:spAutoFit/>
          </a:bodyPr>
          <a:lstStyle/>
          <a:p>
            <a:r>
              <a:rPr lang="en-US" dirty="0"/>
              <a:t>= Block Header</a:t>
            </a:r>
          </a:p>
        </p:txBody>
      </p:sp>
      <p:sp>
        <p:nvSpPr>
          <p:cNvPr id="95" name="TextBox 94">
            <a:extLst>
              <a:ext uri="{FF2B5EF4-FFF2-40B4-BE49-F238E27FC236}">
                <a16:creationId xmlns:a16="http://schemas.microsoft.com/office/drawing/2014/main" id="{872383B4-B830-4402-8D81-E8983385CB7A}"/>
              </a:ext>
            </a:extLst>
          </p:cNvPr>
          <p:cNvSpPr txBox="1"/>
          <p:nvPr/>
        </p:nvSpPr>
        <p:spPr>
          <a:xfrm>
            <a:off x="10708134" y="93784"/>
            <a:ext cx="1404874" cy="646331"/>
          </a:xfrm>
          <a:prstGeom prst="rect">
            <a:avLst/>
          </a:prstGeom>
          <a:noFill/>
        </p:spPr>
        <p:txBody>
          <a:bodyPr wrap="square" rtlCol="0">
            <a:spAutoFit/>
          </a:bodyPr>
          <a:lstStyle/>
          <a:p>
            <a:r>
              <a:rPr lang="en-US" dirty="0"/>
              <a:t>= List of transactions</a:t>
            </a:r>
          </a:p>
        </p:txBody>
      </p:sp>
      <p:sp>
        <p:nvSpPr>
          <p:cNvPr id="96" name="Rectangle 95">
            <a:extLst>
              <a:ext uri="{FF2B5EF4-FFF2-40B4-BE49-F238E27FC236}">
                <a16:creationId xmlns:a16="http://schemas.microsoft.com/office/drawing/2014/main" id="{C37ADD63-248F-40E0-891F-EDA23B0DEC3A}"/>
              </a:ext>
            </a:extLst>
          </p:cNvPr>
          <p:cNvSpPr/>
          <p:nvPr/>
        </p:nvSpPr>
        <p:spPr>
          <a:xfrm>
            <a:off x="8492093" y="60325"/>
            <a:ext cx="3533478" cy="842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C97C4763-84A2-4D82-A0B9-C65C56FCECBC}"/>
              </a:ext>
            </a:extLst>
          </p:cNvPr>
          <p:cNvCxnSpPr>
            <a:cxnSpLocks/>
          </p:cNvCxnSpPr>
          <p:nvPr/>
        </p:nvCxnSpPr>
        <p:spPr>
          <a:xfrm>
            <a:off x="10081406" y="115599"/>
            <a:ext cx="0" cy="751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CACD83EC-FFE2-419F-A594-B1941B39E2C1}"/>
              </a:ext>
            </a:extLst>
          </p:cNvPr>
          <p:cNvSpPr txBox="1"/>
          <p:nvPr/>
        </p:nvSpPr>
        <p:spPr>
          <a:xfrm>
            <a:off x="3814828" y="1227318"/>
            <a:ext cx="1563647" cy="369332"/>
          </a:xfrm>
          <a:prstGeom prst="rect">
            <a:avLst/>
          </a:prstGeom>
          <a:noFill/>
        </p:spPr>
        <p:txBody>
          <a:bodyPr wrap="square" rtlCol="0">
            <a:spAutoFit/>
          </a:bodyPr>
          <a:lstStyle/>
          <a:p>
            <a:pPr algn="ctr"/>
            <a:r>
              <a:rPr lang="en-US" dirty="0"/>
              <a:t>January 2021</a:t>
            </a:r>
          </a:p>
        </p:txBody>
      </p:sp>
      <p:sp>
        <p:nvSpPr>
          <p:cNvPr id="104" name="TextBox 103">
            <a:extLst>
              <a:ext uri="{FF2B5EF4-FFF2-40B4-BE49-F238E27FC236}">
                <a16:creationId xmlns:a16="http://schemas.microsoft.com/office/drawing/2014/main" id="{BFD45CE7-F095-4AE2-8579-E476AE9F6928}"/>
              </a:ext>
            </a:extLst>
          </p:cNvPr>
          <p:cNvSpPr txBox="1"/>
          <p:nvPr/>
        </p:nvSpPr>
        <p:spPr>
          <a:xfrm>
            <a:off x="5575305" y="1214688"/>
            <a:ext cx="2035367" cy="369332"/>
          </a:xfrm>
          <a:prstGeom prst="rect">
            <a:avLst/>
          </a:prstGeom>
          <a:noFill/>
        </p:spPr>
        <p:txBody>
          <a:bodyPr wrap="square" rtlCol="0">
            <a:spAutoFit/>
          </a:bodyPr>
          <a:lstStyle/>
          <a:p>
            <a:pPr algn="ctr"/>
            <a:r>
              <a:rPr lang="en-US" dirty="0"/>
              <a:t>February 2021</a:t>
            </a:r>
          </a:p>
        </p:txBody>
      </p:sp>
      <p:sp>
        <p:nvSpPr>
          <p:cNvPr id="105" name="TextBox 104">
            <a:extLst>
              <a:ext uri="{FF2B5EF4-FFF2-40B4-BE49-F238E27FC236}">
                <a16:creationId xmlns:a16="http://schemas.microsoft.com/office/drawing/2014/main" id="{CF75B2D1-943C-414C-A276-19DC4CE46D45}"/>
              </a:ext>
            </a:extLst>
          </p:cNvPr>
          <p:cNvSpPr txBox="1"/>
          <p:nvPr/>
        </p:nvSpPr>
        <p:spPr>
          <a:xfrm>
            <a:off x="7432551" y="1209332"/>
            <a:ext cx="2035367" cy="369332"/>
          </a:xfrm>
          <a:prstGeom prst="rect">
            <a:avLst/>
          </a:prstGeom>
          <a:noFill/>
        </p:spPr>
        <p:txBody>
          <a:bodyPr wrap="square" rtlCol="0">
            <a:spAutoFit/>
          </a:bodyPr>
          <a:lstStyle/>
          <a:p>
            <a:pPr algn="ctr"/>
            <a:r>
              <a:rPr lang="en-US" dirty="0"/>
              <a:t>March 2021</a:t>
            </a:r>
          </a:p>
        </p:txBody>
      </p:sp>
      <p:sp>
        <p:nvSpPr>
          <p:cNvPr id="107" name="TextBox 106">
            <a:extLst>
              <a:ext uri="{FF2B5EF4-FFF2-40B4-BE49-F238E27FC236}">
                <a16:creationId xmlns:a16="http://schemas.microsoft.com/office/drawing/2014/main" id="{BFE88991-6CBA-4C0B-829F-F4EEA166954D}"/>
              </a:ext>
            </a:extLst>
          </p:cNvPr>
          <p:cNvSpPr txBox="1"/>
          <p:nvPr/>
        </p:nvSpPr>
        <p:spPr>
          <a:xfrm>
            <a:off x="9289797" y="1197249"/>
            <a:ext cx="2035367" cy="369332"/>
          </a:xfrm>
          <a:prstGeom prst="rect">
            <a:avLst/>
          </a:prstGeom>
          <a:noFill/>
        </p:spPr>
        <p:txBody>
          <a:bodyPr wrap="square" rtlCol="0">
            <a:spAutoFit/>
          </a:bodyPr>
          <a:lstStyle/>
          <a:p>
            <a:pPr algn="ctr"/>
            <a:r>
              <a:rPr lang="en-US" dirty="0"/>
              <a:t>April 2021</a:t>
            </a:r>
          </a:p>
        </p:txBody>
      </p:sp>
      <p:sp>
        <p:nvSpPr>
          <p:cNvPr id="108" name="Rectangle 107">
            <a:extLst>
              <a:ext uri="{FF2B5EF4-FFF2-40B4-BE49-F238E27FC236}">
                <a16:creationId xmlns:a16="http://schemas.microsoft.com/office/drawing/2014/main" id="{0B429B36-26AC-49E4-AB56-682AF343397A}"/>
              </a:ext>
            </a:extLst>
          </p:cNvPr>
          <p:cNvSpPr/>
          <p:nvPr/>
        </p:nvSpPr>
        <p:spPr>
          <a:xfrm>
            <a:off x="703462" y="1502604"/>
            <a:ext cx="1701427" cy="268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BF087AC4-9064-444D-B0BC-018DC7EF9505}"/>
              </a:ext>
            </a:extLst>
          </p:cNvPr>
          <p:cNvCxnSpPr>
            <a:cxnSpLocks/>
          </p:cNvCxnSpPr>
          <p:nvPr/>
        </p:nvCxnSpPr>
        <p:spPr>
          <a:xfrm flipV="1">
            <a:off x="206253" y="1208651"/>
            <a:ext cx="11985747" cy="5028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98">
            <a:extLst>
              <a:ext uri="{FF2B5EF4-FFF2-40B4-BE49-F238E27FC236}">
                <a16:creationId xmlns:a16="http://schemas.microsoft.com/office/drawing/2014/main" id="{775E3341-200D-4E3B-AA16-5F20E0C014F5}"/>
              </a:ext>
            </a:extLst>
          </p:cNvPr>
          <p:cNvSpPr/>
          <p:nvPr/>
        </p:nvSpPr>
        <p:spPr>
          <a:xfrm>
            <a:off x="10095667" y="1827076"/>
            <a:ext cx="1934178" cy="2245998"/>
          </a:xfrm>
          <a:custGeom>
            <a:avLst/>
            <a:gdLst>
              <a:gd name="connsiteX0" fmla="*/ 0 w 1934178"/>
              <a:gd name="connsiteY0" fmla="*/ 0 h 2245998"/>
              <a:gd name="connsiteX1" fmla="*/ 483545 w 1934178"/>
              <a:gd name="connsiteY1" fmla="*/ 0 h 2245998"/>
              <a:gd name="connsiteX2" fmla="*/ 928405 w 1934178"/>
              <a:gd name="connsiteY2" fmla="*/ 0 h 2245998"/>
              <a:gd name="connsiteX3" fmla="*/ 1450634 w 1934178"/>
              <a:gd name="connsiteY3" fmla="*/ 0 h 2245998"/>
              <a:gd name="connsiteX4" fmla="*/ 1934178 w 1934178"/>
              <a:gd name="connsiteY4" fmla="*/ 0 h 2245998"/>
              <a:gd name="connsiteX5" fmla="*/ 1934178 w 1934178"/>
              <a:gd name="connsiteY5" fmla="*/ 539040 h 2245998"/>
              <a:gd name="connsiteX6" fmla="*/ 1934178 w 1934178"/>
              <a:gd name="connsiteY6" fmla="*/ 1145459 h 2245998"/>
              <a:gd name="connsiteX7" fmla="*/ 1934178 w 1934178"/>
              <a:gd name="connsiteY7" fmla="*/ 1662039 h 2245998"/>
              <a:gd name="connsiteX8" fmla="*/ 1934178 w 1934178"/>
              <a:gd name="connsiteY8" fmla="*/ 2245998 h 2245998"/>
              <a:gd name="connsiteX9" fmla="*/ 1469975 w 1934178"/>
              <a:gd name="connsiteY9" fmla="*/ 2245998 h 2245998"/>
              <a:gd name="connsiteX10" fmla="*/ 1005773 w 1934178"/>
              <a:gd name="connsiteY10" fmla="*/ 2245998 h 2245998"/>
              <a:gd name="connsiteX11" fmla="*/ 502886 w 1934178"/>
              <a:gd name="connsiteY11" fmla="*/ 2245998 h 2245998"/>
              <a:gd name="connsiteX12" fmla="*/ 0 w 1934178"/>
              <a:gd name="connsiteY12" fmla="*/ 2245998 h 2245998"/>
              <a:gd name="connsiteX13" fmla="*/ 0 w 1934178"/>
              <a:gd name="connsiteY13" fmla="*/ 1751878 h 2245998"/>
              <a:gd name="connsiteX14" fmla="*/ 0 w 1934178"/>
              <a:gd name="connsiteY14" fmla="*/ 1257759 h 2245998"/>
              <a:gd name="connsiteX15" fmla="*/ 0 w 1934178"/>
              <a:gd name="connsiteY15" fmla="*/ 673799 h 2245998"/>
              <a:gd name="connsiteX16" fmla="*/ 0 w 1934178"/>
              <a:gd name="connsiteY16" fmla="*/ 0 h 224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4178" h="2245998" fill="none" extrusionOk="0">
                <a:moveTo>
                  <a:pt x="0" y="0"/>
                </a:moveTo>
                <a:cubicBezTo>
                  <a:pt x="206288" y="-32374"/>
                  <a:pt x="383755" y="1062"/>
                  <a:pt x="483545" y="0"/>
                </a:cubicBezTo>
                <a:cubicBezTo>
                  <a:pt x="583335" y="-1062"/>
                  <a:pt x="742800" y="14307"/>
                  <a:pt x="928405" y="0"/>
                </a:cubicBezTo>
                <a:cubicBezTo>
                  <a:pt x="1114010" y="-14307"/>
                  <a:pt x="1317581" y="5044"/>
                  <a:pt x="1450634" y="0"/>
                </a:cubicBezTo>
                <a:cubicBezTo>
                  <a:pt x="1583687" y="-5044"/>
                  <a:pt x="1817324" y="46440"/>
                  <a:pt x="1934178" y="0"/>
                </a:cubicBezTo>
                <a:cubicBezTo>
                  <a:pt x="1997038" y="173737"/>
                  <a:pt x="1905334" y="404057"/>
                  <a:pt x="1934178" y="539040"/>
                </a:cubicBezTo>
                <a:cubicBezTo>
                  <a:pt x="1963022" y="674023"/>
                  <a:pt x="1873254" y="907792"/>
                  <a:pt x="1934178" y="1145459"/>
                </a:cubicBezTo>
                <a:cubicBezTo>
                  <a:pt x="1995102" y="1383126"/>
                  <a:pt x="1924292" y="1424427"/>
                  <a:pt x="1934178" y="1662039"/>
                </a:cubicBezTo>
                <a:cubicBezTo>
                  <a:pt x="1944064" y="1899651"/>
                  <a:pt x="1926942" y="2044078"/>
                  <a:pt x="1934178" y="2245998"/>
                </a:cubicBezTo>
                <a:cubicBezTo>
                  <a:pt x="1779281" y="2295721"/>
                  <a:pt x="1577193" y="2211883"/>
                  <a:pt x="1469975" y="2245998"/>
                </a:cubicBezTo>
                <a:cubicBezTo>
                  <a:pt x="1362757" y="2280113"/>
                  <a:pt x="1134565" y="2224752"/>
                  <a:pt x="1005773" y="2245998"/>
                </a:cubicBezTo>
                <a:cubicBezTo>
                  <a:pt x="876981" y="2267244"/>
                  <a:pt x="605347" y="2188919"/>
                  <a:pt x="502886" y="2245998"/>
                </a:cubicBezTo>
                <a:cubicBezTo>
                  <a:pt x="400425" y="2303077"/>
                  <a:pt x="156432" y="2202238"/>
                  <a:pt x="0" y="2245998"/>
                </a:cubicBezTo>
                <a:cubicBezTo>
                  <a:pt x="-15881" y="2094632"/>
                  <a:pt x="29370" y="1958737"/>
                  <a:pt x="0" y="1751878"/>
                </a:cubicBezTo>
                <a:cubicBezTo>
                  <a:pt x="-29370" y="1545019"/>
                  <a:pt x="51144" y="1490303"/>
                  <a:pt x="0" y="1257759"/>
                </a:cubicBezTo>
                <a:cubicBezTo>
                  <a:pt x="-51144" y="1025215"/>
                  <a:pt x="46826" y="828834"/>
                  <a:pt x="0" y="673799"/>
                </a:cubicBezTo>
                <a:cubicBezTo>
                  <a:pt x="-46826" y="518764"/>
                  <a:pt x="79591" y="169817"/>
                  <a:pt x="0" y="0"/>
                </a:cubicBezTo>
                <a:close/>
              </a:path>
              <a:path w="1934178" h="2245998" stroke="0" extrusionOk="0">
                <a:moveTo>
                  <a:pt x="0" y="0"/>
                </a:moveTo>
                <a:cubicBezTo>
                  <a:pt x="194851" y="-55016"/>
                  <a:pt x="299469" y="29698"/>
                  <a:pt x="464203" y="0"/>
                </a:cubicBezTo>
                <a:cubicBezTo>
                  <a:pt x="628937" y="-29698"/>
                  <a:pt x="826151" y="31767"/>
                  <a:pt x="986431" y="0"/>
                </a:cubicBezTo>
                <a:cubicBezTo>
                  <a:pt x="1146711" y="-31767"/>
                  <a:pt x="1291648" y="326"/>
                  <a:pt x="1411950" y="0"/>
                </a:cubicBezTo>
                <a:cubicBezTo>
                  <a:pt x="1532252" y="-326"/>
                  <a:pt x="1709439" y="49946"/>
                  <a:pt x="1934178" y="0"/>
                </a:cubicBezTo>
                <a:cubicBezTo>
                  <a:pt x="1941315" y="238536"/>
                  <a:pt x="1897042" y="368020"/>
                  <a:pt x="1934178" y="516580"/>
                </a:cubicBezTo>
                <a:cubicBezTo>
                  <a:pt x="1971314" y="665140"/>
                  <a:pt x="1865654" y="904768"/>
                  <a:pt x="1934178" y="1100539"/>
                </a:cubicBezTo>
                <a:cubicBezTo>
                  <a:pt x="2002702" y="1296310"/>
                  <a:pt x="1910684" y="1408466"/>
                  <a:pt x="1934178" y="1617119"/>
                </a:cubicBezTo>
                <a:cubicBezTo>
                  <a:pt x="1957672" y="1825772"/>
                  <a:pt x="1926978" y="2080307"/>
                  <a:pt x="1934178" y="2245998"/>
                </a:cubicBezTo>
                <a:cubicBezTo>
                  <a:pt x="1757661" y="2249135"/>
                  <a:pt x="1580722" y="2193525"/>
                  <a:pt x="1411950" y="2245998"/>
                </a:cubicBezTo>
                <a:cubicBezTo>
                  <a:pt x="1243178" y="2298471"/>
                  <a:pt x="1052234" y="2202154"/>
                  <a:pt x="889722" y="2245998"/>
                </a:cubicBezTo>
                <a:cubicBezTo>
                  <a:pt x="727210" y="2289842"/>
                  <a:pt x="629167" y="2217839"/>
                  <a:pt x="464203" y="2245998"/>
                </a:cubicBezTo>
                <a:cubicBezTo>
                  <a:pt x="299239" y="2274157"/>
                  <a:pt x="143126" y="2220686"/>
                  <a:pt x="0" y="2245998"/>
                </a:cubicBezTo>
                <a:cubicBezTo>
                  <a:pt x="-11888" y="2115253"/>
                  <a:pt x="7267" y="1853018"/>
                  <a:pt x="0" y="1662039"/>
                </a:cubicBezTo>
                <a:cubicBezTo>
                  <a:pt x="-7267" y="1471060"/>
                  <a:pt x="51022" y="1198875"/>
                  <a:pt x="0" y="1078079"/>
                </a:cubicBezTo>
                <a:cubicBezTo>
                  <a:pt x="-51022" y="957283"/>
                  <a:pt x="26234" y="702501"/>
                  <a:pt x="0" y="516580"/>
                </a:cubicBezTo>
                <a:cubicBezTo>
                  <a:pt x="-26234" y="330659"/>
                  <a:pt x="47402" y="166848"/>
                  <a:pt x="0" y="0"/>
                </a:cubicBezTo>
                <a:close/>
              </a:path>
            </a:pathLst>
          </a:custGeom>
          <a:solidFill>
            <a:schemeClr val="bg1">
              <a:lumMod val="75000"/>
              <a:alpha val="92000"/>
            </a:schemeClr>
          </a:solidFill>
          <a:ln w="28575">
            <a:solidFill>
              <a:schemeClr val="tx1"/>
            </a:solidFill>
            <a:extLst>
              <a:ext uri="{C807C97D-BFC1-408E-A445-0C87EB9F89A2}">
                <ask:lineSketchStyleProps xmlns:ask="http://schemas.microsoft.com/office/drawing/2018/sketchyshapes" sd="211611919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D2CAAD41-00C1-43FB-B96F-9EAE617E6B09}"/>
              </a:ext>
            </a:extLst>
          </p:cNvPr>
          <p:cNvSpPr/>
          <p:nvPr/>
        </p:nvSpPr>
        <p:spPr>
          <a:xfrm>
            <a:off x="3623030" y="1767537"/>
            <a:ext cx="6378891" cy="2270904"/>
          </a:xfrm>
          <a:custGeom>
            <a:avLst/>
            <a:gdLst>
              <a:gd name="connsiteX0" fmla="*/ 0 w 6378891"/>
              <a:gd name="connsiteY0" fmla="*/ 0 h 2270904"/>
              <a:gd name="connsiteX1" fmla="*/ 452321 w 6378891"/>
              <a:gd name="connsiteY1" fmla="*/ 0 h 2270904"/>
              <a:gd name="connsiteX2" fmla="*/ 968432 w 6378891"/>
              <a:gd name="connsiteY2" fmla="*/ 0 h 2270904"/>
              <a:gd name="connsiteX3" fmla="*/ 1420753 w 6378891"/>
              <a:gd name="connsiteY3" fmla="*/ 0 h 2270904"/>
              <a:gd name="connsiteX4" fmla="*/ 1873074 w 6378891"/>
              <a:gd name="connsiteY4" fmla="*/ 0 h 2270904"/>
              <a:gd name="connsiteX5" fmla="*/ 2389185 w 6378891"/>
              <a:gd name="connsiteY5" fmla="*/ 0 h 2270904"/>
              <a:gd name="connsiteX6" fmla="*/ 3032873 w 6378891"/>
              <a:gd name="connsiteY6" fmla="*/ 0 h 2270904"/>
              <a:gd name="connsiteX7" fmla="*/ 3612772 w 6378891"/>
              <a:gd name="connsiteY7" fmla="*/ 0 h 2270904"/>
              <a:gd name="connsiteX8" fmla="*/ 4320249 w 6378891"/>
              <a:gd name="connsiteY8" fmla="*/ 0 h 2270904"/>
              <a:gd name="connsiteX9" fmla="*/ 4900148 w 6378891"/>
              <a:gd name="connsiteY9" fmla="*/ 0 h 2270904"/>
              <a:gd name="connsiteX10" fmla="*/ 5288681 w 6378891"/>
              <a:gd name="connsiteY10" fmla="*/ 0 h 2270904"/>
              <a:gd name="connsiteX11" fmla="*/ 5804791 w 6378891"/>
              <a:gd name="connsiteY11" fmla="*/ 0 h 2270904"/>
              <a:gd name="connsiteX12" fmla="*/ 6378891 w 6378891"/>
              <a:gd name="connsiteY12" fmla="*/ 0 h 2270904"/>
              <a:gd name="connsiteX13" fmla="*/ 6378891 w 6378891"/>
              <a:gd name="connsiteY13" fmla="*/ 522308 h 2270904"/>
              <a:gd name="connsiteX14" fmla="*/ 6378891 w 6378891"/>
              <a:gd name="connsiteY14" fmla="*/ 1090034 h 2270904"/>
              <a:gd name="connsiteX15" fmla="*/ 6378891 w 6378891"/>
              <a:gd name="connsiteY15" fmla="*/ 1657760 h 2270904"/>
              <a:gd name="connsiteX16" fmla="*/ 6378891 w 6378891"/>
              <a:gd name="connsiteY16" fmla="*/ 2270904 h 2270904"/>
              <a:gd name="connsiteX17" fmla="*/ 5671414 w 6378891"/>
              <a:gd name="connsiteY17" fmla="*/ 2270904 h 2270904"/>
              <a:gd name="connsiteX18" fmla="*/ 5091515 w 6378891"/>
              <a:gd name="connsiteY18" fmla="*/ 2270904 h 2270904"/>
              <a:gd name="connsiteX19" fmla="*/ 4384038 w 6378891"/>
              <a:gd name="connsiteY19" fmla="*/ 2270904 h 2270904"/>
              <a:gd name="connsiteX20" fmla="*/ 3931716 w 6378891"/>
              <a:gd name="connsiteY20" fmla="*/ 2270904 h 2270904"/>
              <a:gd name="connsiteX21" fmla="*/ 3543184 w 6378891"/>
              <a:gd name="connsiteY21" fmla="*/ 2270904 h 2270904"/>
              <a:gd name="connsiteX22" fmla="*/ 2963285 w 6378891"/>
              <a:gd name="connsiteY22" fmla="*/ 2270904 h 2270904"/>
              <a:gd name="connsiteX23" fmla="*/ 2574752 w 6378891"/>
              <a:gd name="connsiteY23" fmla="*/ 2270904 h 2270904"/>
              <a:gd name="connsiteX24" fmla="*/ 2186220 w 6378891"/>
              <a:gd name="connsiteY24" fmla="*/ 2270904 h 2270904"/>
              <a:gd name="connsiteX25" fmla="*/ 1478743 w 6378891"/>
              <a:gd name="connsiteY25" fmla="*/ 2270904 h 2270904"/>
              <a:gd name="connsiteX26" fmla="*/ 1026422 w 6378891"/>
              <a:gd name="connsiteY26" fmla="*/ 2270904 h 2270904"/>
              <a:gd name="connsiteX27" fmla="*/ 0 w 6378891"/>
              <a:gd name="connsiteY27" fmla="*/ 2270904 h 2270904"/>
              <a:gd name="connsiteX28" fmla="*/ 0 w 6378891"/>
              <a:gd name="connsiteY28" fmla="*/ 1657760 h 2270904"/>
              <a:gd name="connsiteX29" fmla="*/ 0 w 6378891"/>
              <a:gd name="connsiteY29" fmla="*/ 1158161 h 2270904"/>
              <a:gd name="connsiteX30" fmla="*/ 0 w 6378891"/>
              <a:gd name="connsiteY30" fmla="*/ 545017 h 2270904"/>
              <a:gd name="connsiteX31" fmla="*/ 0 w 6378891"/>
              <a:gd name="connsiteY31" fmla="*/ 0 h 227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78891" h="2270904" fill="none" extrusionOk="0">
                <a:moveTo>
                  <a:pt x="0" y="0"/>
                </a:moveTo>
                <a:cubicBezTo>
                  <a:pt x="144279" y="-11624"/>
                  <a:pt x="357084" y="24491"/>
                  <a:pt x="452321" y="0"/>
                </a:cubicBezTo>
                <a:cubicBezTo>
                  <a:pt x="547558" y="-24491"/>
                  <a:pt x="801352" y="54163"/>
                  <a:pt x="968432" y="0"/>
                </a:cubicBezTo>
                <a:cubicBezTo>
                  <a:pt x="1135512" y="-54163"/>
                  <a:pt x="1249481" y="6147"/>
                  <a:pt x="1420753" y="0"/>
                </a:cubicBezTo>
                <a:cubicBezTo>
                  <a:pt x="1592025" y="-6147"/>
                  <a:pt x="1657751" y="35288"/>
                  <a:pt x="1873074" y="0"/>
                </a:cubicBezTo>
                <a:cubicBezTo>
                  <a:pt x="2088397" y="-35288"/>
                  <a:pt x="2193378" y="7268"/>
                  <a:pt x="2389185" y="0"/>
                </a:cubicBezTo>
                <a:cubicBezTo>
                  <a:pt x="2584992" y="-7268"/>
                  <a:pt x="2825193" y="15425"/>
                  <a:pt x="3032873" y="0"/>
                </a:cubicBezTo>
                <a:cubicBezTo>
                  <a:pt x="3240553" y="-15425"/>
                  <a:pt x="3397239" y="36714"/>
                  <a:pt x="3612772" y="0"/>
                </a:cubicBezTo>
                <a:cubicBezTo>
                  <a:pt x="3828305" y="-36714"/>
                  <a:pt x="4086594" y="5953"/>
                  <a:pt x="4320249" y="0"/>
                </a:cubicBezTo>
                <a:cubicBezTo>
                  <a:pt x="4553904" y="-5953"/>
                  <a:pt x="4692780" y="50303"/>
                  <a:pt x="4900148" y="0"/>
                </a:cubicBezTo>
                <a:cubicBezTo>
                  <a:pt x="5107516" y="-50303"/>
                  <a:pt x="5148011" y="34075"/>
                  <a:pt x="5288681" y="0"/>
                </a:cubicBezTo>
                <a:cubicBezTo>
                  <a:pt x="5429351" y="-34075"/>
                  <a:pt x="5665209" y="25868"/>
                  <a:pt x="5804791" y="0"/>
                </a:cubicBezTo>
                <a:cubicBezTo>
                  <a:pt x="5944373" y="-25868"/>
                  <a:pt x="6124504" y="7724"/>
                  <a:pt x="6378891" y="0"/>
                </a:cubicBezTo>
                <a:cubicBezTo>
                  <a:pt x="6396449" y="123806"/>
                  <a:pt x="6318080" y="321608"/>
                  <a:pt x="6378891" y="522308"/>
                </a:cubicBezTo>
                <a:cubicBezTo>
                  <a:pt x="6439702" y="723008"/>
                  <a:pt x="6334264" y="909570"/>
                  <a:pt x="6378891" y="1090034"/>
                </a:cubicBezTo>
                <a:cubicBezTo>
                  <a:pt x="6423518" y="1270498"/>
                  <a:pt x="6351903" y="1450058"/>
                  <a:pt x="6378891" y="1657760"/>
                </a:cubicBezTo>
                <a:cubicBezTo>
                  <a:pt x="6405879" y="1865462"/>
                  <a:pt x="6338263" y="2050343"/>
                  <a:pt x="6378891" y="2270904"/>
                </a:cubicBezTo>
                <a:cubicBezTo>
                  <a:pt x="6027757" y="2354128"/>
                  <a:pt x="5827870" y="2266334"/>
                  <a:pt x="5671414" y="2270904"/>
                </a:cubicBezTo>
                <a:cubicBezTo>
                  <a:pt x="5514958" y="2275474"/>
                  <a:pt x="5367585" y="2222206"/>
                  <a:pt x="5091515" y="2270904"/>
                </a:cubicBezTo>
                <a:cubicBezTo>
                  <a:pt x="4815445" y="2319602"/>
                  <a:pt x="4560346" y="2231016"/>
                  <a:pt x="4384038" y="2270904"/>
                </a:cubicBezTo>
                <a:cubicBezTo>
                  <a:pt x="4207730" y="2310792"/>
                  <a:pt x="4100020" y="2223282"/>
                  <a:pt x="3931716" y="2270904"/>
                </a:cubicBezTo>
                <a:cubicBezTo>
                  <a:pt x="3763412" y="2318526"/>
                  <a:pt x="3662462" y="2258630"/>
                  <a:pt x="3543184" y="2270904"/>
                </a:cubicBezTo>
                <a:cubicBezTo>
                  <a:pt x="3423906" y="2283178"/>
                  <a:pt x="3117988" y="2251967"/>
                  <a:pt x="2963285" y="2270904"/>
                </a:cubicBezTo>
                <a:cubicBezTo>
                  <a:pt x="2808582" y="2289841"/>
                  <a:pt x="2748111" y="2263326"/>
                  <a:pt x="2574752" y="2270904"/>
                </a:cubicBezTo>
                <a:cubicBezTo>
                  <a:pt x="2401393" y="2278482"/>
                  <a:pt x="2356849" y="2259390"/>
                  <a:pt x="2186220" y="2270904"/>
                </a:cubicBezTo>
                <a:cubicBezTo>
                  <a:pt x="2015591" y="2282418"/>
                  <a:pt x="1780635" y="2248061"/>
                  <a:pt x="1478743" y="2270904"/>
                </a:cubicBezTo>
                <a:cubicBezTo>
                  <a:pt x="1176851" y="2293747"/>
                  <a:pt x="1216535" y="2259655"/>
                  <a:pt x="1026422" y="2270904"/>
                </a:cubicBezTo>
                <a:cubicBezTo>
                  <a:pt x="836309" y="2282153"/>
                  <a:pt x="289343" y="2258820"/>
                  <a:pt x="0" y="2270904"/>
                </a:cubicBezTo>
                <a:cubicBezTo>
                  <a:pt x="-35464" y="2012105"/>
                  <a:pt x="3948" y="1799326"/>
                  <a:pt x="0" y="1657760"/>
                </a:cubicBezTo>
                <a:cubicBezTo>
                  <a:pt x="-3948" y="1516194"/>
                  <a:pt x="48978" y="1378055"/>
                  <a:pt x="0" y="1158161"/>
                </a:cubicBezTo>
                <a:cubicBezTo>
                  <a:pt x="-48978" y="938267"/>
                  <a:pt x="3415" y="816839"/>
                  <a:pt x="0" y="545017"/>
                </a:cubicBezTo>
                <a:cubicBezTo>
                  <a:pt x="-3415" y="273195"/>
                  <a:pt x="28151" y="213002"/>
                  <a:pt x="0" y="0"/>
                </a:cubicBezTo>
                <a:close/>
              </a:path>
              <a:path w="6378891" h="2270904" stroke="0" extrusionOk="0">
                <a:moveTo>
                  <a:pt x="0" y="0"/>
                </a:moveTo>
                <a:cubicBezTo>
                  <a:pt x="119434" y="-52985"/>
                  <a:pt x="272934" y="44162"/>
                  <a:pt x="516110" y="0"/>
                </a:cubicBezTo>
                <a:cubicBezTo>
                  <a:pt x="759286" y="-44162"/>
                  <a:pt x="778517" y="26914"/>
                  <a:pt x="904643" y="0"/>
                </a:cubicBezTo>
                <a:cubicBezTo>
                  <a:pt x="1030769" y="-26914"/>
                  <a:pt x="1195870" y="27663"/>
                  <a:pt x="1356964" y="0"/>
                </a:cubicBezTo>
                <a:cubicBezTo>
                  <a:pt x="1518058" y="-27663"/>
                  <a:pt x="1713443" y="50120"/>
                  <a:pt x="1873074" y="0"/>
                </a:cubicBezTo>
                <a:cubicBezTo>
                  <a:pt x="2032705" y="-50120"/>
                  <a:pt x="2110565" y="14332"/>
                  <a:pt x="2325396" y="0"/>
                </a:cubicBezTo>
                <a:cubicBezTo>
                  <a:pt x="2540227" y="-14332"/>
                  <a:pt x="2647564" y="21122"/>
                  <a:pt x="2777717" y="0"/>
                </a:cubicBezTo>
                <a:cubicBezTo>
                  <a:pt x="2907870" y="-21122"/>
                  <a:pt x="3192165" y="41918"/>
                  <a:pt x="3485194" y="0"/>
                </a:cubicBezTo>
                <a:cubicBezTo>
                  <a:pt x="3778223" y="-41918"/>
                  <a:pt x="3870479" y="54949"/>
                  <a:pt x="4128882" y="0"/>
                </a:cubicBezTo>
                <a:cubicBezTo>
                  <a:pt x="4387285" y="-54949"/>
                  <a:pt x="4397359" y="38680"/>
                  <a:pt x="4581204" y="0"/>
                </a:cubicBezTo>
                <a:cubicBezTo>
                  <a:pt x="4765049" y="-38680"/>
                  <a:pt x="4858404" y="7709"/>
                  <a:pt x="5097314" y="0"/>
                </a:cubicBezTo>
                <a:cubicBezTo>
                  <a:pt x="5336224" y="-7709"/>
                  <a:pt x="5640377" y="4397"/>
                  <a:pt x="5804791" y="0"/>
                </a:cubicBezTo>
                <a:cubicBezTo>
                  <a:pt x="5969205" y="-4397"/>
                  <a:pt x="6119472" y="24547"/>
                  <a:pt x="6378891" y="0"/>
                </a:cubicBezTo>
                <a:cubicBezTo>
                  <a:pt x="6391350" y="224235"/>
                  <a:pt x="6331970" y="415036"/>
                  <a:pt x="6378891" y="590435"/>
                </a:cubicBezTo>
                <a:cubicBezTo>
                  <a:pt x="6425812" y="765834"/>
                  <a:pt x="6338461" y="846677"/>
                  <a:pt x="6378891" y="1090034"/>
                </a:cubicBezTo>
                <a:cubicBezTo>
                  <a:pt x="6419321" y="1333391"/>
                  <a:pt x="6340442" y="1437896"/>
                  <a:pt x="6378891" y="1680469"/>
                </a:cubicBezTo>
                <a:cubicBezTo>
                  <a:pt x="6417340" y="1923043"/>
                  <a:pt x="6317566" y="2065510"/>
                  <a:pt x="6378891" y="2270904"/>
                </a:cubicBezTo>
                <a:cubicBezTo>
                  <a:pt x="6213314" y="2280581"/>
                  <a:pt x="6068687" y="2242271"/>
                  <a:pt x="5990359" y="2270904"/>
                </a:cubicBezTo>
                <a:cubicBezTo>
                  <a:pt x="5912031" y="2299537"/>
                  <a:pt x="5443537" y="2244403"/>
                  <a:pt x="5282882" y="2270904"/>
                </a:cubicBezTo>
                <a:cubicBezTo>
                  <a:pt x="5122227" y="2297405"/>
                  <a:pt x="4969445" y="2232718"/>
                  <a:pt x="4766771" y="2270904"/>
                </a:cubicBezTo>
                <a:cubicBezTo>
                  <a:pt x="4564097" y="2309090"/>
                  <a:pt x="4367259" y="2245507"/>
                  <a:pt x="4059294" y="2270904"/>
                </a:cubicBezTo>
                <a:cubicBezTo>
                  <a:pt x="3751329" y="2296301"/>
                  <a:pt x="3829323" y="2262795"/>
                  <a:pt x="3670762" y="2270904"/>
                </a:cubicBezTo>
                <a:cubicBezTo>
                  <a:pt x="3512201" y="2279013"/>
                  <a:pt x="3360917" y="2252555"/>
                  <a:pt x="3282229" y="2270904"/>
                </a:cubicBezTo>
                <a:cubicBezTo>
                  <a:pt x="3203541" y="2289253"/>
                  <a:pt x="2776273" y="2186218"/>
                  <a:pt x="2574752" y="2270904"/>
                </a:cubicBezTo>
                <a:cubicBezTo>
                  <a:pt x="2373231" y="2355590"/>
                  <a:pt x="2217263" y="2258613"/>
                  <a:pt x="1994853" y="2270904"/>
                </a:cubicBezTo>
                <a:cubicBezTo>
                  <a:pt x="1772443" y="2283195"/>
                  <a:pt x="1651796" y="2244390"/>
                  <a:pt x="1542532" y="2270904"/>
                </a:cubicBezTo>
                <a:cubicBezTo>
                  <a:pt x="1433268" y="2297418"/>
                  <a:pt x="1147186" y="2252811"/>
                  <a:pt x="1026422" y="2270904"/>
                </a:cubicBezTo>
                <a:cubicBezTo>
                  <a:pt x="905658" y="2288997"/>
                  <a:pt x="740143" y="2249609"/>
                  <a:pt x="510311" y="2270904"/>
                </a:cubicBezTo>
                <a:cubicBezTo>
                  <a:pt x="280479" y="2292199"/>
                  <a:pt x="232272" y="2212040"/>
                  <a:pt x="0" y="2270904"/>
                </a:cubicBezTo>
                <a:cubicBezTo>
                  <a:pt x="-49404" y="2032149"/>
                  <a:pt x="18966" y="1832420"/>
                  <a:pt x="0" y="1657760"/>
                </a:cubicBezTo>
                <a:cubicBezTo>
                  <a:pt x="-18966" y="1483100"/>
                  <a:pt x="19934" y="1289954"/>
                  <a:pt x="0" y="1112743"/>
                </a:cubicBezTo>
                <a:cubicBezTo>
                  <a:pt x="-19934" y="935532"/>
                  <a:pt x="45218" y="760640"/>
                  <a:pt x="0" y="499599"/>
                </a:cubicBezTo>
                <a:cubicBezTo>
                  <a:pt x="-45218" y="238558"/>
                  <a:pt x="42820" y="118624"/>
                  <a:pt x="0" y="0"/>
                </a:cubicBezTo>
                <a:close/>
              </a:path>
            </a:pathLst>
          </a:custGeom>
          <a:solidFill>
            <a:schemeClr val="bg1">
              <a:lumMod val="75000"/>
              <a:alpha val="92000"/>
            </a:schemeClr>
          </a:solidFill>
          <a:ln w="28575" cap="flat">
            <a:solidFill>
              <a:schemeClr val="tx1">
                <a:lumMod val="95000"/>
                <a:lumOff val="5000"/>
              </a:schemeClr>
            </a:solidFill>
            <a:extLst>
              <a:ext uri="{C807C97D-BFC1-408E-A445-0C87EB9F89A2}">
                <ask:lineSketchStyleProps xmlns:ask="http://schemas.microsoft.com/office/drawing/2018/sketchyshapes" sd="28771434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C7A9979-A309-4C6B-9865-DE3D8EC068BF}"/>
              </a:ext>
            </a:extLst>
          </p:cNvPr>
          <p:cNvSpPr/>
          <p:nvPr/>
        </p:nvSpPr>
        <p:spPr>
          <a:xfrm>
            <a:off x="1631665" y="1819163"/>
            <a:ext cx="1934178" cy="2245998"/>
          </a:xfrm>
          <a:custGeom>
            <a:avLst/>
            <a:gdLst>
              <a:gd name="connsiteX0" fmla="*/ 0 w 1934178"/>
              <a:gd name="connsiteY0" fmla="*/ 0 h 2245998"/>
              <a:gd name="connsiteX1" fmla="*/ 483545 w 1934178"/>
              <a:gd name="connsiteY1" fmla="*/ 0 h 2245998"/>
              <a:gd name="connsiteX2" fmla="*/ 928405 w 1934178"/>
              <a:gd name="connsiteY2" fmla="*/ 0 h 2245998"/>
              <a:gd name="connsiteX3" fmla="*/ 1450634 w 1934178"/>
              <a:gd name="connsiteY3" fmla="*/ 0 h 2245998"/>
              <a:gd name="connsiteX4" fmla="*/ 1934178 w 1934178"/>
              <a:gd name="connsiteY4" fmla="*/ 0 h 2245998"/>
              <a:gd name="connsiteX5" fmla="*/ 1934178 w 1934178"/>
              <a:gd name="connsiteY5" fmla="*/ 539040 h 2245998"/>
              <a:gd name="connsiteX6" fmla="*/ 1934178 w 1934178"/>
              <a:gd name="connsiteY6" fmla="*/ 1145459 h 2245998"/>
              <a:gd name="connsiteX7" fmla="*/ 1934178 w 1934178"/>
              <a:gd name="connsiteY7" fmla="*/ 1662039 h 2245998"/>
              <a:gd name="connsiteX8" fmla="*/ 1934178 w 1934178"/>
              <a:gd name="connsiteY8" fmla="*/ 2245998 h 2245998"/>
              <a:gd name="connsiteX9" fmla="*/ 1469975 w 1934178"/>
              <a:gd name="connsiteY9" fmla="*/ 2245998 h 2245998"/>
              <a:gd name="connsiteX10" fmla="*/ 1005773 w 1934178"/>
              <a:gd name="connsiteY10" fmla="*/ 2245998 h 2245998"/>
              <a:gd name="connsiteX11" fmla="*/ 502886 w 1934178"/>
              <a:gd name="connsiteY11" fmla="*/ 2245998 h 2245998"/>
              <a:gd name="connsiteX12" fmla="*/ 0 w 1934178"/>
              <a:gd name="connsiteY12" fmla="*/ 2245998 h 2245998"/>
              <a:gd name="connsiteX13" fmla="*/ 0 w 1934178"/>
              <a:gd name="connsiteY13" fmla="*/ 1751878 h 2245998"/>
              <a:gd name="connsiteX14" fmla="*/ 0 w 1934178"/>
              <a:gd name="connsiteY14" fmla="*/ 1257759 h 2245998"/>
              <a:gd name="connsiteX15" fmla="*/ 0 w 1934178"/>
              <a:gd name="connsiteY15" fmla="*/ 673799 h 2245998"/>
              <a:gd name="connsiteX16" fmla="*/ 0 w 1934178"/>
              <a:gd name="connsiteY16" fmla="*/ 0 h 224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4178" h="2245998" fill="none" extrusionOk="0">
                <a:moveTo>
                  <a:pt x="0" y="0"/>
                </a:moveTo>
                <a:cubicBezTo>
                  <a:pt x="206288" y="-32374"/>
                  <a:pt x="383755" y="1062"/>
                  <a:pt x="483545" y="0"/>
                </a:cubicBezTo>
                <a:cubicBezTo>
                  <a:pt x="583335" y="-1062"/>
                  <a:pt x="742800" y="14307"/>
                  <a:pt x="928405" y="0"/>
                </a:cubicBezTo>
                <a:cubicBezTo>
                  <a:pt x="1114010" y="-14307"/>
                  <a:pt x="1317581" y="5044"/>
                  <a:pt x="1450634" y="0"/>
                </a:cubicBezTo>
                <a:cubicBezTo>
                  <a:pt x="1583687" y="-5044"/>
                  <a:pt x="1817324" y="46440"/>
                  <a:pt x="1934178" y="0"/>
                </a:cubicBezTo>
                <a:cubicBezTo>
                  <a:pt x="1997038" y="173737"/>
                  <a:pt x="1905334" y="404057"/>
                  <a:pt x="1934178" y="539040"/>
                </a:cubicBezTo>
                <a:cubicBezTo>
                  <a:pt x="1963022" y="674023"/>
                  <a:pt x="1873254" y="907792"/>
                  <a:pt x="1934178" y="1145459"/>
                </a:cubicBezTo>
                <a:cubicBezTo>
                  <a:pt x="1995102" y="1383126"/>
                  <a:pt x="1924292" y="1424427"/>
                  <a:pt x="1934178" y="1662039"/>
                </a:cubicBezTo>
                <a:cubicBezTo>
                  <a:pt x="1944064" y="1899651"/>
                  <a:pt x="1926942" y="2044078"/>
                  <a:pt x="1934178" y="2245998"/>
                </a:cubicBezTo>
                <a:cubicBezTo>
                  <a:pt x="1779281" y="2295721"/>
                  <a:pt x="1577193" y="2211883"/>
                  <a:pt x="1469975" y="2245998"/>
                </a:cubicBezTo>
                <a:cubicBezTo>
                  <a:pt x="1362757" y="2280113"/>
                  <a:pt x="1134565" y="2224752"/>
                  <a:pt x="1005773" y="2245998"/>
                </a:cubicBezTo>
                <a:cubicBezTo>
                  <a:pt x="876981" y="2267244"/>
                  <a:pt x="605347" y="2188919"/>
                  <a:pt x="502886" y="2245998"/>
                </a:cubicBezTo>
                <a:cubicBezTo>
                  <a:pt x="400425" y="2303077"/>
                  <a:pt x="156432" y="2202238"/>
                  <a:pt x="0" y="2245998"/>
                </a:cubicBezTo>
                <a:cubicBezTo>
                  <a:pt x="-15881" y="2094632"/>
                  <a:pt x="29370" y="1958737"/>
                  <a:pt x="0" y="1751878"/>
                </a:cubicBezTo>
                <a:cubicBezTo>
                  <a:pt x="-29370" y="1545019"/>
                  <a:pt x="51144" y="1490303"/>
                  <a:pt x="0" y="1257759"/>
                </a:cubicBezTo>
                <a:cubicBezTo>
                  <a:pt x="-51144" y="1025215"/>
                  <a:pt x="46826" y="828834"/>
                  <a:pt x="0" y="673799"/>
                </a:cubicBezTo>
                <a:cubicBezTo>
                  <a:pt x="-46826" y="518764"/>
                  <a:pt x="79591" y="169817"/>
                  <a:pt x="0" y="0"/>
                </a:cubicBezTo>
                <a:close/>
              </a:path>
              <a:path w="1934178" h="2245998" stroke="0" extrusionOk="0">
                <a:moveTo>
                  <a:pt x="0" y="0"/>
                </a:moveTo>
                <a:cubicBezTo>
                  <a:pt x="194851" y="-55016"/>
                  <a:pt x="299469" y="29698"/>
                  <a:pt x="464203" y="0"/>
                </a:cubicBezTo>
                <a:cubicBezTo>
                  <a:pt x="628937" y="-29698"/>
                  <a:pt x="826151" y="31767"/>
                  <a:pt x="986431" y="0"/>
                </a:cubicBezTo>
                <a:cubicBezTo>
                  <a:pt x="1146711" y="-31767"/>
                  <a:pt x="1291648" y="326"/>
                  <a:pt x="1411950" y="0"/>
                </a:cubicBezTo>
                <a:cubicBezTo>
                  <a:pt x="1532252" y="-326"/>
                  <a:pt x="1709439" y="49946"/>
                  <a:pt x="1934178" y="0"/>
                </a:cubicBezTo>
                <a:cubicBezTo>
                  <a:pt x="1941315" y="238536"/>
                  <a:pt x="1897042" y="368020"/>
                  <a:pt x="1934178" y="516580"/>
                </a:cubicBezTo>
                <a:cubicBezTo>
                  <a:pt x="1971314" y="665140"/>
                  <a:pt x="1865654" y="904768"/>
                  <a:pt x="1934178" y="1100539"/>
                </a:cubicBezTo>
                <a:cubicBezTo>
                  <a:pt x="2002702" y="1296310"/>
                  <a:pt x="1910684" y="1408466"/>
                  <a:pt x="1934178" y="1617119"/>
                </a:cubicBezTo>
                <a:cubicBezTo>
                  <a:pt x="1957672" y="1825772"/>
                  <a:pt x="1926978" y="2080307"/>
                  <a:pt x="1934178" y="2245998"/>
                </a:cubicBezTo>
                <a:cubicBezTo>
                  <a:pt x="1757661" y="2249135"/>
                  <a:pt x="1580722" y="2193525"/>
                  <a:pt x="1411950" y="2245998"/>
                </a:cubicBezTo>
                <a:cubicBezTo>
                  <a:pt x="1243178" y="2298471"/>
                  <a:pt x="1052234" y="2202154"/>
                  <a:pt x="889722" y="2245998"/>
                </a:cubicBezTo>
                <a:cubicBezTo>
                  <a:pt x="727210" y="2289842"/>
                  <a:pt x="629167" y="2217839"/>
                  <a:pt x="464203" y="2245998"/>
                </a:cubicBezTo>
                <a:cubicBezTo>
                  <a:pt x="299239" y="2274157"/>
                  <a:pt x="143126" y="2220686"/>
                  <a:pt x="0" y="2245998"/>
                </a:cubicBezTo>
                <a:cubicBezTo>
                  <a:pt x="-11888" y="2115253"/>
                  <a:pt x="7267" y="1853018"/>
                  <a:pt x="0" y="1662039"/>
                </a:cubicBezTo>
                <a:cubicBezTo>
                  <a:pt x="-7267" y="1471060"/>
                  <a:pt x="51022" y="1198875"/>
                  <a:pt x="0" y="1078079"/>
                </a:cubicBezTo>
                <a:cubicBezTo>
                  <a:pt x="-51022" y="957283"/>
                  <a:pt x="26234" y="702501"/>
                  <a:pt x="0" y="516580"/>
                </a:cubicBezTo>
                <a:cubicBezTo>
                  <a:pt x="-26234" y="330659"/>
                  <a:pt x="47402" y="166848"/>
                  <a:pt x="0" y="0"/>
                </a:cubicBezTo>
                <a:close/>
              </a:path>
            </a:pathLst>
          </a:custGeom>
          <a:solidFill>
            <a:schemeClr val="bg1">
              <a:lumMod val="75000"/>
              <a:alpha val="92000"/>
            </a:schemeClr>
          </a:solidFill>
          <a:ln w="28575">
            <a:solidFill>
              <a:schemeClr val="tx1"/>
            </a:solidFill>
            <a:extLst>
              <a:ext uri="{C807C97D-BFC1-408E-A445-0C87EB9F89A2}">
                <ask:lineSketchStyleProps xmlns:ask="http://schemas.microsoft.com/office/drawing/2018/sketchyshapes" sd="211611919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352F74A5-472B-4765-B0DF-DDB3778B1D6E}"/>
              </a:ext>
            </a:extLst>
          </p:cNvPr>
          <p:cNvSpPr/>
          <p:nvPr/>
        </p:nvSpPr>
        <p:spPr>
          <a:xfrm>
            <a:off x="-421684" y="1272129"/>
            <a:ext cx="2345558" cy="332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7072CF8-EF59-44E6-B7C4-A4D3DF9BC727}"/>
              </a:ext>
            </a:extLst>
          </p:cNvPr>
          <p:cNvSpPr txBox="1"/>
          <p:nvPr/>
        </p:nvSpPr>
        <p:spPr>
          <a:xfrm>
            <a:off x="6857577" y="3980723"/>
            <a:ext cx="3089034" cy="369332"/>
          </a:xfrm>
          <a:prstGeom prst="rect">
            <a:avLst/>
          </a:prstGeom>
          <a:noFill/>
          <a:ln>
            <a:solidFill>
              <a:schemeClr val="accent6">
                <a:lumMod val="75000"/>
              </a:schemeClr>
            </a:solidFill>
          </a:ln>
        </p:spPr>
        <p:txBody>
          <a:bodyPr wrap="square" rtlCol="0">
            <a:spAutoFit/>
          </a:bodyPr>
          <a:lstStyle/>
          <a:p>
            <a:r>
              <a:rPr lang="en-US" dirty="0"/>
              <a:t>3 Months = One 32-byte Hash</a:t>
            </a:r>
          </a:p>
        </p:txBody>
      </p:sp>
      <p:cxnSp>
        <p:nvCxnSpPr>
          <p:cNvPr id="111" name="Straight Arrow Connector 110">
            <a:extLst>
              <a:ext uri="{FF2B5EF4-FFF2-40B4-BE49-F238E27FC236}">
                <a16:creationId xmlns:a16="http://schemas.microsoft.com/office/drawing/2014/main" id="{33129E2F-508F-45E6-99EA-6D3FB387662E}"/>
              </a:ext>
            </a:extLst>
          </p:cNvPr>
          <p:cNvCxnSpPr>
            <a:cxnSpLocks/>
          </p:cNvCxnSpPr>
          <p:nvPr/>
        </p:nvCxnSpPr>
        <p:spPr>
          <a:xfrm>
            <a:off x="4096238" y="4823879"/>
            <a:ext cx="249522" cy="85371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2C97108-359A-4971-910C-58AF3EAACEC9}"/>
              </a:ext>
            </a:extLst>
          </p:cNvPr>
          <p:cNvCxnSpPr>
            <a:cxnSpLocks/>
          </p:cNvCxnSpPr>
          <p:nvPr/>
        </p:nvCxnSpPr>
        <p:spPr>
          <a:xfrm>
            <a:off x="3264033" y="3122262"/>
            <a:ext cx="720543" cy="1491728"/>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915B29F8-0B53-4746-881F-9BC21E254E5C}"/>
              </a:ext>
            </a:extLst>
          </p:cNvPr>
          <p:cNvSpPr/>
          <p:nvPr/>
        </p:nvSpPr>
        <p:spPr>
          <a:xfrm>
            <a:off x="8339693" y="6266663"/>
            <a:ext cx="2801256" cy="74295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Arrow Connector 112">
            <a:extLst>
              <a:ext uri="{FF2B5EF4-FFF2-40B4-BE49-F238E27FC236}">
                <a16:creationId xmlns:a16="http://schemas.microsoft.com/office/drawing/2014/main" id="{CD7D7852-49D4-422A-A736-9B82C1C97C28}"/>
              </a:ext>
            </a:extLst>
          </p:cNvPr>
          <p:cNvCxnSpPr>
            <a:cxnSpLocks/>
          </p:cNvCxnSpPr>
          <p:nvPr/>
        </p:nvCxnSpPr>
        <p:spPr>
          <a:xfrm>
            <a:off x="10576695" y="4827345"/>
            <a:ext cx="249522" cy="85371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161F4CC8-3F02-4DA4-BDE1-A349D4E92A2B}"/>
              </a:ext>
            </a:extLst>
          </p:cNvPr>
          <p:cNvSpPr txBox="1"/>
          <p:nvPr/>
        </p:nvSpPr>
        <p:spPr>
          <a:xfrm>
            <a:off x="351716" y="4002720"/>
            <a:ext cx="3089034" cy="369332"/>
          </a:xfrm>
          <a:prstGeom prst="rect">
            <a:avLst/>
          </a:prstGeom>
          <a:noFill/>
          <a:ln>
            <a:solidFill>
              <a:schemeClr val="accent6">
                <a:lumMod val="75000"/>
              </a:schemeClr>
            </a:solidFill>
          </a:ln>
        </p:spPr>
        <p:txBody>
          <a:bodyPr wrap="square" rtlCol="0">
            <a:spAutoFit/>
          </a:bodyPr>
          <a:lstStyle/>
          <a:p>
            <a:r>
              <a:rPr lang="en-US" dirty="0"/>
              <a:t>3 Months = One 32-byte Hash</a:t>
            </a:r>
          </a:p>
        </p:txBody>
      </p:sp>
      <p:sp>
        <p:nvSpPr>
          <p:cNvPr id="118" name="Rectangle 1">
            <a:extLst>
              <a:ext uri="{FF2B5EF4-FFF2-40B4-BE49-F238E27FC236}">
                <a16:creationId xmlns:a16="http://schemas.microsoft.com/office/drawing/2014/main" id="{871D2843-D678-4D4B-9189-651CB06A8FDF}"/>
              </a:ext>
            </a:extLst>
          </p:cNvPr>
          <p:cNvSpPr>
            <a:spLocks noChangeArrowheads="1"/>
          </p:cNvSpPr>
          <p:nvPr/>
        </p:nvSpPr>
        <p:spPr bwMode="auto">
          <a:xfrm>
            <a:off x="8786748" y="6469370"/>
            <a:ext cx="1712213"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u="sng" dirty="0">
                <a:latin typeface="Courier New" panose="02070309020205020404" pitchFamily="49" charset="0"/>
                <a:cs typeface="Courier New" panose="02070309020205020404" pitchFamily="49" charset="0"/>
              </a:rPr>
              <a:t>e</a:t>
            </a: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320</a:t>
            </a:r>
            <a:r>
              <a:rPr lang="en-US" altLang="en-US" sz="1100" b="1" dirty="0">
                <a:latin typeface="Courier New" panose="02070309020205020404" pitchFamily="49" charset="0"/>
                <a:cs typeface="Courier New" panose="02070309020205020404" pitchFamily="49" charset="0"/>
              </a:rPr>
              <a:t> ... Pays Out</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cxnSp>
        <p:nvCxnSpPr>
          <p:cNvPr id="119" name="Straight Arrow Connector 118">
            <a:extLst>
              <a:ext uri="{FF2B5EF4-FFF2-40B4-BE49-F238E27FC236}">
                <a16:creationId xmlns:a16="http://schemas.microsoft.com/office/drawing/2014/main" id="{F08A7CC7-5DB0-4AE4-A263-899D7D1C7636}"/>
              </a:ext>
            </a:extLst>
          </p:cNvPr>
          <p:cNvCxnSpPr>
            <a:cxnSpLocks/>
          </p:cNvCxnSpPr>
          <p:nvPr/>
        </p:nvCxnSpPr>
        <p:spPr>
          <a:xfrm flipH="1">
            <a:off x="9919075" y="5680941"/>
            <a:ext cx="425340" cy="83455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
            <a:extLst>
              <a:ext uri="{FF2B5EF4-FFF2-40B4-BE49-F238E27FC236}">
                <a16:creationId xmlns:a16="http://schemas.microsoft.com/office/drawing/2014/main" id="{EA42A208-B719-461D-9178-51B8BFB00CC9}"/>
              </a:ext>
            </a:extLst>
          </p:cNvPr>
          <p:cNvSpPr>
            <a:spLocks noChangeArrowheads="1"/>
          </p:cNvSpPr>
          <p:nvPr/>
        </p:nvSpPr>
        <p:spPr bwMode="auto">
          <a:xfrm>
            <a:off x="1424131" y="4593144"/>
            <a:ext cx="5668312"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e320</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b6c2fffc8d750423db8b1eb942ae710e951ed797f7affc8892b0f1fc122b </a:t>
            </a:r>
          </a:p>
        </p:txBody>
      </p:sp>
      <p:sp>
        <p:nvSpPr>
          <p:cNvPr id="110" name="Rectangle 109">
            <a:extLst>
              <a:ext uri="{FF2B5EF4-FFF2-40B4-BE49-F238E27FC236}">
                <a16:creationId xmlns:a16="http://schemas.microsoft.com/office/drawing/2014/main" id="{59510967-146D-4FD8-9685-E586B1BD5C64}"/>
              </a:ext>
            </a:extLst>
          </p:cNvPr>
          <p:cNvSpPr/>
          <p:nvPr/>
        </p:nvSpPr>
        <p:spPr>
          <a:xfrm>
            <a:off x="11780188" y="1587963"/>
            <a:ext cx="2345558" cy="332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5EFB47E5-88D7-42C9-8BF1-D31A4414D666}"/>
              </a:ext>
            </a:extLst>
          </p:cNvPr>
          <p:cNvCxnSpPr>
            <a:cxnSpLocks/>
          </p:cNvCxnSpPr>
          <p:nvPr/>
        </p:nvCxnSpPr>
        <p:spPr>
          <a:xfrm>
            <a:off x="2133600" y="2074269"/>
            <a:ext cx="9891971" cy="0"/>
          </a:xfrm>
          <a:prstGeom prst="line">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Rectangle 1">
            <a:extLst>
              <a:ext uri="{FF2B5EF4-FFF2-40B4-BE49-F238E27FC236}">
                <a16:creationId xmlns:a16="http://schemas.microsoft.com/office/drawing/2014/main" id="{18D6EA7E-ECA7-4667-995E-320A96BC86A9}"/>
              </a:ext>
            </a:extLst>
          </p:cNvPr>
          <p:cNvSpPr>
            <a:spLocks noChangeArrowheads="1"/>
          </p:cNvSpPr>
          <p:nvPr/>
        </p:nvSpPr>
        <p:spPr bwMode="auto">
          <a:xfrm>
            <a:off x="8306792" y="4551322"/>
            <a:ext cx="5668312"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81cd</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02ab7e569e8bcd9317e2fe99f2de44d49ab2b8851ba4a308000000000000</a:t>
            </a:r>
            <a:endParaRPr kumimoji="0" lang="en-US" altLang="en-US" sz="32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16" name="Straight Connector 115">
            <a:extLst>
              <a:ext uri="{FF2B5EF4-FFF2-40B4-BE49-F238E27FC236}">
                <a16:creationId xmlns:a16="http://schemas.microsoft.com/office/drawing/2014/main" id="{7DF249E7-1CF3-4A29-9910-8B3F6109AEF8}"/>
              </a:ext>
            </a:extLst>
          </p:cNvPr>
          <p:cNvCxnSpPr>
            <a:cxnSpLocks/>
          </p:cNvCxnSpPr>
          <p:nvPr/>
        </p:nvCxnSpPr>
        <p:spPr>
          <a:xfrm flipV="1">
            <a:off x="124255" y="4898087"/>
            <a:ext cx="11901316" cy="2992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A68B585-DECB-41E1-862F-EDDB143B45C5}"/>
              </a:ext>
            </a:extLst>
          </p:cNvPr>
          <p:cNvSpPr txBox="1"/>
          <p:nvPr/>
        </p:nvSpPr>
        <p:spPr>
          <a:xfrm>
            <a:off x="206253" y="2191899"/>
            <a:ext cx="2152262" cy="954107"/>
          </a:xfrm>
          <a:prstGeom prst="rect">
            <a:avLst/>
          </a:prstGeom>
          <a:noFill/>
        </p:spPr>
        <p:txBody>
          <a:bodyPr wrap="square" rtlCol="0">
            <a:spAutoFit/>
          </a:bodyPr>
          <a:lstStyle/>
          <a:p>
            <a:r>
              <a:rPr lang="en-US" sz="2800" dirty="0">
                <a:solidFill>
                  <a:srgbClr val="C00000"/>
                </a:solidFill>
              </a:rPr>
              <a:t>Layer 2</a:t>
            </a:r>
            <a:br>
              <a:rPr lang="en-US" sz="2800" dirty="0">
                <a:solidFill>
                  <a:srgbClr val="C00000"/>
                </a:solidFill>
              </a:rPr>
            </a:br>
            <a:r>
              <a:rPr lang="en-US" sz="2800" dirty="0">
                <a:solidFill>
                  <a:srgbClr val="C00000"/>
                </a:solidFill>
              </a:rPr>
              <a:t>(Bit-Monero)</a:t>
            </a:r>
          </a:p>
        </p:txBody>
      </p:sp>
      <p:cxnSp>
        <p:nvCxnSpPr>
          <p:cNvPr id="115" name="Straight Connector 114">
            <a:extLst>
              <a:ext uri="{FF2B5EF4-FFF2-40B4-BE49-F238E27FC236}">
                <a16:creationId xmlns:a16="http://schemas.microsoft.com/office/drawing/2014/main" id="{7C05707C-21AF-41F5-AA77-A1AA010F75E9}"/>
              </a:ext>
            </a:extLst>
          </p:cNvPr>
          <p:cNvCxnSpPr>
            <a:cxnSpLocks/>
          </p:cNvCxnSpPr>
          <p:nvPr/>
        </p:nvCxnSpPr>
        <p:spPr>
          <a:xfrm flipV="1">
            <a:off x="137214" y="1568928"/>
            <a:ext cx="11901316" cy="2992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74AAE12E-9800-4F7C-B599-E25A431F11BA}"/>
              </a:ext>
            </a:extLst>
          </p:cNvPr>
          <p:cNvSpPr txBox="1"/>
          <p:nvPr/>
        </p:nvSpPr>
        <p:spPr>
          <a:xfrm>
            <a:off x="1744825" y="1214637"/>
            <a:ext cx="1796349" cy="369332"/>
          </a:xfrm>
          <a:prstGeom prst="rect">
            <a:avLst/>
          </a:prstGeom>
          <a:noFill/>
        </p:spPr>
        <p:txBody>
          <a:bodyPr wrap="square" rtlCol="0">
            <a:spAutoFit/>
          </a:bodyPr>
          <a:lstStyle/>
          <a:p>
            <a:pPr algn="ctr"/>
            <a:r>
              <a:rPr lang="en-US" dirty="0"/>
              <a:t>December 2020</a:t>
            </a:r>
          </a:p>
        </p:txBody>
      </p:sp>
      <p:cxnSp>
        <p:nvCxnSpPr>
          <p:cNvPr id="122" name="Straight Arrow Connector 121">
            <a:extLst>
              <a:ext uri="{FF2B5EF4-FFF2-40B4-BE49-F238E27FC236}">
                <a16:creationId xmlns:a16="http://schemas.microsoft.com/office/drawing/2014/main" id="{C072B70A-AB39-44FA-AC75-B242DD49A4CE}"/>
              </a:ext>
            </a:extLst>
          </p:cNvPr>
          <p:cNvCxnSpPr>
            <a:cxnSpLocks/>
          </p:cNvCxnSpPr>
          <p:nvPr/>
        </p:nvCxnSpPr>
        <p:spPr>
          <a:xfrm>
            <a:off x="9642855" y="3190598"/>
            <a:ext cx="922984" cy="1419342"/>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3" name="Rectangle 1">
            <a:extLst>
              <a:ext uri="{FF2B5EF4-FFF2-40B4-BE49-F238E27FC236}">
                <a16:creationId xmlns:a16="http://schemas.microsoft.com/office/drawing/2014/main" id="{D0CBDEC9-37EE-48F0-B56C-F7BEABD87139}"/>
              </a:ext>
            </a:extLst>
          </p:cNvPr>
          <p:cNvSpPr>
            <a:spLocks noChangeArrowheads="1"/>
          </p:cNvSpPr>
          <p:nvPr/>
        </p:nvSpPr>
        <p:spPr bwMode="auto">
          <a:xfrm>
            <a:off x="2852077" y="2743743"/>
            <a:ext cx="62675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e320</a:t>
            </a:r>
            <a:endParaRPr kumimoji="0" lang="en-US" altLang="en-US" sz="14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24" name="Rectangle 1">
            <a:extLst>
              <a:ext uri="{FF2B5EF4-FFF2-40B4-BE49-F238E27FC236}">
                <a16:creationId xmlns:a16="http://schemas.microsoft.com/office/drawing/2014/main" id="{CBE2E53F-8E12-434B-A541-6C155B358F5A}"/>
              </a:ext>
            </a:extLst>
          </p:cNvPr>
          <p:cNvSpPr>
            <a:spLocks noChangeArrowheads="1"/>
          </p:cNvSpPr>
          <p:nvPr/>
        </p:nvSpPr>
        <p:spPr bwMode="auto">
          <a:xfrm>
            <a:off x="9179605" y="2733054"/>
            <a:ext cx="62675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81cd</a:t>
            </a:r>
            <a:endParaRPr kumimoji="0" lang="en-US" altLang="en-US" sz="14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949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a:extLst>
              <a:ext uri="{FF2B5EF4-FFF2-40B4-BE49-F238E27FC236}">
                <a16:creationId xmlns:a16="http://schemas.microsoft.com/office/drawing/2014/main" id="{A86B96D6-7B24-45E8-8226-B34D8917CC59}"/>
              </a:ext>
            </a:extLst>
          </p:cNvPr>
          <p:cNvSpPr txBox="1">
            <a:spLocks/>
          </p:cNvSpPr>
          <p:nvPr/>
        </p:nvSpPr>
        <p:spPr>
          <a:xfrm>
            <a:off x="213413" y="193118"/>
            <a:ext cx="7582349" cy="765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Putting Hash(L2) into L1</a:t>
            </a:r>
          </a:p>
        </p:txBody>
      </p:sp>
      <p:sp>
        <p:nvSpPr>
          <p:cNvPr id="9" name="Rectangle 8">
            <a:extLst>
              <a:ext uri="{FF2B5EF4-FFF2-40B4-BE49-F238E27FC236}">
                <a16:creationId xmlns:a16="http://schemas.microsoft.com/office/drawing/2014/main" id="{5EB38651-8AB6-47B8-9EDA-8A4950403778}"/>
              </a:ext>
            </a:extLst>
          </p:cNvPr>
          <p:cNvSpPr/>
          <p:nvPr/>
        </p:nvSpPr>
        <p:spPr>
          <a:xfrm>
            <a:off x="262155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3BC2EB-814E-4F13-AF41-9512C0D3A543}"/>
              </a:ext>
            </a:extLst>
          </p:cNvPr>
          <p:cNvSpPr/>
          <p:nvPr/>
        </p:nvSpPr>
        <p:spPr>
          <a:xfrm>
            <a:off x="315132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DA6AF3-295C-4223-B27D-74F2EAA18D6E}"/>
              </a:ext>
            </a:extLst>
          </p:cNvPr>
          <p:cNvSpPr/>
          <p:nvPr/>
        </p:nvSpPr>
        <p:spPr>
          <a:xfrm>
            <a:off x="368109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D2848E-968E-4BC0-BBFE-256759C9986C}"/>
              </a:ext>
            </a:extLst>
          </p:cNvPr>
          <p:cNvSpPr/>
          <p:nvPr/>
        </p:nvSpPr>
        <p:spPr>
          <a:xfrm>
            <a:off x="421086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AE89E0-0231-4AD3-AC3C-888ED8F51583}"/>
              </a:ext>
            </a:extLst>
          </p:cNvPr>
          <p:cNvSpPr/>
          <p:nvPr/>
        </p:nvSpPr>
        <p:spPr>
          <a:xfrm>
            <a:off x="474063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B5A1C9-D679-45DD-97F8-2EE6A0516E45}"/>
              </a:ext>
            </a:extLst>
          </p:cNvPr>
          <p:cNvSpPr/>
          <p:nvPr/>
        </p:nvSpPr>
        <p:spPr>
          <a:xfrm>
            <a:off x="527040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73764C-366B-421B-96BA-73A5C413CD06}"/>
              </a:ext>
            </a:extLst>
          </p:cNvPr>
          <p:cNvSpPr/>
          <p:nvPr/>
        </p:nvSpPr>
        <p:spPr>
          <a:xfrm>
            <a:off x="584323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BA7703-6B28-44B0-ABA5-5E31705D3E4B}"/>
              </a:ext>
            </a:extLst>
          </p:cNvPr>
          <p:cNvSpPr/>
          <p:nvPr/>
        </p:nvSpPr>
        <p:spPr>
          <a:xfrm>
            <a:off x="6373009"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3D56C0-9FB4-4860-8B51-6C3DFDEEE672}"/>
              </a:ext>
            </a:extLst>
          </p:cNvPr>
          <p:cNvSpPr/>
          <p:nvPr/>
        </p:nvSpPr>
        <p:spPr>
          <a:xfrm>
            <a:off x="6902780"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F8675B-1953-43B1-8FE6-BDEB1699D60D}"/>
              </a:ext>
            </a:extLst>
          </p:cNvPr>
          <p:cNvSpPr/>
          <p:nvPr/>
        </p:nvSpPr>
        <p:spPr>
          <a:xfrm>
            <a:off x="7432551"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219790-0C3A-462B-AA89-86B53E6C9522}"/>
              </a:ext>
            </a:extLst>
          </p:cNvPr>
          <p:cNvSpPr/>
          <p:nvPr/>
        </p:nvSpPr>
        <p:spPr>
          <a:xfrm>
            <a:off x="796232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7EBE0F-4D8E-4A38-B1C2-13F38E553C08}"/>
              </a:ext>
            </a:extLst>
          </p:cNvPr>
          <p:cNvSpPr/>
          <p:nvPr/>
        </p:nvSpPr>
        <p:spPr>
          <a:xfrm>
            <a:off x="849209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D7AA79-6248-493F-8D89-7C03B8D815DB}"/>
              </a:ext>
            </a:extLst>
          </p:cNvPr>
          <p:cNvSpPr/>
          <p:nvPr/>
        </p:nvSpPr>
        <p:spPr>
          <a:xfrm>
            <a:off x="902186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0A1AE5-DE4F-4C33-B4B0-CA1032C1EC02}"/>
              </a:ext>
            </a:extLst>
          </p:cNvPr>
          <p:cNvSpPr/>
          <p:nvPr/>
        </p:nvSpPr>
        <p:spPr>
          <a:xfrm>
            <a:off x="955163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BA95BC-B207-4320-9BEA-DD34FE4ACBF9}"/>
              </a:ext>
            </a:extLst>
          </p:cNvPr>
          <p:cNvSpPr/>
          <p:nvPr/>
        </p:nvSpPr>
        <p:spPr>
          <a:xfrm>
            <a:off x="1008140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57E083-FCCE-4D2E-8542-0CB725335650}"/>
              </a:ext>
            </a:extLst>
          </p:cNvPr>
          <p:cNvSpPr/>
          <p:nvPr/>
        </p:nvSpPr>
        <p:spPr>
          <a:xfrm>
            <a:off x="1061117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37A263-5A70-441F-BB03-82DD4E707619}"/>
              </a:ext>
            </a:extLst>
          </p:cNvPr>
          <p:cNvSpPr/>
          <p:nvPr/>
        </p:nvSpPr>
        <p:spPr>
          <a:xfrm>
            <a:off x="1114094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29077E-9CEE-47F7-AA4A-374F7AE94532}"/>
              </a:ext>
            </a:extLst>
          </p:cNvPr>
          <p:cNvSpPr/>
          <p:nvPr/>
        </p:nvSpPr>
        <p:spPr>
          <a:xfrm>
            <a:off x="2621552" y="5546382"/>
            <a:ext cx="377371" cy="5319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6DBC00-835C-4963-ABF2-452C3CD2ACC3}"/>
              </a:ext>
            </a:extLst>
          </p:cNvPr>
          <p:cNvSpPr/>
          <p:nvPr/>
        </p:nvSpPr>
        <p:spPr>
          <a:xfrm>
            <a:off x="3151323" y="5546382"/>
            <a:ext cx="377371" cy="16846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62B81C-C3F5-4447-A926-90C0B822F8D7}"/>
              </a:ext>
            </a:extLst>
          </p:cNvPr>
          <p:cNvSpPr/>
          <p:nvPr/>
        </p:nvSpPr>
        <p:spPr>
          <a:xfrm>
            <a:off x="3681094" y="5546382"/>
            <a:ext cx="377371" cy="3902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4946A-B28D-4996-9331-F870EC4DFE56}"/>
              </a:ext>
            </a:extLst>
          </p:cNvPr>
          <p:cNvSpPr/>
          <p:nvPr/>
        </p:nvSpPr>
        <p:spPr>
          <a:xfrm>
            <a:off x="4210865" y="5546383"/>
            <a:ext cx="377371" cy="531932"/>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6573905-16B0-4BB0-8A69-29B234F4380A}"/>
              </a:ext>
            </a:extLst>
          </p:cNvPr>
          <p:cNvSpPr/>
          <p:nvPr/>
        </p:nvSpPr>
        <p:spPr>
          <a:xfrm>
            <a:off x="4740636" y="5546383"/>
            <a:ext cx="377371" cy="29630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1B1B99-B61C-4B18-8FFD-1F65B81E8D84}"/>
              </a:ext>
            </a:extLst>
          </p:cNvPr>
          <p:cNvSpPr/>
          <p:nvPr/>
        </p:nvSpPr>
        <p:spPr>
          <a:xfrm>
            <a:off x="5270407" y="5546382"/>
            <a:ext cx="377371" cy="70104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F54872C-988F-4437-9158-C990E4E008D2}"/>
              </a:ext>
            </a:extLst>
          </p:cNvPr>
          <p:cNvSpPr/>
          <p:nvPr/>
        </p:nvSpPr>
        <p:spPr>
          <a:xfrm>
            <a:off x="5843238" y="5546383"/>
            <a:ext cx="377371" cy="247886"/>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B43403-5750-451B-B7EE-62CE7F248CE7}"/>
              </a:ext>
            </a:extLst>
          </p:cNvPr>
          <p:cNvSpPr/>
          <p:nvPr/>
        </p:nvSpPr>
        <p:spPr>
          <a:xfrm>
            <a:off x="6373009" y="5546382"/>
            <a:ext cx="377371" cy="1747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0A01951-7068-45AC-B8A7-A5B25F51EA14}"/>
              </a:ext>
            </a:extLst>
          </p:cNvPr>
          <p:cNvSpPr/>
          <p:nvPr/>
        </p:nvSpPr>
        <p:spPr>
          <a:xfrm>
            <a:off x="6902780" y="5546382"/>
            <a:ext cx="377371" cy="302435"/>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C8B9AC-872B-4D68-97A1-64A35AA25848}"/>
              </a:ext>
            </a:extLst>
          </p:cNvPr>
          <p:cNvSpPr/>
          <p:nvPr/>
        </p:nvSpPr>
        <p:spPr>
          <a:xfrm>
            <a:off x="7432551" y="5546382"/>
            <a:ext cx="377371" cy="7584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22B2CA6-5763-4B55-8BE6-2378F215E330}"/>
              </a:ext>
            </a:extLst>
          </p:cNvPr>
          <p:cNvSpPr/>
          <p:nvPr/>
        </p:nvSpPr>
        <p:spPr>
          <a:xfrm>
            <a:off x="7962322" y="5546382"/>
            <a:ext cx="377371" cy="22986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7C205D-7116-4BC3-B1AE-2DFA7C5D4E5D}"/>
              </a:ext>
            </a:extLst>
          </p:cNvPr>
          <p:cNvSpPr/>
          <p:nvPr/>
        </p:nvSpPr>
        <p:spPr>
          <a:xfrm>
            <a:off x="8492093" y="5546382"/>
            <a:ext cx="377371" cy="350849"/>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30BF59C-C9AB-4221-98D8-44E6DBE68108}"/>
              </a:ext>
            </a:extLst>
          </p:cNvPr>
          <p:cNvSpPr/>
          <p:nvPr/>
        </p:nvSpPr>
        <p:spPr>
          <a:xfrm>
            <a:off x="9021864" y="5553872"/>
            <a:ext cx="377371" cy="5782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256965-B784-40AE-8F2F-E1CE9AAD9FF5}"/>
              </a:ext>
            </a:extLst>
          </p:cNvPr>
          <p:cNvSpPr/>
          <p:nvPr/>
        </p:nvSpPr>
        <p:spPr>
          <a:xfrm>
            <a:off x="9551635" y="5546383"/>
            <a:ext cx="377371" cy="13743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633C5F2-6520-4CBC-9159-E3D65DF6BFCE}"/>
              </a:ext>
            </a:extLst>
          </p:cNvPr>
          <p:cNvSpPr/>
          <p:nvPr/>
        </p:nvSpPr>
        <p:spPr>
          <a:xfrm>
            <a:off x="10081406" y="5546382"/>
            <a:ext cx="377371" cy="5713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623AC2B-7171-45E4-AB93-CB35EEB6D900}"/>
              </a:ext>
            </a:extLst>
          </p:cNvPr>
          <p:cNvSpPr/>
          <p:nvPr/>
        </p:nvSpPr>
        <p:spPr>
          <a:xfrm>
            <a:off x="10611177" y="5546383"/>
            <a:ext cx="377371" cy="452294"/>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54F06CB-6941-4537-9C4E-E984AB8FCDCE}"/>
              </a:ext>
            </a:extLst>
          </p:cNvPr>
          <p:cNvSpPr/>
          <p:nvPr/>
        </p:nvSpPr>
        <p:spPr>
          <a:xfrm>
            <a:off x="11140948" y="5546383"/>
            <a:ext cx="377371" cy="61975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A6AE2E5D-1E92-44C9-ABF6-E16CEBC089E5}"/>
              </a:ext>
            </a:extLst>
          </p:cNvPr>
          <p:cNvCxnSpPr>
            <a:cxnSpLocks/>
          </p:cNvCxnSpPr>
          <p:nvPr/>
        </p:nvCxnSpPr>
        <p:spPr>
          <a:xfrm>
            <a:off x="2133600" y="5289017"/>
            <a:ext cx="9891971" cy="0"/>
          </a:xfrm>
          <a:prstGeom prst="line">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4019E838-B532-4058-B6C2-141C198C0C41}"/>
              </a:ext>
            </a:extLst>
          </p:cNvPr>
          <p:cNvSpPr txBox="1"/>
          <p:nvPr/>
        </p:nvSpPr>
        <p:spPr>
          <a:xfrm>
            <a:off x="137214" y="5170363"/>
            <a:ext cx="2408138" cy="954107"/>
          </a:xfrm>
          <a:prstGeom prst="rect">
            <a:avLst/>
          </a:prstGeom>
          <a:noFill/>
        </p:spPr>
        <p:txBody>
          <a:bodyPr wrap="square" rtlCol="0">
            <a:spAutoFit/>
          </a:bodyPr>
          <a:lstStyle/>
          <a:p>
            <a:r>
              <a:rPr lang="en-US" sz="2800" dirty="0">
                <a:solidFill>
                  <a:schemeClr val="accent1">
                    <a:lumMod val="75000"/>
                  </a:schemeClr>
                </a:solidFill>
              </a:rPr>
              <a:t>Base Layer</a:t>
            </a:r>
            <a:br>
              <a:rPr lang="en-US" sz="2800" dirty="0">
                <a:solidFill>
                  <a:schemeClr val="accent1">
                    <a:lumMod val="75000"/>
                  </a:schemeClr>
                </a:solidFill>
              </a:rPr>
            </a:br>
            <a:r>
              <a:rPr lang="en-US" sz="2800" dirty="0">
                <a:solidFill>
                  <a:schemeClr val="accent1">
                    <a:lumMod val="75000"/>
                  </a:schemeClr>
                </a:solidFill>
              </a:rPr>
              <a:t>(Bitcoin Core)</a:t>
            </a:r>
          </a:p>
        </p:txBody>
      </p: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1">
            <a:extLst>
              <a:ext uri="{FF2B5EF4-FFF2-40B4-BE49-F238E27FC236}">
                <a16:creationId xmlns:a16="http://schemas.microsoft.com/office/drawing/2014/main" id="{871D2843-D678-4D4B-9189-651CB06A8FDF}"/>
              </a:ext>
            </a:extLst>
          </p:cNvPr>
          <p:cNvSpPr>
            <a:spLocks noChangeArrowheads="1"/>
          </p:cNvSpPr>
          <p:nvPr/>
        </p:nvSpPr>
        <p:spPr bwMode="auto">
          <a:xfrm>
            <a:off x="8786748" y="6469370"/>
            <a:ext cx="1712213"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u="sng" dirty="0">
                <a:latin typeface="Courier New" panose="02070309020205020404" pitchFamily="49" charset="0"/>
                <a:cs typeface="Courier New" panose="02070309020205020404" pitchFamily="49" charset="0"/>
              </a:rPr>
              <a:t>e</a:t>
            </a: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320</a:t>
            </a:r>
            <a:r>
              <a:rPr lang="en-US" altLang="en-US" sz="1100" b="1" dirty="0">
                <a:latin typeface="Courier New" panose="02070309020205020404" pitchFamily="49" charset="0"/>
                <a:cs typeface="Courier New" panose="02070309020205020404" pitchFamily="49" charset="0"/>
              </a:rPr>
              <a:t> ... Pays Out</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cxnSp>
        <p:nvCxnSpPr>
          <p:cNvPr id="119" name="Straight Arrow Connector 118">
            <a:extLst>
              <a:ext uri="{FF2B5EF4-FFF2-40B4-BE49-F238E27FC236}">
                <a16:creationId xmlns:a16="http://schemas.microsoft.com/office/drawing/2014/main" id="{F08A7CC7-5DB0-4AE4-A263-899D7D1C7636}"/>
              </a:ext>
            </a:extLst>
          </p:cNvPr>
          <p:cNvCxnSpPr>
            <a:cxnSpLocks/>
          </p:cNvCxnSpPr>
          <p:nvPr/>
        </p:nvCxnSpPr>
        <p:spPr>
          <a:xfrm flipH="1">
            <a:off x="9919075" y="5680941"/>
            <a:ext cx="425340" cy="83455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
            <a:extLst>
              <a:ext uri="{FF2B5EF4-FFF2-40B4-BE49-F238E27FC236}">
                <a16:creationId xmlns:a16="http://schemas.microsoft.com/office/drawing/2014/main" id="{EA42A208-B719-461D-9178-51B8BFB00CC9}"/>
              </a:ext>
            </a:extLst>
          </p:cNvPr>
          <p:cNvSpPr>
            <a:spLocks noChangeArrowheads="1"/>
          </p:cNvSpPr>
          <p:nvPr/>
        </p:nvSpPr>
        <p:spPr bwMode="auto">
          <a:xfrm>
            <a:off x="1376709" y="6502613"/>
            <a:ext cx="5668312"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e320</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b6c2fffc8d750423db8b1eb942ae710e951ed797f7affc8892b0f1fc122b </a:t>
            </a:r>
          </a:p>
        </p:txBody>
      </p:sp>
      <p:sp>
        <p:nvSpPr>
          <p:cNvPr id="125" name="Rectangle 1">
            <a:extLst>
              <a:ext uri="{FF2B5EF4-FFF2-40B4-BE49-F238E27FC236}">
                <a16:creationId xmlns:a16="http://schemas.microsoft.com/office/drawing/2014/main" id="{51342461-6C90-4221-83D0-D1AF3C3FE80D}"/>
              </a:ext>
            </a:extLst>
          </p:cNvPr>
          <p:cNvSpPr>
            <a:spLocks noChangeArrowheads="1"/>
          </p:cNvSpPr>
          <p:nvPr/>
        </p:nvSpPr>
        <p:spPr bwMode="auto">
          <a:xfrm>
            <a:off x="4252657" y="5591751"/>
            <a:ext cx="297491" cy="113038"/>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28" name="Rectangle 1">
            <a:extLst>
              <a:ext uri="{FF2B5EF4-FFF2-40B4-BE49-F238E27FC236}">
                <a16:creationId xmlns:a16="http://schemas.microsoft.com/office/drawing/2014/main" id="{9EB477D2-5C46-4630-B96B-1D79B308DE7C}"/>
              </a:ext>
            </a:extLst>
          </p:cNvPr>
          <p:cNvSpPr>
            <a:spLocks noChangeArrowheads="1"/>
          </p:cNvSpPr>
          <p:nvPr/>
        </p:nvSpPr>
        <p:spPr bwMode="auto">
          <a:xfrm>
            <a:off x="10618512" y="5584108"/>
            <a:ext cx="297491" cy="113038"/>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29" name="Straight Arrow Connector 128">
            <a:extLst>
              <a:ext uri="{FF2B5EF4-FFF2-40B4-BE49-F238E27FC236}">
                <a16:creationId xmlns:a16="http://schemas.microsoft.com/office/drawing/2014/main" id="{AB7239FF-D5AE-47F9-B42F-6684E5638B3E}"/>
              </a:ext>
            </a:extLst>
          </p:cNvPr>
          <p:cNvCxnSpPr>
            <a:cxnSpLocks/>
          </p:cNvCxnSpPr>
          <p:nvPr/>
        </p:nvCxnSpPr>
        <p:spPr>
          <a:xfrm flipV="1">
            <a:off x="4287079" y="5758782"/>
            <a:ext cx="72002" cy="654351"/>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
            <a:extLst>
              <a:ext uri="{FF2B5EF4-FFF2-40B4-BE49-F238E27FC236}">
                <a16:creationId xmlns:a16="http://schemas.microsoft.com/office/drawing/2014/main" id="{1F32849E-07C4-4C8C-9B64-6FB6400D2F08}"/>
              </a:ext>
            </a:extLst>
          </p:cNvPr>
          <p:cNvSpPr>
            <a:spLocks noChangeArrowheads="1"/>
          </p:cNvSpPr>
          <p:nvPr/>
        </p:nvSpPr>
        <p:spPr bwMode="auto">
          <a:xfrm>
            <a:off x="10663315" y="6469370"/>
            <a:ext cx="5668312"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81cd</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02ab7e569e8bcd9317e2fe99f2de44d49ab2b8851ba4a308000000000000</a:t>
            </a:r>
            <a:endParaRPr kumimoji="0" lang="en-US" altLang="en-US" sz="32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31" name="Rectangle 1">
            <a:extLst>
              <a:ext uri="{FF2B5EF4-FFF2-40B4-BE49-F238E27FC236}">
                <a16:creationId xmlns:a16="http://schemas.microsoft.com/office/drawing/2014/main" id="{79A4174B-982A-4648-BCCA-CAE77FD454C8}"/>
              </a:ext>
            </a:extLst>
          </p:cNvPr>
          <p:cNvSpPr>
            <a:spLocks noChangeArrowheads="1"/>
          </p:cNvSpPr>
          <p:nvPr/>
        </p:nvSpPr>
        <p:spPr bwMode="auto">
          <a:xfrm>
            <a:off x="10123551" y="5599114"/>
            <a:ext cx="297491" cy="113038"/>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33" name="Straight Arrow Connector 132">
            <a:extLst>
              <a:ext uri="{FF2B5EF4-FFF2-40B4-BE49-F238E27FC236}">
                <a16:creationId xmlns:a16="http://schemas.microsoft.com/office/drawing/2014/main" id="{E5547A03-5E6A-41CF-9853-BFC4361248E1}"/>
              </a:ext>
            </a:extLst>
          </p:cNvPr>
          <p:cNvCxnSpPr>
            <a:cxnSpLocks/>
          </p:cNvCxnSpPr>
          <p:nvPr/>
        </p:nvCxnSpPr>
        <p:spPr>
          <a:xfrm flipH="1" flipV="1">
            <a:off x="10806798" y="5734871"/>
            <a:ext cx="104710" cy="68817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25AC44AC-40F1-41E4-A70F-0481A7D8A284}"/>
              </a:ext>
            </a:extLst>
          </p:cNvPr>
          <p:cNvSpPr/>
          <p:nvPr/>
        </p:nvSpPr>
        <p:spPr>
          <a:xfrm>
            <a:off x="207108" y="103638"/>
            <a:ext cx="5440670" cy="133115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3498562" y="103638"/>
            <a:ext cx="6126264" cy="765175"/>
          </a:xfrm>
        </p:spPr>
        <p:txBody>
          <a:bodyPr>
            <a:normAutofit/>
          </a:bodyPr>
          <a:lstStyle/>
          <a:p>
            <a:r>
              <a:rPr lang="en-US" dirty="0"/>
              <a:t>Your Layer 1 Node Sees…</a:t>
            </a:r>
          </a:p>
        </p:txBody>
      </p:sp>
    </p:spTree>
    <p:extLst>
      <p:ext uri="{BB962C8B-B14F-4D97-AF65-F5344CB8AC3E}">
        <p14:creationId xmlns:p14="http://schemas.microsoft.com/office/powerpoint/2010/main" val="59744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8ABAF-627E-855C-E69C-73AF0D181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2D2C0-4623-C584-05BB-00713243BF92}"/>
              </a:ext>
            </a:extLst>
          </p:cNvPr>
          <p:cNvSpPr>
            <a:spLocks noGrp="1"/>
          </p:cNvSpPr>
          <p:nvPr>
            <p:ph type="title"/>
          </p:nvPr>
        </p:nvSpPr>
        <p:spPr/>
        <p:txBody>
          <a:bodyPr/>
          <a:lstStyle/>
          <a:p>
            <a:r>
              <a:rPr lang="en-US" dirty="0"/>
              <a:t>The Title</a:t>
            </a:r>
          </a:p>
        </p:txBody>
      </p:sp>
      <p:graphicFrame>
        <p:nvGraphicFramePr>
          <p:cNvPr id="6" name="Content Placeholder 5">
            <a:extLst>
              <a:ext uri="{FF2B5EF4-FFF2-40B4-BE49-F238E27FC236}">
                <a16:creationId xmlns:a16="http://schemas.microsoft.com/office/drawing/2014/main" id="{C5231632-4F1B-D682-FCC9-D16227F9F114}"/>
              </a:ext>
            </a:extLst>
          </p:cNvPr>
          <p:cNvGraphicFramePr>
            <a:graphicFrameLocks noGrp="1"/>
          </p:cNvGraphicFramePr>
          <p:nvPr>
            <p:ph idx="1"/>
          </p:nvPr>
        </p:nvGraphicFramePr>
        <p:xfrm>
          <a:off x="536575" y="1124793"/>
          <a:ext cx="11053761" cy="4919958"/>
        </p:xfrm>
        <a:graphic>
          <a:graphicData uri="http://schemas.openxmlformats.org/drawingml/2006/table">
            <a:tbl>
              <a:tblPr>
                <a:tableStyleId>{5C22544A-7EE6-4342-B048-85BDC9FD1C3A}</a:tableStyleId>
              </a:tblPr>
              <a:tblGrid>
                <a:gridCol w="3396154">
                  <a:extLst>
                    <a:ext uri="{9D8B030D-6E8A-4147-A177-3AD203B41FA5}">
                      <a16:colId xmlns:a16="http://schemas.microsoft.com/office/drawing/2014/main" val="3145224509"/>
                    </a:ext>
                  </a:extLst>
                </a:gridCol>
                <a:gridCol w="3973020">
                  <a:extLst>
                    <a:ext uri="{9D8B030D-6E8A-4147-A177-3AD203B41FA5}">
                      <a16:colId xmlns:a16="http://schemas.microsoft.com/office/drawing/2014/main" val="2936608030"/>
                    </a:ext>
                  </a:extLst>
                </a:gridCol>
                <a:gridCol w="3684587">
                  <a:extLst>
                    <a:ext uri="{9D8B030D-6E8A-4147-A177-3AD203B41FA5}">
                      <a16:colId xmlns:a16="http://schemas.microsoft.com/office/drawing/2014/main" val="1983153376"/>
                    </a:ext>
                  </a:extLst>
                </a:gridCol>
              </a:tblGrid>
              <a:tr h="1639986">
                <a:tc>
                  <a:txBody>
                    <a:bodyPr/>
                    <a:lstStyle/>
                    <a:p>
                      <a:pPr algn="ctr"/>
                      <a:r>
                        <a:rPr lang="en-US" sz="4400" dirty="0"/>
                        <a:t>Victory</a:t>
                      </a:r>
                    </a:p>
                  </a:txBody>
                  <a:tcPr anchor="ctr">
                    <a:lnR w="12700" cap="flat" cmpd="sng" algn="ctr">
                      <a:solidFill>
                        <a:schemeClr val="tx1"/>
                      </a:solidFill>
                      <a:prstDash val="solid"/>
                      <a:round/>
                      <a:headEnd type="none" w="med" len="med"/>
                      <a:tailEnd type="none" w="med" len="med"/>
                    </a:lnR>
                  </a:tcPr>
                </a:tc>
                <a:tc gridSpan="2">
                  <a:txBody>
                    <a:bodyPr/>
                    <a:lstStyle/>
                    <a:p>
                      <a:pPr algn="ctr"/>
                      <a:r>
                        <a:rPr lang="en-US" dirty="0"/>
                        <a:t>“Crypto” defeats “fiat”</a:t>
                      </a:r>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extLst>
                  <a:ext uri="{0D108BD9-81ED-4DB2-BD59-A6C34878D82A}">
                    <a16:rowId xmlns:a16="http://schemas.microsoft.com/office/drawing/2014/main" val="3778336834"/>
                  </a:ext>
                </a:extLst>
              </a:tr>
              <a:tr h="1639986">
                <a:tc>
                  <a:txBody>
                    <a:bodyPr/>
                    <a:lstStyle/>
                    <a:p>
                      <a:pPr algn="ctr"/>
                      <a:endParaRPr lang="en-US" sz="44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ctr">
                        <a:buAutoNum type="arabicParenR"/>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1011806"/>
                  </a:ext>
                </a:extLst>
              </a:tr>
              <a:tr h="1639986">
                <a:tc>
                  <a:txBody>
                    <a:bodyPr/>
                    <a:lstStyle/>
                    <a:p>
                      <a:pPr algn="ctr"/>
                      <a:endParaRPr lang="en-US" sz="44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i="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2093856"/>
                  </a:ext>
                </a:extLst>
              </a:tr>
            </a:tbl>
          </a:graphicData>
        </a:graphic>
      </p:graphicFrame>
      <p:sp>
        <p:nvSpPr>
          <p:cNvPr id="4" name="Footer Placeholder 3">
            <a:extLst>
              <a:ext uri="{FF2B5EF4-FFF2-40B4-BE49-F238E27FC236}">
                <a16:creationId xmlns:a16="http://schemas.microsoft.com/office/drawing/2014/main" id="{CF440C2B-8D9D-2707-F57F-D4DF37242DE5}"/>
              </a:ext>
            </a:extLst>
          </p:cNvPr>
          <p:cNvSpPr>
            <a:spLocks noGrp="1"/>
          </p:cNvSpPr>
          <p:nvPr>
            <p:ph type="ftr" sz="quarter" idx="11"/>
          </p:nvPr>
        </p:nvSpPr>
        <p:spPr/>
        <p:txBody>
          <a:bodyPr/>
          <a:lstStyle/>
          <a:p>
            <a:endParaRPr lang="en-US" dirty="0">
              <a:solidFill>
                <a:schemeClr val="tx1"/>
              </a:solidFill>
            </a:endParaRPr>
          </a:p>
        </p:txBody>
      </p:sp>
      <p:sp>
        <p:nvSpPr>
          <p:cNvPr id="5" name="Slide Number Placeholder 4">
            <a:extLst>
              <a:ext uri="{FF2B5EF4-FFF2-40B4-BE49-F238E27FC236}">
                <a16:creationId xmlns:a16="http://schemas.microsoft.com/office/drawing/2014/main" id="{67879066-E035-2082-CB7B-1E4F69DA2B89}"/>
              </a:ext>
            </a:extLst>
          </p:cNvPr>
          <p:cNvSpPr>
            <a:spLocks noGrp="1"/>
          </p:cNvSpPr>
          <p:nvPr>
            <p:ph type="sldNum" sz="quarter" idx="12"/>
          </p:nvPr>
        </p:nvSpPr>
        <p:spPr/>
        <p:txBody>
          <a:bodyPr/>
          <a:lstStyle/>
          <a:p>
            <a:fld id="{B6877F82-84DC-415B-8D0D-0C674AA6E930}" type="slidenum">
              <a:rPr lang="en-US" smtClean="0"/>
              <a:t>6</a:t>
            </a:fld>
            <a:endParaRPr lang="en-US"/>
          </a:p>
        </p:txBody>
      </p:sp>
    </p:spTree>
    <p:extLst>
      <p:ext uri="{BB962C8B-B14F-4D97-AF65-F5344CB8AC3E}">
        <p14:creationId xmlns:p14="http://schemas.microsoft.com/office/powerpoint/2010/main" val="3968311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B576-7AFD-1AD6-DAE4-61EA3DEE19D6}"/>
              </a:ext>
            </a:extLst>
          </p:cNvPr>
          <p:cNvSpPr>
            <a:spLocks noGrp="1"/>
          </p:cNvSpPr>
          <p:nvPr>
            <p:ph type="title"/>
          </p:nvPr>
        </p:nvSpPr>
        <p:spPr>
          <a:xfrm>
            <a:off x="838200" y="298449"/>
            <a:ext cx="10515600" cy="765175"/>
          </a:xfrm>
        </p:spPr>
        <p:txBody>
          <a:bodyPr/>
          <a:lstStyle/>
          <a:p>
            <a:r>
              <a:rPr lang="en-US" dirty="0"/>
              <a:t>But then how is it secure??</a:t>
            </a:r>
          </a:p>
        </p:txBody>
      </p:sp>
      <p:sp>
        <p:nvSpPr>
          <p:cNvPr id="3" name="Content Placeholder 2">
            <a:extLst>
              <a:ext uri="{FF2B5EF4-FFF2-40B4-BE49-F238E27FC236}">
                <a16:creationId xmlns:a16="http://schemas.microsoft.com/office/drawing/2014/main" id="{9FB892FD-2ACC-2C7F-36BC-3C3645EB882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950006F-8834-FD30-4923-C0FF1A7283A6}"/>
              </a:ext>
            </a:extLst>
          </p:cNvPr>
          <p:cNvSpPr>
            <a:spLocks noGrp="1"/>
          </p:cNvSpPr>
          <p:nvPr>
            <p:ph type="sldNum" sz="quarter" idx="12"/>
          </p:nvPr>
        </p:nvSpPr>
        <p:spPr/>
        <p:txBody>
          <a:bodyPr/>
          <a:lstStyle/>
          <a:p>
            <a:fld id="{64A73B7B-B545-4723-8D44-5CC401310D8B}" type="slidenum">
              <a:rPr lang="en-US" smtClean="0"/>
              <a:t>60</a:t>
            </a:fld>
            <a:endParaRPr lang="en-US" dirty="0"/>
          </a:p>
        </p:txBody>
      </p:sp>
      <p:sp>
        <p:nvSpPr>
          <p:cNvPr id="5" name="Footer Placeholder 4">
            <a:extLst>
              <a:ext uri="{FF2B5EF4-FFF2-40B4-BE49-F238E27FC236}">
                <a16:creationId xmlns:a16="http://schemas.microsoft.com/office/drawing/2014/main" id="{F051D711-4257-C56C-4BB2-51B1CDE91187}"/>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Tree>
    <p:extLst>
      <p:ext uri="{BB962C8B-B14F-4D97-AF65-F5344CB8AC3E}">
        <p14:creationId xmlns:p14="http://schemas.microsoft.com/office/powerpoint/2010/main" val="38557400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407A1AF-9914-52B5-1ECB-298B9F0A83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57" y="1823381"/>
            <a:ext cx="4936686" cy="3275302"/>
          </a:xfrm>
        </p:spPr>
      </p:pic>
      <p:sp>
        <p:nvSpPr>
          <p:cNvPr id="4" name="Slide Number Placeholder 3">
            <a:extLst>
              <a:ext uri="{FF2B5EF4-FFF2-40B4-BE49-F238E27FC236}">
                <a16:creationId xmlns:a16="http://schemas.microsoft.com/office/drawing/2014/main" id="{7351307F-9C73-1D8E-7C68-1CB3B189BAC8}"/>
              </a:ext>
            </a:extLst>
          </p:cNvPr>
          <p:cNvSpPr>
            <a:spLocks noGrp="1"/>
          </p:cNvSpPr>
          <p:nvPr>
            <p:ph type="sldNum" sz="quarter" idx="12"/>
          </p:nvPr>
        </p:nvSpPr>
        <p:spPr/>
        <p:txBody>
          <a:bodyPr/>
          <a:lstStyle/>
          <a:p>
            <a:fld id="{64A73B7B-B545-4723-8D44-5CC401310D8B}" type="slidenum">
              <a:rPr lang="en-US" smtClean="0"/>
              <a:t>61</a:t>
            </a:fld>
            <a:endParaRPr lang="en-US" dirty="0"/>
          </a:p>
        </p:txBody>
      </p:sp>
      <p:sp>
        <p:nvSpPr>
          <p:cNvPr id="5" name="Footer Placeholder 4">
            <a:extLst>
              <a:ext uri="{FF2B5EF4-FFF2-40B4-BE49-F238E27FC236}">
                <a16:creationId xmlns:a16="http://schemas.microsoft.com/office/drawing/2014/main" id="{A25F2392-105E-7D70-FA79-91908E48ADBD}"/>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10" name="TextBox 9">
            <a:extLst>
              <a:ext uri="{FF2B5EF4-FFF2-40B4-BE49-F238E27FC236}">
                <a16:creationId xmlns:a16="http://schemas.microsoft.com/office/drawing/2014/main" id="{DAB7A0D2-7CDC-9CDF-9B9C-28508C4AB819}"/>
              </a:ext>
            </a:extLst>
          </p:cNvPr>
          <p:cNvSpPr txBox="1"/>
          <p:nvPr/>
        </p:nvSpPr>
        <p:spPr>
          <a:xfrm>
            <a:off x="1394324" y="3187860"/>
            <a:ext cx="2688906" cy="830997"/>
          </a:xfrm>
          <a:prstGeom prst="rect">
            <a:avLst/>
          </a:prstGeom>
          <a:noFill/>
          <a:ln>
            <a:solidFill>
              <a:schemeClr val="tx1"/>
            </a:solidFill>
          </a:ln>
        </p:spPr>
        <p:txBody>
          <a:bodyPr wrap="square" rtlCol="0">
            <a:spAutoFit/>
          </a:bodyPr>
          <a:lstStyle/>
          <a:p>
            <a:pPr algn="ctr"/>
            <a:r>
              <a:rPr lang="en-US" sz="4800" b="1" dirty="0">
                <a:ln>
                  <a:solidFill>
                    <a:schemeClr val="tx1"/>
                  </a:solidFill>
                </a:ln>
                <a:solidFill>
                  <a:schemeClr val="bg1"/>
                </a:solidFill>
                <a:latin typeface="Impact" panose="020B0806030902050204" pitchFamily="34" charset="0"/>
              </a:rPr>
              <a:t>Full Node</a:t>
            </a:r>
          </a:p>
        </p:txBody>
      </p:sp>
      <p:sp>
        <p:nvSpPr>
          <p:cNvPr id="11" name="TextBox 10">
            <a:extLst>
              <a:ext uri="{FF2B5EF4-FFF2-40B4-BE49-F238E27FC236}">
                <a16:creationId xmlns:a16="http://schemas.microsoft.com/office/drawing/2014/main" id="{07381EED-88D9-2C31-BE86-8E71921A69F4}"/>
              </a:ext>
            </a:extLst>
          </p:cNvPr>
          <p:cNvSpPr txBox="1"/>
          <p:nvPr/>
        </p:nvSpPr>
        <p:spPr>
          <a:xfrm>
            <a:off x="1296149" y="5098683"/>
            <a:ext cx="2655865" cy="646331"/>
          </a:xfrm>
          <a:prstGeom prst="rect">
            <a:avLst/>
          </a:prstGeom>
          <a:noFill/>
          <a:ln>
            <a:solidFill>
              <a:schemeClr val="tx1"/>
            </a:solidFill>
          </a:ln>
        </p:spPr>
        <p:txBody>
          <a:bodyPr wrap="square" rtlCol="0">
            <a:spAutoFit/>
          </a:bodyPr>
          <a:lstStyle/>
          <a:p>
            <a:pPr algn="ctr"/>
            <a:r>
              <a:rPr lang="en-US" sz="3600" b="1" dirty="0">
                <a:ln>
                  <a:solidFill>
                    <a:schemeClr val="tx1"/>
                  </a:solidFill>
                </a:ln>
                <a:solidFill>
                  <a:schemeClr val="bg1"/>
                </a:solidFill>
                <a:latin typeface="Impact" panose="020B0806030902050204" pitchFamily="34" charset="0"/>
              </a:rPr>
              <a:t>Validating L1</a:t>
            </a:r>
          </a:p>
        </p:txBody>
      </p:sp>
      <p:pic>
        <p:nvPicPr>
          <p:cNvPr id="13" name="Picture 12">
            <a:extLst>
              <a:ext uri="{FF2B5EF4-FFF2-40B4-BE49-F238E27FC236}">
                <a16:creationId xmlns:a16="http://schemas.microsoft.com/office/drawing/2014/main" id="{1EC62ED6-CE94-F1C8-939E-C02FD4071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093" y="582612"/>
            <a:ext cx="6436987" cy="4707047"/>
          </a:xfrm>
          <a:prstGeom prst="rect">
            <a:avLst/>
          </a:prstGeom>
        </p:spPr>
      </p:pic>
      <p:sp>
        <p:nvSpPr>
          <p:cNvPr id="14" name="TextBox 13">
            <a:extLst>
              <a:ext uri="{FF2B5EF4-FFF2-40B4-BE49-F238E27FC236}">
                <a16:creationId xmlns:a16="http://schemas.microsoft.com/office/drawing/2014/main" id="{2B9E0964-BC87-94D5-F002-2891F98A1CF5}"/>
              </a:ext>
            </a:extLst>
          </p:cNvPr>
          <p:cNvSpPr txBox="1"/>
          <p:nvPr/>
        </p:nvSpPr>
        <p:spPr>
          <a:xfrm>
            <a:off x="7869110" y="965200"/>
            <a:ext cx="2173951" cy="830997"/>
          </a:xfrm>
          <a:prstGeom prst="rect">
            <a:avLst/>
          </a:prstGeom>
          <a:noFill/>
          <a:ln>
            <a:solidFill>
              <a:schemeClr val="tx1"/>
            </a:solidFill>
          </a:ln>
        </p:spPr>
        <p:txBody>
          <a:bodyPr wrap="square" rtlCol="0">
            <a:spAutoFit/>
          </a:bodyPr>
          <a:lstStyle/>
          <a:p>
            <a:pPr algn="ctr"/>
            <a:r>
              <a:rPr lang="en-US" sz="4800" b="1" dirty="0">
                <a:ln>
                  <a:solidFill>
                    <a:schemeClr val="tx1"/>
                  </a:solidFill>
                </a:ln>
                <a:solidFill>
                  <a:schemeClr val="bg1"/>
                </a:solidFill>
                <a:latin typeface="Impact" panose="020B0806030902050204" pitchFamily="34" charset="0"/>
              </a:rPr>
              <a:t>Miners</a:t>
            </a:r>
          </a:p>
        </p:txBody>
      </p:sp>
      <p:sp>
        <p:nvSpPr>
          <p:cNvPr id="15" name="TextBox 14">
            <a:extLst>
              <a:ext uri="{FF2B5EF4-FFF2-40B4-BE49-F238E27FC236}">
                <a16:creationId xmlns:a16="http://schemas.microsoft.com/office/drawing/2014/main" id="{69976E05-198A-E674-6D4A-53ADC7F73BA9}"/>
              </a:ext>
            </a:extLst>
          </p:cNvPr>
          <p:cNvSpPr txBox="1"/>
          <p:nvPr/>
        </p:nvSpPr>
        <p:spPr>
          <a:xfrm>
            <a:off x="5956579" y="2625258"/>
            <a:ext cx="5877087" cy="3046988"/>
          </a:xfrm>
          <a:prstGeom prst="rect">
            <a:avLst/>
          </a:prstGeom>
          <a:noFill/>
          <a:ln>
            <a:solidFill>
              <a:schemeClr val="tx1"/>
            </a:solidFill>
          </a:ln>
        </p:spPr>
        <p:txBody>
          <a:bodyPr wrap="square" rtlCol="0">
            <a:spAutoFit/>
          </a:bodyPr>
          <a:lstStyle/>
          <a:p>
            <a:pPr algn="ctr"/>
            <a:r>
              <a:rPr lang="en-US" sz="3200" b="1" dirty="0">
                <a:ln>
                  <a:solidFill>
                    <a:schemeClr val="tx1"/>
                  </a:solidFill>
                </a:ln>
                <a:solidFill>
                  <a:schemeClr val="bg1"/>
                </a:solidFill>
                <a:latin typeface="Impact" panose="020B0806030902050204" pitchFamily="34" charset="0"/>
              </a:rPr>
              <a:t>Optimizing: </a:t>
            </a:r>
            <a:br>
              <a:rPr lang="en-US" sz="3200" b="1" dirty="0">
                <a:ln>
                  <a:solidFill>
                    <a:schemeClr val="tx1"/>
                  </a:solidFill>
                </a:ln>
                <a:solidFill>
                  <a:schemeClr val="bg1"/>
                </a:solidFill>
                <a:latin typeface="Impact" panose="020B0806030902050204" pitchFamily="34" charset="0"/>
              </a:rPr>
            </a:br>
            <a:r>
              <a:rPr lang="en-US" sz="3200" b="1" dirty="0">
                <a:ln>
                  <a:solidFill>
                    <a:schemeClr val="tx1"/>
                  </a:solidFill>
                </a:ln>
                <a:solidFill>
                  <a:schemeClr val="bg1"/>
                </a:solidFill>
                <a:latin typeface="Impact" panose="020B0806030902050204" pitchFamily="34" charset="0"/>
              </a:rPr>
              <a:t>kWh /$ / ASIC Efficiency / Cooling / Labor  / </a:t>
            </a:r>
            <a:br>
              <a:rPr lang="en-US" sz="3200" b="1" dirty="0">
                <a:ln>
                  <a:solidFill>
                    <a:schemeClr val="tx1"/>
                  </a:solidFill>
                </a:ln>
                <a:solidFill>
                  <a:schemeClr val="bg1"/>
                </a:solidFill>
                <a:latin typeface="Impact" panose="020B0806030902050204" pitchFamily="34" charset="0"/>
              </a:rPr>
            </a:br>
            <a:r>
              <a:rPr lang="en-US" sz="3200" b="1" dirty="0">
                <a:ln>
                  <a:solidFill>
                    <a:schemeClr val="tx1"/>
                  </a:solidFill>
                </a:ln>
                <a:solidFill>
                  <a:schemeClr val="bg1"/>
                </a:solidFill>
                <a:latin typeface="Impact" panose="020B0806030902050204" pitchFamily="34" charset="0"/>
              </a:rPr>
              <a:t>Demand Management Programs / Drying Fruit / Getting </a:t>
            </a:r>
            <a:r>
              <a:rPr lang="en-US" sz="3200" b="1" dirty="0" err="1">
                <a:ln>
                  <a:solidFill>
                    <a:schemeClr val="tx1"/>
                  </a:solidFill>
                </a:ln>
                <a:solidFill>
                  <a:schemeClr val="bg1"/>
                </a:solidFill>
                <a:latin typeface="Impact" panose="020B0806030902050204" pitchFamily="34" charset="0"/>
              </a:rPr>
              <a:t>NatGas</a:t>
            </a:r>
            <a:r>
              <a:rPr lang="en-US" sz="3200" b="1" dirty="0">
                <a:ln>
                  <a:solidFill>
                    <a:schemeClr val="tx1"/>
                  </a:solidFill>
                </a:ln>
                <a:solidFill>
                  <a:schemeClr val="bg1"/>
                </a:solidFill>
                <a:latin typeface="Impact" panose="020B0806030902050204" pitchFamily="34" charset="0"/>
              </a:rPr>
              <a:t> Credits / Outcompeting All Rivals</a:t>
            </a:r>
          </a:p>
        </p:txBody>
      </p:sp>
      <p:sp>
        <p:nvSpPr>
          <p:cNvPr id="16" name="TextBox 15">
            <a:extLst>
              <a:ext uri="{FF2B5EF4-FFF2-40B4-BE49-F238E27FC236}">
                <a16:creationId xmlns:a16="http://schemas.microsoft.com/office/drawing/2014/main" id="{6526BBBE-0D63-5E72-05BD-88988FCE81FF}"/>
              </a:ext>
            </a:extLst>
          </p:cNvPr>
          <p:cNvSpPr txBox="1"/>
          <p:nvPr/>
        </p:nvSpPr>
        <p:spPr>
          <a:xfrm>
            <a:off x="1296149" y="5830924"/>
            <a:ext cx="2655865" cy="461665"/>
          </a:xfrm>
          <a:prstGeom prst="rect">
            <a:avLst/>
          </a:prstGeom>
          <a:noFill/>
          <a:ln>
            <a:solidFill>
              <a:schemeClr val="tx1"/>
            </a:solidFill>
          </a:ln>
        </p:spPr>
        <p:txBody>
          <a:bodyPr wrap="square" rtlCol="0">
            <a:spAutoFit/>
          </a:bodyPr>
          <a:lstStyle/>
          <a:p>
            <a:pPr algn="ctr"/>
            <a:r>
              <a:rPr lang="en-US" sz="2400" b="1" dirty="0">
                <a:ln>
                  <a:solidFill>
                    <a:schemeClr val="tx1"/>
                  </a:solidFill>
                </a:ln>
                <a:solidFill>
                  <a:srgbClr val="F8B29C"/>
                </a:solidFill>
                <a:latin typeface="Impact" panose="020B0806030902050204" pitchFamily="34" charset="0"/>
              </a:rPr>
              <a:t>+ counting to 13,150</a:t>
            </a:r>
          </a:p>
        </p:txBody>
      </p:sp>
      <p:sp>
        <p:nvSpPr>
          <p:cNvPr id="17" name="TextBox 16">
            <a:extLst>
              <a:ext uri="{FF2B5EF4-FFF2-40B4-BE49-F238E27FC236}">
                <a16:creationId xmlns:a16="http://schemas.microsoft.com/office/drawing/2014/main" id="{107C0012-90C4-0D83-6400-22EE60379C0A}"/>
              </a:ext>
            </a:extLst>
          </p:cNvPr>
          <p:cNvSpPr txBox="1"/>
          <p:nvPr/>
        </p:nvSpPr>
        <p:spPr>
          <a:xfrm>
            <a:off x="6455266" y="5794540"/>
            <a:ext cx="4826639" cy="461665"/>
          </a:xfrm>
          <a:prstGeom prst="rect">
            <a:avLst/>
          </a:prstGeom>
          <a:noFill/>
          <a:ln>
            <a:solidFill>
              <a:schemeClr val="tx1"/>
            </a:solidFill>
          </a:ln>
        </p:spPr>
        <p:txBody>
          <a:bodyPr wrap="square" rtlCol="0">
            <a:spAutoFit/>
          </a:bodyPr>
          <a:lstStyle/>
          <a:p>
            <a:pPr algn="ctr"/>
            <a:r>
              <a:rPr lang="en-US" sz="2400" b="1" dirty="0">
                <a:ln>
                  <a:solidFill>
                    <a:schemeClr val="tx1"/>
                  </a:solidFill>
                </a:ln>
                <a:solidFill>
                  <a:srgbClr val="F8B29C"/>
                </a:solidFill>
                <a:latin typeface="Impact" panose="020B0806030902050204" pitchFamily="34" charset="0"/>
              </a:rPr>
              <a:t>+ add/remove/validate Sidechains</a:t>
            </a:r>
          </a:p>
        </p:txBody>
      </p:sp>
    </p:spTree>
    <p:extLst>
      <p:ext uri="{BB962C8B-B14F-4D97-AF65-F5344CB8AC3E}">
        <p14:creationId xmlns:p14="http://schemas.microsoft.com/office/powerpoint/2010/main" val="4230425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965F-D9B3-44E9-9CB4-41D1C1A1E10B}"/>
              </a:ext>
            </a:extLst>
          </p:cNvPr>
          <p:cNvSpPr>
            <a:spLocks noGrp="1"/>
          </p:cNvSpPr>
          <p:nvPr>
            <p:ph type="title"/>
          </p:nvPr>
        </p:nvSpPr>
        <p:spPr>
          <a:xfrm>
            <a:off x="6267558" y="305699"/>
            <a:ext cx="5621866" cy="1193335"/>
          </a:xfrm>
        </p:spPr>
        <p:txBody>
          <a:bodyPr>
            <a:normAutofit fontScale="90000"/>
          </a:bodyPr>
          <a:lstStyle/>
          <a:p>
            <a:r>
              <a:rPr lang="en-US" sz="6600" dirty="0"/>
              <a:t>Prison Metaphor</a:t>
            </a:r>
          </a:p>
        </p:txBody>
      </p:sp>
      <p:pic>
        <p:nvPicPr>
          <p:cNvPr id="1026" name="Picture 2" descr="Image result for penitentiary icon">
            <a:extLst>
              <a:ext uri="{FF2B5EF4-FFF2-40B4-BE49-F238E27FC236}">
                <a16:creationId xmlns:a16="http://schemas.microsoft.com/office/drawing/2014/main" id="{7B506E8A-44E2-4496-A93F-EC443D1B8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34" y="0"/>
            <a:ext cx="5049704" cy="33263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8A0F48A5-1A16-4CE4-8BA7-CCCE12A9A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3968456" y="22824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6" descr="Related image">
            <a:extLst>
              <a:ext uri="{FF2B5EF4-FFF2-40B4-BE49-F238E27FC236}">
                <a16:creationId xmlns:a16="http://schemas.microsoft.com/office/drawing/2014/main" id="{7F916C22-5542-43DD-890E-562F5F9ED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120856" y="24348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6" descr="Related image">
            <a:extLst>
              <a:ext uri="{FF2B5EF4-FFF2-40B4-BE49-F238E27FC236}">
                <a16:creationId xmlns:a16="http://schemas.microsoft.com/office/drawing/2014/main" id="{DD279188-A437-47D4-96A4-A8BB428BF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273256" y="25872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6" descr="Related image">
            <a:extLst>
              <a:ext uri="{FF2B5EF4-FFF2-40B4-BE49-F238E27FC236}">
                <a16:creationId xmlns:a16="http://schemas.microsoft.com/office/drawing/2014/main" id="{CC12903E-35A5-4546-A5CF-50E081E60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425656" y="27396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6" descr="Related image">
            <a:extLst>
              <a:ext uri="{FF2B5EF4-FFF2-40B4-BE49-F238E27FC236}">
                <a16:creationId xmlns:a16="http://schemas.microsoft.com/office/drawing/2014/main" id="{89BFD260-872A-40EC-931B-89A58B978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578056" y="28920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descr="Related image">
            <a:extLst>
              <a:ext uri="{FF2B5EF4-FFF2-40B4-BE49-F238E27FC236}">
                <a16:creationId xmlns:a16="http://schemas.microsoft.com/office/drawing/2014/main" id="{2D861581-AAAD-4A74-9CAC-9717A03BF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730456" y="30444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6" descr="Related image">
            <a:extLst>
              <a:ext uri="{FF2B5EF4-FFF2-40B4-BE49-F238E27FC236}">
                <a16:creationId xmlns:a16="http://schemas.microsoft.com/office/drawing/2014/main" id="{29EF7E0D-1505-423C-BD11-6EC6A6805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882856" y="31968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6" descr="Related image">
            <a:extLst>
              <a:ext uri="{FF2B5EF4-FFF2-40B4-BE49-F238E27FC236}">
                <a16:creationId xmlns:a16="http://schemas.microsoft.com/office/drawing/2014/main" id="{2481DE0D-A4DF-4CB3-898B-9DE0D5532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5035256" y="33492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6" descr="Related image">
            <a:extLst>
              <a:ext uri="{FF2B5EF4-FFF2-40B4-BE49-F238E27FC236}">
                <a16:creationId xmlns:a16="http://schemas.microsoft.com/office/drawing/2014/main" id="{5AD9CF3E-B0CF-4E64-94C8-FB0B71252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5187656" y="35016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6" descr="Related image">
            <a:extLst>
              <a:ext uri="{FF2B5EF4-FFF2-40B4-BE49-F238E27FC236}">
                <a16:creationId xmlns:a16="http://schemas.microsoft.com/office/drawing/2014/main" id="{D9773AE7-6E08-4349-A9E0-632F5286D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5340056" y="36540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1BA80650-A7E8-4BAB-9CF7-EDE1471A70C1}"/>
              </a:ext>
            </a:extLst>
          </p:cNvPr>
          <p:cNvCxnSpPr>
            <a:cxnSpLocks/>
          </p:cNvCxnSpPr>
          <p:nvPr/>
        </p:nvCxnSpPr>
        <p:spPr>
          <a:xfrm flipV="1">
            <a:off x="2121187" y="2867710"/>
            <a:ext cx="1605077" cy="2127975"/>
          </a:xfrm>
          <a:prstGeom prst="straightConnector1">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1E2493-5566-444A-B04C-08ECCEF101FA}"/>
              </a:ext>
            </a:extLst>
          </p:cNvPr>
          <p:cNvSpPr txBox="1"/>
          <p:nvPr/>
        </p:nvSpPr>
        <p:spPr>
          <a:xfrm>
            <a:off x="471658" y="5115730"/>
            <a:ext cx="2187330" cy="523220"/>
          </a:xfrm>
          <a:prstGeom prst="rect">
            <a:avLst/>
          </a:prstGeom>
          <a:noFill/>
        </p:spPr>
        <p:txBody>
          <a:bodyPr wrap="none" rtlCol="0">
            <a:spAutoFit/>
          </a:bodyPr>
          <a:lstStyle/>
          <a:p>
            <a:r>
              <a:rPr lang="en-US" sz="2800" dirty="0">
                <a:solidFill>
                  <a:srgbClr val="C00000"/>
                </a:solidFill>
              </a:rPr>
              <a:t>Only way out.</a:t>
            </a:r>
          </a:p>
        </p:txBody>
      </p:sp>
      <p:sp>
        <p:nvSpPr>
          <p:cNvPr id="27" name="TextBox 26">
            <a:extLst>
              <a:ext uri="{FF2B5EF4-FFF2-40B4-BE49-F238E27FC236}">
                <a16:creationId xmlns:a16="http://schemas.microsoft.com/office/drawing/2014/main" id="{6F30EF7C-AE67-4EE1-A5EB-0A5441D2A274}"/>
              </a:ext>
            </a:extLst>
          </p:cNvPr>
          <p:cNvSpPr txBox="1"/>
          <p:nvPr/>
        </p:nvSpPr>
        <p:spPr>
          <a:xfrm>
            <a:off x="2759053" y="5472118"/>
            <a:ext cx="2099486" cy="523220"/>
          </a:xfrm>
          <a:prstGeom prst="rect">
            <a:avLst/>
          </a:prstGeom>
          <a:noFill/>
        </p:spPr>
        <p:txBody>
          <a:bodyPr wrap="none" rtlCol="0">
            <a:spAutoFit/>
          </a:bodyPr>
          <a:lstStyle/>
          <a:p>
            <a:r>
              <a:rPr lang="en-US" sz="2800" dirty="0">
                <a:solidFill>
                  <a:srgbClr val="0070C0"/>
                </a:solidFill>
              </a:rPr>
              <a:t>13,150 Gates</a:t>
            </a:r>
          </a:p>
        </p:txBody>
      </p:sp>
      <p:sp>
        <p:nvSpPr>
          <p:cNvPr id="23" name="Right Brace 22">
            <a:extLst>
              <a:ext uri="{FF2B5EF4-FFF2-40B4-BE49-F238E27FC236}">
                <a16:creationId xmlns:a16="http://schemas.microsoft.com/office/drawing/2014/main" id="{14A62F62-8448-4DBE-A84E-2FBC3F7A1FA8}"/>
              </a:ext>
            </a:extLst>
          </p:cNvPr>
          <p:cNvSpPr/>
          <p:nvPr/>
        </p:nvSpPr>
        <p:spPr>
          <a:xfrm rot="19213088" flipH="1">
            <a:off x="4346142" y="3045418"/>
            <a:ext cx="879302" cy="4018228"/>
          </a:xfrm>
          <a:prstGeom prst="rightBrace">
            <a:avLst>
              <a:gd name="adj1" fmla="val 25584"/>
              <a:gd name="adj2" fmla="val 56205"/>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7248DCF8-FA64-4237-AA6B-0FAC9F70A148}"/>
              </a:ext>
            </a:extLst>
          </p:cNvPr>
          <p:cNvSpPr txBox="1"/>
          <p:nvPr/>
        </p:nvSpPr>
        <p:spPr>
          <a:xfrm rot="19877497">
            <a:off x="6231712" y="4766947"/>
            <a:ext cx="433132" cy="523220"/>
          </a:xfrm>
          <a:prstGeom prst="rect">
            <a:avLst/>
          </a:prstGeom>
          <a:noFill/>
        </p:spPr>
        <p:txBody>
          <a:bodyPr wrap="none" rtlCol="0">
            <a:spAutoFit/>
          </a:bodyPr>
          <a:lstStyle/>
          <a:p>
            <a:r>
              <a:rPr lang="en-US" sz="2800" dirty="0"/>
              <a:t>…</a:t>
            </a:r>
          </a:p>
        </p:txBody>
      </p:sp>
      <p:pic>
        <p:nvPicPr>
          <p:cNvPr id="32" name="Picture 6" descr="Related image">
            <a:extLst>
              <a:ext uri="{FF2B5EF4-FFF2-40B4-BE49-F238E27FC236}">
                <a16:creationId xmlns:a16="http://schemas.microsoft.com/office/drawing/2014/main" id="{9CF490E9-09E7-4112-88DA-7580CA784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6471398" y="5169549"/>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5" name="Straight Arrow Connector 34">
            <a:extLst>
              <a:ext uri="{FF2B5EF4-FFF2-40B4-BE49-F238E27FC236}">
                <a16:creationId xmlns:a16="http://schemas.microsoft.com/office/drawing/2014/main" id="{22009E54-BBB1-4F69-A274-F05E11021E4C}"/>
              </a:ext>
            </a:extLst>
          </p:cNvPr>
          <p:cNvCxnSpPr>
            <a:cxnSpLocks/>
          </p:cNvCxnSpPr>
          <p:nvPr/>
        </p:nvCxnSpPr>
        <p:spPr>
          <a:xfrm flipV="1">
            <a:off x="815519" y="2830290"/>
            <a:ext cx="651110" cy="598710"/>
          </a:xfrm>
          <a:prstGeom prst="straightConnector1">
            <a:avLst/>
          </a:prstGeom>
          <a:ln w="381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5DDD817-9376-4292-8C4D-845565212FA5}"/>
              </a:ext>
            </a:extLst>
          </p:cNvPr>
          <p:cNvSpPr txBox="1"/>
          <p:nvPr/>
        </p:nvSpPr>
        <p:spPr>
          <a:xfrm>
            <a:off x="324584" y="3421595"/>
            <a:ext cx="1096775" cy="523220"/>
          </a:xfrm>
          <a:prstGeom prst="rect">
            <a:avLst/>
          </a:prstGeom>
          <a:noFill/>
        </p:spPr>
        <p:txBody>
          <a:bodyPr wrap="none" rtlCol="0">
            <a:spAutoFit/>
          </a:bodyPr>
          <a:lstStyle/>
          <a:p>
            <a:r>
              <a:rPr lang="en-US" sz="2800" dirty="0">
                <a:solidFill>
                  <a:schemeClr val="tx1">
                    <a:lumMod val="50000"/>
                    <a:lumOff val="50000"/>
                  </a:schemeClr>
                </a:solidFill>
              </a:rPr>
              <a:t>Prison</a:t>
            </a:r>
          </a:p>
        </p:txBody>
      </p:sp>
      <p:pic>
        <p:nvPicPr>
          <p:cNvPr id="1032" name="Picture 8" descr="Image result for coin icon">
            <a:extLst>
              <a:ext uri="{FF2B5EF4-FFF2-40B4-BE49-F238E27FC236}">
                <a16:creationId xmlns:a16="http://schemas.microsoft.com/office/drawing/2014/main" id="{E02CF30B-E4BA-4442-AD41-D64BAC8B30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6028252" y="1925106"/>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 name="Picture 8" descr="Image result for coin icon">
            <a:extLst>
              <a:ext uri="{FF2B5EF4-FFF2-40B4-BE49-F238E27FC236}">
                <a16:creationId xmlns:a16="http://schemas.microsoft.com/office/drawing/2014/main" id="{F070BCA1-EA72-4891-B089-D4C34C035C4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1951902" y="658581"/>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2" name="Picture 8" descr="Image result for coin icon">
            <a:extLst>
              <a:ext uri="{FF2B5EF4-FFF2-40B4-BE49-F238E27FC236}">
                <a16:creationId xmlns:a16="http://schemas.microsoft.com/office/drawing/2014/main" id="{CB92068B-B912-4256-82D9-2C7970A9ED7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2448588" y="1697231"/>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3" name="Picture 8" descr="Image result for coin icon">
            <a:extLst>
              <a:ext uri="{FF2B5EF4-FFF2-40B4-BE49-F238E27FC236}">
                <a16:creationId xmlns:a16="http://schemas.microsoft.com/office/drawing/2014/main" id="{DF12A5BC-E86E-42AF-AFB2-537F965846C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8452692" y="5777965"/>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4" name="Picture 8" descr="Image result for coin icon">
            <a:extLst>
              <a:ext uri="{FF2B5EF4-FFF2-40B4-BE49-F238E27FC236}">
                <a16:creationId xmlns:a16="http://schemas.microsoft.com/office/drawing/2014/main" id="{E702D788-E677-4927-BF60-020AE92D164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7843479" y="2982690"/>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5" name="Picture 8" descr="Image result for coin icon">
            <a:extLst>
              <a:ext uri="{FF2B5EF4-FFF2-40B4-BE49-F238E27FC236}">
                <a16:creationId xmlns:a16="http://schemas.microsoft.com/office/drawing/2014/main" id="{936285B5-EFED-4C82-A9EF-A02E9366EC8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8880268" y="1985453"/>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6" name="Picture 8" descr="Image result for coin icon">
            <a:extLst>
              <a:ext uri="{FF2B5EF4-FFF2-40B4-BE49-F238E27FC236}">
                <a16:creationId xmlns:a16="http://schemas.microsoft.com/office/drawing/2014/main" id="{3D329DD5-ADF1-4871-8709-0C60D20D00A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9236783" y="3584291"/>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7" name="Picture 8" descr="Image result for coin icon">
            <a:extLst>
              <a:ext uri="{FF2B5EF4-FFF2-40B4-BE49-F238E27FC236}">
                <a16:creationId xmlns:a16="http://schemas.microsoft.com/office/drawing/2014/main" id="{D6B40C21-D8E5-4C3C-9C78-F459DF49BB0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9473165" y="2244835"/>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8" name="Picture 8" descr="Image result for coin icon">
            <a:extLst>
              <a:ext uri="{FF2B5EF4-FFF2-40B4-BE49-F238E27FC236}">
                <a16:creationId xmlns:a16="http://schemas.microsoft.com/office/drawing/2014/main" id="{1A4EC673-F455-42A0-A08B-F7D87A764C3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8461509" y="1663171"/>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28A62B1-28FF-4B57-9520-6D910B4262F1}"/>
              </a:ext>
            </a:extLst>
          </p:cNvPr>
          <p:cNvSpPr txBox="1"/>
          <p:nvPr/>
        </p:nvSpPr>
        <p:spPr>
          <a:xfrm>
            <a:off x="9236783" y="4376850"/>
            <a:ext cx="763538" cy="523220"/>
          </a:xfrm>
          <a:prstGeom prst="rect">
            <a:avLst/>
          </a:prstGeom>
          <a:noFill/>
        </p:spPr>
        <p:txBody>
          <a:bodyPr wrap="square" rtlCol="0">
            <a:spAutoFit/>
          </a:bodyPr>
          <a:lstStyle/>
          <a:p>
            <a:r>
              <a:rPr lang="en-US" sz="2800" dirty="0"/>
              <a:t>BTC</a:t>
            </a:r>
          </a:p>
        </p:txBody>
      </p:sp>
      <p:sp>
        <p:nvSpPr>
          <p:cNvPr id="3" name="Slide Number Placeholder 2">
            <a:extLst>
              <a:ext uri="{FF2B5EF4-FFF2-40B4-BE49-F238E27FC236}">
                <a16:creationId xmlns:a16="http://schemas.microsoft.com/office/drawing/2014/main" id="{97E9F856-B404-4B8F-ABA3-166CF704CACE}"/>
              </a:ext>
            </a:extLst>
          </p:cNvPr>
          <p:cNvSpPr>
            <a:spLocks noGrp="1"/>
          </p:cNvSpPr>
          <p:nvPr>
            <p:ph type="sldNum" sz="quarter" idx="12"/>
          </p:nvPr>
        </p:nvSpPr>
        <p:spPr/>
        <p:txBody>
          <a:bodyPr/>
          <a:lstStyle/>
          <a:p>
            <a:fld id="{8FDF5A0B-092E-43F4-8C23-254F89D7A848}" type="slidenum">
              <a:rPr lang="en-US" smtClean="0"/>
              <a:t>62</a:t>
            </a:fld>
            <a:endParaRPr lang="en-US"/>
          </a:p>
        </p:txBody>
      </p:sp>
    </p:spTree>
    <p:extLst>
      <p:ext uri="{BB962C8B-B14F-4D97-AF65-F5344CB8AC3E}">
        <p14:creationId xmlns:p14="http://schemas.microsoft.com/office/powerpoint/2010/main" val="10752472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E5EA-4DDD-4A43-9452-68017241A3A4}"/>
              </a:ext>
            </a:extLst>
          </p:cNvPr>
          <p:cNvSpPr>
            <a:spLocks noGrp="1"/>
          </p:cNvSpPr>
          <p:nvPr>
            <p:ph type="title"/>
          </p:nvPr>
        </p:nvSpPr>
        <p:spPr/>
        <p:txBody>
          <a:bodyPr>
            <a:normAutofit fontScale="90000"/>
          </a:bodyPr>
          <a:lstStyle/>
          <a:p>
            <a:r>
              <a:rPr lang="en-US" sz="6000" dirty="0"/>
              <a:t>Summary</a:t>
            </a:r>
          </a:p>
        </p:txBody>
      </p:sp>
      <p:sp>
        <p:nvSpPr>
          <p:cNvPr id="3" name="Content Placeholder 2">
            <a:extLst>
              <a:ext uri="{FF2B5EF4-FFF2-40B4-BE49-F238E27FC236}">
                <a16:creationId xmlns:a16="http://schemas.microsoft.com/office/drawing/2014/main" id="{D9A6D3A3-C2A0-4BBA-BD1F-3D599F6AD70D}"/>
              </a:ext>
            </a:extLst>
          </p:cNvPr>
          <p:cNvSpPr>
            <a:spLocks noGrp="1"/>
          </p:cNvSpPr>
          <p:nvPr>
            <p:ph idx="1"/>
          </p:nvPr>
        </p:nvSpPr>
        <p:spPr>
          <a:xfrm>
            <a:off x="462491" y="1763325"/>
            <a:ext cx="4975698" cy="4667250"/>
          </a:xfrm>
        </p:spPr>
        <p:txBody>
          <a:bodyPr>
            <a:normAutofit/>
          </a:bodyPr>
          <a:lstStyle/>
          <a:p>
            <a:pPr marL="514350" lvl="0" indent="-514350">
              <a:buFont typeface="+mj-lt"/>
              <a:buAutoNum type="arabicPeriod"/>
            </a:pPr>
            <a:r>
              <a:rPr lang="en-US" dirty="0"/>
              <a:t>New source of miner-profits.</a:t>
            </a:r>
          </a:p>
          <a:p>
            <a:pPr marL="514350" indent="-514350">
              <a:buFont typeface="+mj-lt"/>
              <a:buAutoNum type="arabicPeriod"/>
            </a:pPr>
            <a:r>
              <a:rPr lang="en-US" dirty="0"/>
              <a:t>Miners choice: claim this revenue, or destroy it.</a:t>
            </a:r>
          </a:p>
          <a:p>
            <a:pPr marL="514350" lvl="0" indent="-514350">
              <a:buFont typeface="+mj-lt"/>
              <a:buAutoNum type="arabicPeriod"/>
            </a:pPr>
            <a:r>
              <a:rPr lang="en-US" dirty="0"/>
              <a:t>High-Auditability:</a:t>
            </a:r>
          </a:p>
          <a:p>
            <a:pPr marL="914400" lvl="1" indent="-457200">
              <a:buFont typeface="+mj-lt"/>
              <a:buAutoNum type="alphaLcParenR"/>
            </a:pPr>
            <a:r>
              <a:rPr lang="en-US" dirty="0"/>
              <a:t>Reducing “all txns” down to “net transfers”.</a:t>
            </a:r>
          </a:p>
          <a:p>
            <a:pPr marL="914400" lvl="1" indent="-457200">
              <a:buFont typeface="+mj-lt"/>
              <a:buAutoNum type="alphaLcParenR"/>
            </a:pPr>
            <a:r>
              <a:rPr lang="en-US" dirty="0"/>
              <a:t>Crunching all xfers down to 32 bytes.</a:t>
            </a:r>
          </a:p>
          <a:p>
            <a:pPr marL="914400" lvl="1" indent="-457200">
              <a:buFont typeface="+mj-lt"/>
              <a:buAutoNum type="alphaLcParenR"/>
            </a:pPr>
            <a:r>
              <a:rPr lang="en-US" dirty="0"/>
              <a:t>One transfer at a time.</a:t>
            </a:r>
          </a:p>
          <a:p>
            <a:pPr marL="914400" lvl="1" indent="-457200">
              <a:buFont typeface="+mj-lt"/>
              <a:buAutoNum type="alphaLcParenR"/>
            </a:pPr>
            <a:r>
              <a:rPr lang="en-US" dirty="0"/>
              <a:t>Transfers take 3 months to settle.</a:t>
            </a:r>
          </a:p>
        </p:txBody>
      </p:sp>
      <p:pic>
        <p:nvPicPr>
          <p:cNvPr id="4" name="Picture 2" descr="Image result for penitentiary icon">
            <a:extLst>
              <a:ext uri="{FF2B5EF4-FFF2-40B4-BE49-F238E27FC236}">
                <a16:creationId xmlns:a16="http://schemas.microsoft.com/office/drawing/2014/main" id="{532483FC-A292-4391-AA99-14466FAD0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834" y="2781101"/>
            <a:ext cx="1723132" cy="1135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lated image">
            <a:extLst>
              <a:ext uri="{FF2B5EF4-FFF2-40B4-BE49-F238E27FC236}">
                <a16:creationId xmlns:a16="http://schemas.microsoft.com/office/drawing/2014/main" id="{B47FFA21-870D-4E5D-8644-836CBFAA3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628210" y="3554985"/>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Related image">
            <a:extLst>
              <a:ext uri="{FF2B5EF4-FFF2-40B4-BE49-F238E27FC236}">
                <a16:creationId xmlns:a16="http://schemas.microsoft.com/office/drawing/2014/main" id="{E6B70A55-820B-4ADC-9A7B-988E0D7D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693697" y="3637423"/>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6" descr="Related image">
            <a:extLst>
              <a:ext uri="{FF2B5EF4-FFF2-40B4-BE49-F238E27FC236}">
                <a16:creationId xmlns:a16="http://schemas.microsoft.com/office/drawing/2014/main" id="{68B22B9A-3F95-447C-B1C8-C1C8B0012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755210" y="3720085"/>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descr="Related image">
            <a:extLst>
              <a:ext uri="{FF2B5EF4-FFF2-40B4-BE49-F238E27FC236}">
                <a16:creationId xmlns:a16="http://schemas.microsoft.com/office/drawing/2014/main" id="{E289460B-7BF5-46A8-94DB-DBE3BA57D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820697" y="3802523"/>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descr="Image result for penitentiary icon">
            <a:extLst>
              <a:ext uri="{FF2B5EF4-FFF2-40B4-BE49-F238E27FC236}">
                <a16:creationId xmlns:a16="http://schemas.microsoft.com/office/drawing/2014/main" id="{BFE81689-A462-47AD-B5BF-796D8338F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87" y="4309534"/>
            <a:ext cx="1456293" cy="9592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Related image">
            <a:extLst>
              <a:ext uri="{FF2B5EF4-FFF2-40B4-BE49-F238E27FC236}">
                <a16:creationId xmlns:a16="http://schemas.microsoft.com/office/drawing/2014/main" id="{851068FF-B4D7-4791-B31F-2AED81AAC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788656" y="4955220"/>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6" descr="Related image">
            <a:extLst>
              <a:ext uri="{FF2B5EF4-FFF2-40B4-BE49-F238E27FC236}">
                <a16:creationId xmlns:a16="http://schemas.microsoft.com/office/drawing/2014/main" id="{9EC221FA-645F-4BC4-96C1-682F5480C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854143" y="5037658"/>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6" descr="Related image">
            <a:extLst>
              <a:ext uri="{FF2B5EF4-FFF2-40B4-BE49-F238E27FC236}">
                <a16:creationId xmlns:a16="http://schemas.microsoft.com/office/drawing/2014/main" id="{45775D03-6350-4FE9-AADE-5E9B1601C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915656" y="5120320"/>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6" descr="Related image">
            <a:extLst>
              <a:ext uri="{FF2B5EF4-FFF2-40B4-BE49-F238E27FC236}">
                <a16:creationId xmlns:a16="http://schemas.microsoft.com/office/drawing/2014/main" id="{D21CBF0F-80DB-4D02-B696-3D09165F0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981143" y="5202758"/>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Image result for penitentiary icon">
            <a:extLst>
              <a:ext uri="{FF2B5EF4-FFF2-40B4-BE49-F238E27FC236}">
                <a16:creationId xmlns:a16="http://schemas.microsoft.com/office/drawing/2014/main" id="{1C637A62-C4F6-4C2C-B83F-00C991D51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159" y="4615019"/>
            <a:ext cx="1456293" cy="9592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lated image">
            <a:extLst>
              <a:ext uri="{FF2B5EF4-FFF2-40B4-BE49-F238E27FC236}">
                <a16:creationId xmlns:a16="http://schemas.microsoft.com/office/drawing/2014/main" id="{2A73622C-27F0-46BB-9D24-670F1B140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489528" y="5260705"/>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1" name="Picture 6" descr="Related image">
            <a:extLst>
              <a:ext uri="{FF2B5EF4-FFF2-40B4-BE49-F238E27FC236}">
                <a16:creationId xmlns:a16="http://schemas.microsoft.com/office/drawing/2014/main" id="{C428F8BE-11B6-475D-B6A8-6402A00B0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555015" y="5343143"/>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6" descr="Related image">
            <a:extLst>
              <a:ext uri="{FF2B5EF4-FFF2-40B4-BE49-F238E27FC236}">
                <a16:creationId xmlns:a16="http://schemas.microsoft.com/office/drawing/2014/main" id="{72CEF4D6-0F61-4FAA-96D1-ADA6D2254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616528" y="5425805"/>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6" descr="Related image">
            <a:extLst>
              <a:ext uri="{FF2B5EF4-FFF2-40B4-BE49-F238E27FC236}">
                <a16:creationId xmlns:a16="http://schemas.microsoft.com/office/drawing/2014/main" id="{98F1B4E8-AD4E-43FE-9B59-4E506CAD0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682015" y="5508243"/>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4" name="Picture 2" descr="Image result for penitentiary icon">
            <a:extLst>
              <a:ext uri="{FF2B5EF4-FFF2-40B4-BE49-F238E27FC236}">
                <a16:creationId xmlns:a16="http://schemas.microsoft.com/office/drawing/2014/main" id="{CFC45308-FEB5-441B-A119-3F20F193F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6825" y="3601618"/>
            <a:ext cx="1456293" cy="9592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Related image">
            <a:extLst>
              <a:ext uri="{FF2B5EF4-FFF2-40B4-BE49-F238E27FC236}">
                <a16:creationId xmlns:a16="http://schemas.microsoft.com/office/drawing/2014/main" id="{AA983B0C-D94F-403F-813A-84671FBF4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1409194" y="4247304"/>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6" descr="Related image">
            <a:extLst>
              <a:ext uri="{FF2B5EF4-FFF2-40B4-BE49-F238E27FC236}">
                <a16:creationId xmlns:a16="http://schemas.microsoft.com/office/drawing/2014/main" id="{4670D3F8-73E7-4B6C-852E-538981C31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1474681" y="4329742"/>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6" descr="Related image">
            <a:extLst>
              <a:ext uri="{FF2B5EF4-FFF2-40B4-BE49-F238E27FC236}">
                <a16:creationId xmlns:a16="http://schemas.microsoft.com/office/drawing/2014/main" id="{2C603A18-CEA4-46F9-90E3-3582D2389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1536194" y="4412404"/>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 name="Picture 6" descr="Related image">
            <a:extLst>
              <a:ext uri="{FF2B5EF4-FFF2-40B4-BE49-F238E27FC236}">
                <a16:creationId xmlns:a16="http://schemas.microsoft.com/office/drawing/2014/main" id="{E640C352-D5B8-4C78-909A-96707B3D5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1601681" y="4494842"/>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9" name="Picture 2" descr="Image result for penitentiary icon">
            <a:extLst>
              <a:ext uri="{FF2B5EF4-FFF2-40B4-BE49-F238E27FC236}">
                <a16:creationId xmlns:a16="http://schemas.microsoft.com/office/drawing/2014/main" id="{EDEB20E9-475D-4684-AAE9-D149310A9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358" y="2272515"/>
            <a:ext cx="1723132" cy="11350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lated image">
            <a:extLst>
              <a:ext uri="{FF2B5EF4-FFF2-40B4-BE49-F238E27FC236}">
                <a16:creationId xmlns:a16="http://schemas.microsoft.com/office/drawing/2014/main" id="{E63B54AD-21B7-43E2-8239-7C0EB633E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529734" y="3046399"/>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1" name="Picture 6" descr="Related image">
            <a:extLst>
              <a:ext uri="{FF2B5EF4-FFF2-40B4-BE49-F238E27FC236}">
                <a16:creationId xmlns:a16="http://schemas.microsoft.com/office/drawing/2014/main" id="{4DDB67B9-471B-4845-A58B-A614593C4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595221" y="3128837"/>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2" name="Picture 6" descr="Related image">
            <a:extLst>
              <a:ext uri="{FF2B5EF4-FFF2-40B4-BE49-F238E27FC236}">
                <a16:creationId xmlns:a16="http://schemas.microsoft.com/office/drawing/2014/main" id="{FC9289F2-97FC-4745-AAAD-5646DAFDB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656734" y="3211499"/>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Picture 6" descr="Related image">
            <a:extLst>
              <a:ext uri="{FF2B5EF4-FFF2-40B4-BE49-F238E27FC236}">
                <a16:creationId xmlns:a16="http://schemas.microsoft.com/office/drawing/2014/main" id="{52E586CE-101E-4D45-9007-F03F88706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722221" y="3293937"/>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2" name="Graphic 41" descr="Children">
            <a:extLst>
              <a:ext uri="{FF2B5EF4-FFF2-40B4-BE49-F238E27FC236}">
                <a16:creationId xmlns:a16="http://schemas.microsoft.com/office/drawing/2014/main" id="{169BB40A-81AF-4C3F-9145-5A6834C9DD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9781" y="5203325"/>
            <a:ext cx="914400" cy="914400"/>
          </a:xfrm>
          <a:prstGeom prst="rect">
            <a:avLst/>
          </a:prstGeom>
        </p:spPr>
      </p:pic>
      <p:pic>
        <p:nvPicPr>
          <p:cNvPr id="43" name="Graphic 42" descr="Children">
            <a:extLst>
              <a:ext uri="{FF2B5EF4-FFF2-40B4-BE49-F238E27FC236}">
                <a16:creationId xmlns:a16="http://schemas.microsoft.com/office/drawing/2014/main" id="{7FD623AF-336C-438C-9B8D-297151A874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9654" y="5254079"/>
            <a:ext cx="914400" cy="914400"/>
          </a:xfrm>
          <a:prstGeom prst="rect">
            <a:avLst/>
          </a:prstGeom>
        </p:spPr>
      </p:pic>
      <p:pic>
        <p:nvPicPr>
          <p:cNvPr id="44" name="Graphic 43" descr="Children">
            <a:extLst>
              <a:ext uri="{FF2B5EF4-FFF2-40B4-BE49-F238E27FC236}">
                <a16:creationId xmlns:a16="http://schemas.microsoft.com/office/drawing/2014/main" id="{5AD16A71-1C94-4FA2-B3DC-80992CBC15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1381" y="5821568"/>
            <a:ext cx="914400" cy="914400"/>
          </a:xfrm>
          <a:prstGeom prst="rect">
            <a:avLst/>
          </a:prstGeom>
        </p:spPr>
      </p:pic>
      <p:pic>
        <p:nvPicPr>
          <p:cNvPr id="45" name="Graphic 44" descr="Children">
            <a:extLst>
              <a:ext uri="{FF2B5EF4-FFF2-40B4-BE49-F238E27FC236}">
                <a16:creationId xmlns:a16="http://schemas.microsoft.com/office/drawing/2014/main" id="{48650070-236C-484F-9717-8F37D19DBB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30823" y="5853191"/>
            <a:ext cx="914400" cy="914400"/>
          </a:xfrm>
          <a:prstGeom prst="rect">
            <a:avLst/>
          </a:prstGeom>
        </p:spPr>
      </p:pic>
      <p:pic>
        <p:nvPicPr>
          <p:cNvPr id="18434" name="Picture 2" descr="Image result for mining icon">
            <a:extLst>
              <a:ext uri="{FF2B5EF4-FFF2-40B4-BE49-F238E27FC236}">
                <a16:creationId xmlns:a16="http://schemas.microsoft.com/office/drawing/2014/main" id="{6FE210AF-CBFE-4A65-A5E9-8DBD71AB01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39302" y="114088"/>
            <a:ext cx="1289093" cy="1289093"/>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Shape 45">
            <a:extLst>
              <a:ext uri="{FF2B5EF4-FFF2-40B4-BE49-F238E27FC236}">
                <a16:creationId xmlns:a16="http://schemas.microsoft.com/office/drawing/2014/main" id="{B1F50EA7-12B5-4ADC-9433-F8EBC0B86BA1}"/>
              </a:ext>
            </a:extLst>
          </p:cNvPr>
          <p:cNvSpPr/>
          <p:nvPr/>
        </p:nvSpPr>
        <p:spPr>
          <a:xfrm>
            <a:off x="6791608" y="1154264"/>
            <a:ext cx="1456293" cy="3285067"/>
          </a:xfrm>
          <a:custGeom>
            <a:avLst/>
            <a:gdLst>
              <a:gd name="connsiteX0" fmla="*/ 1016219 w 2912752"/>
              <a:gd name="connsiteY0" fmla="*/ 3285067 h 3285067"/>
              <a:gd name="connsiteX1" fmla="*/ 84886 w 2912752"/>
              <a:gd name="connsiteY1" fmla="*/ 558800 h 3285067"/>
              <a:gd name="connsiteX2" fmla="*/ 2912752 w 2912752"/>
              <a:gd name="connsiteY2" fmla="*/ 0 h 3285067"/>
            </a:gdLst>
            <a:ahLst/>
            <a:cxnLst>
              <a:cxn ang="0">
                <a:pos x="connsiteX0" y="connsiteY0"/>
              </a:cxn>
              <a:cxn ang="0">
                <a:pos x="connsiteX1" y="connsiteY1"/>
              </a:cxn>
              <a:cxn ang="0">
                <a:pos x="connsiteX2" y="connsiteY2"/>
              </a:cxn>
            </a:cxnLst>
            <a:rect l="l" t="t" r="r" b="b"/>
            <a:pathLst>
              <a:path w="2912752" h="3285067">
                <a:moveTo>
                  <a:pt x="1016219" y="3285067"/>
                </a:moveTo>
                <a:cubicBezTo>
                  <a:pt x="392508" y="2195689"/>
                  <a:pt x="-231203" y="1106311"/>
                  <a:pt x="84886" y="558800"/>
                </a:cubicBezTo>
                <a:cubicBezTo>
                  <a:pt x="400975" y="11289"/>
                  <a:pt x="1656863" y="5644"/>
                  <a:pt x="2912752" y="0"/>
                </a:cubicBezTo>
              </a:path>
            </a:pathLst>
          </a:custGeom>
          <a:no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6BFBDF62-26B6-4802-BCBD-074475FA769C}"/>
              </a:ext>
            </a:extLst>
          </p:cNvPr>
          <p:cNvSpPr/>
          <p:nvPr/>
        </p:nvSpPr>
        <p:spPr>
          <a:xfrm>
            <a:off x="8669695" y="1719419"/>
            <a:ext cx="999120" cy="2895600"/>
          </a:xfrm>
          <a:custGeom>
            <a:avLst/>
            <a:gdLst>
              <a:gd name="connsiteX0" fmla="*/ 1016219 w 2912752"/>
              <a:gd name="connsiteY0" fmla="*/ 3285067 h 3285067"/>
              <a:gd name="connsiteX1" fmla="*/ 84886 w 2912752"/>
              <a:gd name="connsiteY1" fmla="*/ 558800 h 3285067"/>
              <a:gd name="connsiteX2" fmla="*/ 2912752 w 2912752"/>
              <a:gd name="connsiteY2" fmla="*/ 0 h 3285067"/>
              <a:gd name="connsiteX0" fmla="*/ 1299977 w 3196510"/>
              <a:gd name="connsiteY0" fmla="*/ 3285067 h 3285067"/>
              <a:gd name="connsiteX1" fmla="*/ 63827 w 3196510"/>
              <a:gd name="connsiteY1" fmla="*/ 1032933 h 3285067"/>
              <a:gd name="connsiteX2" fmla="*/ 3196510 w 3196510"/>
              <a:gd name="connsiteY2" fmla="*/ 0 h 3285067"/>
              <a:gd name="connsiteX0" fmla="*/ 2544208 w 2544207"/>
              <a:gd name="connsiteY0" fmla="*/ 3200400 h 3200400"/>
              <a:gd name="connsiteX1" fmla="*/ 1308058 w 2544207"/>
              <a:gd name="connsiteY1" fmla="*/ 948266 h 3200400"/>
              <a:gd name="connsiteX2" fmla="*/ 444247 w 2544207"/>
              <a:gd name="connsiteY2" fmla="*/ 0 h 3200400"/>
              <a:gd name="connsiteX0" fmla="*/ 2099961 w 2099960"/>
              <a:gd name="connsiteY0" fmla="*/ 3200400 h 3200400"/>
              <a:gd name="connsiteX1" fmla="*/ 863811 w 2099960"/>
              <a:gd name="connsiteY1" fmla="*/ 948266 h 3200400"/>
              <a:gd name="connsiteX2" fmla="*/ 0 w 2099960"/>
              <a:gd name="connsiteY2" fmla="*/ 0 h 3200400"/>
              <a:gd name="connsiteX0" fmla="*/ 2099961 w 2099960"/>
              <a:gd name="connsiteY0" fmla="*/ 3200400 h 3200400"/>
              <a:gd name="connsiteX1" fmla="*/ 1067023 w 2099960"/>
              <a:gd name="connsiteY1" fmla="*/ 1557866 h 3200400"/>
              <a:gd name="connsiteX2" fmla="*/ 0 w 2099960"/>
              <a:gd name="connsiteY2" fmla="*/ 0 h 3200400"/>
              <a:gd name="connsiteX0" fmla="*/ 1998355 w 1998354"/>
              <a:gd name="connsiteY0" fmla="*/ 2895600 h 2895600"/>
              <a:gd name="connsiteX1" fmla="*/ 965417 w 1998354"/>
              <a:gd name="connsiteY1" fmla="*/ 1253066 h 2895600"/>
              <a:gd name="connsiteX2" fmla="*/ 0 w 1998354"/>
              <a:gd name="connsiteY2" fmla="*/ 0 h 2895600"/>
            </a:gdLst>
            <a:ahLst/>
            <a:cxnLst>
              <a:cxn ang="0">
                <a:pos x="connsiteX0" y="connsiteY0"/>
              </a:cxn>
              <a:cxn ang="0">
                <a:pos x="connsiteX1" y="connsiteY1"/>
              </a:cxn>
              <a:cxn ang="0">
                <a:pos x="connsiteX2" y="connsiteY2"/>
              </a:cxn>
            </a:cxnLst>
            <a:rect l="l" t="t" r="r" b="b"/>
            <a:pathLst>
              <a:path w="1998354" h="2895600">
                <a:moveTo>
                  <a:pt x="1998355" y="2895600"/>
                </a:moveTo>
                <a:cubicBezTo>
                  <a:pt x="1374644" y="1806222"/>
                  <a:pt x="1298476" y="1735666"/>
                  <a:pt x="965417" y="1253066"/>
                </a:cubicBezTo>
                <a:cubicBezTo>
                  <a:pt x="632358" y="770466"/>
                  <a:pt x="471409" y="733777"/>
                  <a:pt x="0" y="0"/>
                </a:cubicBezTo>
              </a:path>
            </a:pathLst>
          </a:custGeom>
          <a:no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EB6DB0D3-B512-4ECB-BB39-5919C5AF7917}"/>
              </a:ext>
            </a:extLst>
          </p:cNvPr>
          <p:cNvSpPr/>
          <p:nvPr/>
        </p:nvSpPr>
        <p:spPr>
          <a:xfrm>
            <a:off x="8755256" y="1568057"/>
            <a:ext cx="1524054" cy="2286000"/>
          </a:xfrm>
          <a:custGeom>
            <a:avLst/>
            <a:gdLst>
              <a:gd name="connsiteX0" fmla="*/ 1016219 w 2912752"/>
              <a:gd name="connsiteY0" fmla="*/ 3285067 h 3285067"/>
              <a:gd name="connsiteX1" fmla="*/ 84886 w 2912752"/>
              <a:gd name="connsiteY1" fmla="*/ 558800 h 3285067"/>
              <a:gd name="connsiteX2" fmla="*/ 2912752 w 2912752"/>
              <a:gd name="connsiteY2" fmla="*/ 0 h 3285067"/>
              <a:gd name="connsiteX0" fmla="*/ 1364335 w 3260868"/>
              <a:gd name="connsiteY0" fmla="*/ 3285067 h 3285067"/>
              <a:gd name="connsiteX1" fmla="*/ 60448 w 3260868"/>
              <a:gd name="connsiteY1" fmla="*/ 3081866 h 3285067"/>
              <a:gd name="connsiteX2" fmla="*/ 3260868 w 3260868"/>
              <a:gd name="connsiteY2" fmla="*/ 0 h 3285067"/>
              <a:gd name="connsiteX0" fmla="*/ 2879669 w 2879670"/>
              <a:gd name="connsiteY0" fmla="*/ 2133601 h 2133601"/>
              <a:gd name="connsiteX1" fmla="*/ 1575782 w 2879670"/>
              <a:gd name="connsiteY1" fmla="*/ 1930400 h 2133601"/>
              <a:gd name="connsiteX2" fmla="*/ 407153 w 2879670"/>
              <a:gd name="connsiteY2" fmla="*/ 0 h 2133601"/>
              <a:gd name="connsiteX0" fmla="*/ 2472516 w 2472517"/>
              <a:gd name="connsiteY0" fmla="*/ 2133601 h 2133601"/>
              <a:gd name="connsiteX1" fmla="*/ 1168629 w 2472517"/>
              <a:gd name="connsiteY1" fmla="*/ 1930400 h 2133601"/>
              <a:gd name="connsiteX2" fmla="*/ 0 w 2472517"/>
              <a:gd name="connsiteY2" fmla="*/ 0 h 2133601"/>
              <a:gd name="connsiteX0" fmla="*/ 2472516 w 2472517"/>
              <a:gd name="connsiteY0" fmla="*/ 2133601 h 2133601"/>
              <a:gd name="connsiteX1" fmla="*/ 1168629 w 2472517"/>
              <a:gd name="connsiteY1" fmla="*/ 1930400 h 2133601"/>
              <a:gd name="connsiteX2" fmla="*/ 0 w 2472517"/>
              <a:gd name="connsiteY2" fmla="*/ 0 h 2133601"/>
              <a:gd name="connsiteX0" fmla="*/ 2886550 w 2886551"/>
              <a:gd name="connsiteY0" fmla="*/ 2195667 h 2195667"/>
              <a:gd name="connsiteX1" fmla="*/ 1582663 w 2886551"/>
              <a:gd name="connsiteY1" fmla="*/ 1992466 h 2195667"/>
              <a:gd name="connsiteX2" fmla="*/ 40033 w 2886551"/>
              <a:gd name="connsiteY2" fmla="*/ 170410 h 2195667"/>
              <a:gd name="connsiteX3" fmla="*/ 414034 w 2886551"/>
              <a:gd name="connsiteY3" fmla="*/ 62066 h 2195667"/>
              <a:gd name="connsiteX0" fmla="*/ 2911107 w 2911108"/>
              <a:gd name="connsiteY0" fmla="*/ 2827867 h 2827867"/>
              <a:gd name="connsiteX1" fmla="*/ 1607220 w 2911108"/>
              <a:gd name="connsiteY1" fmla="*/ 2624666 h 2827867"/>
              <a:gd name="connsiteX2" fmla="*/ 64590 w 2911108"/>
              <a:gd name="connsiteY2" fmla="*/ 802610 h 2827867"/>
              <a:gd name="connsiteX3" fmla="*/ 167643 w 2911108"/>
              <a:gd name="connsiteY3" fmla="*/ 0 h 2827867"/>
              <a:gd name="connsiteX0" fmla="*/ 3556310 w 3556311"/>
              <a:gd name="connsiteY0" fmla="*/ 3251200 h 3251200"/>
              <a:gd name="connsiteX1" fmla="*/ 2252423 w 3556311"/>
              <a:gd name="connsiteY1" fmla="*/ 3047999 h 3251200"/>
              <a:gd name="connsiteX2" fmla="*/ 709793 w 3556311"/>
              <a:gd name="connsiteY2" fmla="*/ 1225943 h 3251200"/>
              <a:gd name="connsiteX3" fmla="*/ 0 w 3556311"/>
              <a:gd name="connsiteY3" fmla="*/ 0 h 3251200"/>
              <a:gd name="connsiteX0" fmla="*/ 3556310 w 3556311"/>
              <a:gd name="connsiteY0" fmla="*/ 3251200 h 3251200"/>
              <a:gd name="connsiteX1" fmla="*/ 2252423 w 3556311"/>
              <a:gd name="connsiteY1" fmla="*/ 3047999 h 3251200"/>
              <a:gd name="connsiteX2" fmla="*/ 1421033 w 3556311"/>
              <a:gd name="connsiteY2" fmla="*/ 1937143 h 3251200"/>
              <a:gd name="connsiteX3" fmla="*/ 0 w 3556311"/>
              <a:gd name="connsiteY3" fmla="*/ 0 h 3251200"/>
              <a:gd name="connsiteX0" fmla="*/ 3048281 w 3048282"/>
              <a:gd name="connsiteY0" fmla="*/ 2286000 h 2286000"/>
              <a:gd name="connsiteX1" fmla="*/ 1744394 w 3048282"/>
              <a:gd name="connsiteY1" fmla="*/ 2082799 h 2286000"/>
              <a:gd name="connsiteX2" fmla="*/ 913004 w 3048282"/>
              <a:gd name="connsiteY2" fmla="*/ 971943 h 2286000"/>
              <a:gd name="connsiteX3" fmla="*/ 0 w 3048282"/>
              <a:gd name="connsiteY3" fmla="*/ 0 h 2286000"/>
            </a:gdLst>
            <a:ahLst/>
            <a:cxnLst>
              <a:cxn ang="0">
                <a:pos x="connsiteX0" y="connsiteY0"/>
              </a:cxn>
              <a:cxn ang="0">
                <a:pos x="connsiteX1" y="connsiteY1"/>
              </a:cxn>
              <a:cxn ang="0">
                <a:pos x="connsiteX2" y="connsiteY2"/>
              </a:cxn>
              <a:cxn ang="0">
                <a:pos x="connsiteX3" y="connsiteY3"/>
              </a:cxn>
            </a:cxnLst>
            <a:rect l="l" t="t" r="r" b="b"/>
            <a:pathLst>
              <a:path w="3048282" h="2286000">
                <a:moveTo>
                  <a:pt x="3048281" y="2286000"/>
                </a:moveTo>
                <a:cubicBezTo>
                  <a:pt x="2424570" y="1196622"/>
                  <a:pt x="2100273" y="2301808"/>
                  <a:pt x="1744394" y="2082799"/>
                </a:cubicBezTo>
                <a:cubicBezTo>
                  <a:pt x="1388515" y="1863790"/>
                  <a:pt x="1107775" y="1293676"/>
                  <a:pt x="913004" y="971943"/>
                </a:cubicBezTo>
                <a:cubicBezTo>
                  <a:pt x="718233" y="650210"/>
                  <a:pt x="11049" y="23702"/>
                  <a:pt x="0" y="0"/>
                </a:cubicBezTo>
              </a:path>
            </a:pathLst>
          </a:custGeom>
          <a:no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50" name="Freeform: Shape 49">
            <a:extLst>
              <a:ext uri="{FF2B5EF4-FFF2-40B4-BE49-F238E27FC236}">
                <a16:creationId xmlns:a16="http://schemas.microsoft.com/office/drawing/2014/main" id="{25E76FF8-CF7D-4F04-9128-25178244BB65}"/>
              </a:ext>
            </a:extLst>
          </p:cNvPr>
          <p:cNvSpPr/>
          <p:nvPr/>
        </p:nvSpPr>
        <p:spPr>
          <a:xfrm>
            <a:off x="8976352" y="1500763"/>
            <a:ext cx="643521" cy="626534"/>
          </a:xfrm>
          <a:custGeom>
            <a:avLst/>
            <a:gdLst>
              <a:gd name="connsiteX0" fmla="*/ 1016219 w 2912752"/>
              <a:gd name="connsiteY0" fmla="*/ 3285067 h 3285067"/>
              <a:gd name="connsiteX1" fmla="*/ 84886 w 2912752"/>
              <a:gd name="connsiteY1" fmla="*/ 558800 h 3285067"/>
              <a:gd name="connsiteX2" fmla="*/ 2912752 w 2912752"/>
              <a:gd name="connsiteY2" fmla="*/ 0 h 3285067"/>
              <a:gd name="connsiteX0" fmla="*/ 835853 w 2732386"/>
              <a:gd name="connsiteY0" fmla="*/ 3285067 h 3285067"/>
              <a:gd name="connsiteX1" fmla="*/ 107732 w 2732386"/>
              <a:gd name="connsiteY1" fmla="*/ 2810933 h 3285067"/>
              <a:gd name="connsiteX2" fmla="*/ 2732386 w 2732386"/>
              <a:gd name="connsiteY2" fmla="*/ 0 h 3285067"/>
              <a:gd name="connsiteX0" fmla="*/ 2202169 w 2202170"/>
              <a:gd name="connsiteY0" fmla="*/ 931334 h 931334"/>
              <a:gd name="connsiteX1" fmla="*/ 1474048 w 2202170"/>
              <a:gd name="connsiteY1" fmla="*/ 457200 h 931334"/>
              <a:gd name="connsiteX2" fmla="*/ 407025 w 2202170"/>
              <a:gd name="connsiteY2" fmla="*/ 0 h 931334"/>
              <a:gd name="connsiteX0" fmla="*/ 1795144 w 1795145"/>
              <a:gd name="connsiteY0" fmla="*/ 931334 h 931334"/>
              <a:gd name="connsiteX1" fmla="*/ 1067023 w 1795145"/>
              <a:gd name="connsiteY1" fmla="*/ 457200 h 931334"/>
              <a:gd name="connsiteX2" fmla="*/ 0 w 1795145"/>
              <a:gd name="connsiteY2" fmla="*/ 0 h 931334"/>
              <a:gd name="connsiteX0" fmla="*/ 1795144 w 1795145"/>
              <a:gd name="connsiteY0" fmla="*/ 931334 h 931334"/>
              <a:gd name="connsiteX1" fmla="*/ 0 w 1795145"/>
              <a:gd name="connsiteY1" fmla="*/ 0 h 931334"/>
              <a:gd name="connsiteX0" fmla="*/ 1287115 w 1287116"/>
              <a:gd name="connsiteY0" fmla="*/ 626534 h 626534"/>
              <a:gd name="connsiteX1" fmla="*/ 0 w 1287116"/>
              <a:gd name="connsiteY1" fmla="*/ 0 h 626534"/>
            </a:gdLst>
            <a:ahLst/>
            <a:cxnLst>
              <a:cxn ang="0">
                <a:pos x="connsiteX0" y="connsiteY0"/>
              </a:cxn>
              <a:cxn ang="0">
                <a:pos x="connsiteX1" y="connsiteY1"/>
              </a:cxn>
            </a:cxnLst>
            <a:rect l="l" t="t" r="r" b="b"/>
            <a:pathLst>
              <a:path w="1287116" h="626534">
                <a:moveTo>
                  <a:pt x="1287115" y="626534"/>
                </a:moveTo>
                <a:lnTo>
                  <a:pt x="0" y="0"/>
                </a:lnTo>
              </a:path>
            </a:pathLst>
          </a:custGeom>
          <a:no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1ECD27B0-E0F3-40A4-9871-992675E2B9A9}"/>
              </a:ext>
            </a:extLst>
          </p:cNvPr>
          <p:cNvSpPr/>
          <p:nvPr/>
        </p:nvSpPr>
        <p:spPr>
          <a:xfrm>
            <a:off x="8145861" y="1469882"/>
            <a:ext cx="16880" cy="1117600"/>
          </a:xfrm>
          <a:custGeom>
            <a:avLst/>
            <a:gdLst>
              <a:gd name="connsiteX0" fmla="*/ 1016219 w 2912752"/>
              <a:gd name="connsiteY0" fmla="*/ 3285067 h 3285067"/>
              <a:gd name="connsiteX1" fmla="*/ 84886 w 2912752"/>
              <a:gd name="connsiteY1" fmla="*/ 558800 h 3285067"/>
              <a:gd name="connsiteX2" fmla="*/ 2912752 w 2912752"/>
              <a:gd name="connsiteY2" fmla="*/ 0 h 3285067"/>
              <a:gd name="connsiteX0" fmla="*/ 2353395 w 4249928"/>
              <a:gd name="connsiteY0" fmla="*/ 3285067 h 3285067"/>
              <a:gd name="connsiteX1" fmla="*/ 33450 w 4249928"/>
              <a:gd name="connsiteY1" fmla="*/ 2387600 h 3285067"/>
              <a:gd name="connsiteX2" fmla="*/ 4249928 w 4249928"/>
              <a:gd name="connsiteY2" fmla="*/ 0 h 3285067"/>
              <a:gd name="connsiteX0" fmla="*/ 2319959 w 2353720"/>
              <a:gd name="connsiteY0" fmla="*/ 1354667 h 1354667"/>
              <a:gd name="connsiteX1" fmla="*/ 14 w 2353720"/>
              <a:gd name="connsiteY1" fmla="*/ 457200 h 1354667"/>
              <a:gd name="connsiteX2" fmla="*/ 2353720 w 2353720"/>
              <a:gd name="connsiteY2" fmla="*/ 0 h 1354667"/>
              <a:gd name="connsiteX0" fmla="*/ 620364 w 654125"/>
              <a:gd name="connsiteY0" fmla="*/ 1354667 h 1354667"/>
              <a:gd name="connsiteX1" fmla="*/ 332535 w 654125"/>
              <a:gd name="connsiteY1" fmla="*/ 965200 h 1354667"/>
              <a:gd name="connsiteX2" fmla="*/ 654125 w 654125"/>
              <a:gd name="connsiteY2" fmla="*/ 0 h 1354667"/>
              <a:gd name="connsiteX0" fmla="*/ 551366 w 686733"/>
              <a:gd name="connsiteY0" fmla="*/ 1354667 h 1354667"/>
              <a:gd name="connsiteX1" fmla="*/ 263537 w 686733"/>
              <a:gd name="connsiteY1" fmla="*/ 965200 h 1354667"/>
              <a:gd name="connsiteX2" fmla="*/ 686733 w 686733"/>
              <a:gd name="connsiteY2" fmla="*/ 0 h 1354667"/>
              <a:gd name="connsiteX0" fmla="*/ 407564 w 881616"/>
              <a:gd name="connsiteY0" fmla="*/ 914400 h 914400"/>
              <a:gd name="connsiteX1" fmla="*/ 119735 w 881616"/>
              <a:gd name="connsiteY1" fmla="*/ 524933 h 914400"/>
              <a:gd name="connsiteX2" fmla="*/ 881616 w 881616"/>
              <a:gd name="connsiteY2" fmla="*/ 0 h 914400"/>
              <a:gd name="connsiteX0" fmla="*/ 1 w 474053"/>
              <a:gd name="connsiteY0" fmla="*/ 914400 h 914400"/>
              <a:gd name="connsiteX1" fmla="*/ 474053 w 474053"/>
              <a:gd name="connsiteY1" fmla="*/ 0 h 914400"/>
              <a:gd name="connsiteX0" fmla="*/ 0 w 33762"/>
              <a:gd name="connsiteY0" fmla="*/ 1117600 h 1117600"/>
              <a:gd name="connsiteX1" fmla="*/ 33762 w 33762"/>
              <a:gd name="connsiteY1" fmla="*/ 0 h 1117600"/>
            </a:gdLst>
            <a:ahLst/>
            <a:cxnLst>
              <a:cxn ang="0">
                <a:pos x="connsiteX0" y="connsiteY0"/>
              </a:cxn>
              <a:cxn ang="0">
                <a:pos x="connsiteX1" y="connsiteY1"/>
              </a:cxn>
            </a:cxnLst>
            <a:rect l="l" t="t" r="r" b="b"/>
            <a:pathLst>
              <a:path w="33762" h="1117600">
                <a:moveTo>
                  <a:pt x="0" y="1117600"/>
                </a:moveTo>
                <a:lnTo>
                  <a:pt x="33762" y="0"/>
                </a:lnTo>
              </a:path>
            </a:pathLst>
          </a:custGeom>
          <a:no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descr="Image result for bag on money icon">
            <a:extLst>
              <a:ext uri="{FF2B5EF4-FFF2-40B4-BE49-F238E27FC236}">
                <a16:creationId xmlns:a16="http://schemas.microsoft.com/office/drawing/2014/main" id="{4B86810B-C377-4E34-90EA-D93B41F59D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8461" y="457272"/>
            <a:ext cx="942468" cy="94246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DF10722A-131F-4E73-8E1A-33638DF097F1}"/>
              </a:ext>
            </a:extLst>
          </p:cNvPr>
          <p:cNvSpPr txBox="1"/>
          <p:nvPr/>
        </p:nvSpPr>
        <p:spPr>
          <a:xfrm>
            <a:off x="10344565" y="1325931"/>
            <a:ext cx="1078565" cy="461665"/>
          </a:xfrm>
          <a:prstGeom prst="rect">
            <a:avLst/>
          </a:prstGeom>
          <a:noFill/>
        </p:spPr>
        <p:txBody>
          <a:bodyPr wrap="none" rtlCol="0">
            <a:spAutoFit/>
          </a:bodyPr>
          <a:lstStyle/>
          <a:p>
            <a:r>
              <a:rPr lang="en-US" sz="2400" b="1" dirty="0"/>
              <a:t>Miners</a:t>
            </a:r>
          </a:p>
        </p:txBody>
      </p:sp>
      <p:sp>
        <p:nvSpPr>
          <p:cNvPr id="54" name="TextBox 53">
            <a:extLst>
              <a:ext uri="{FF2B5EF4-FFF2-40B4-BE49-F238E27FC236}">
                <a16:creationId xmlns:a16="http://schemas.microsoft.com/office/drawing/2014/main" id="{32A0BF3D-3D23-47BE-8E51-DD25BEE9D8DE}"/>
              </a:ext>
            </a:extLst>
          </p:cNvPr>
          <p:cNvSpPr txBox="1"/>
          <p:nvPr/>
        </p:nvSpPr>
        <p:spPr>
          <a:xfrm>
            <a:off x="5729432" y="390270"/>
            <a:ext cx="211907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Txn Fees</a:t>
            </a:r>
          </a:p>
          <a:p>
            <a:pPr marL="342900" indent="-342900">
              <a:buFont typeface="Arial" panose="020B0604020202020204" pitchFamily="34" charset="0"/>
              <a:buChar char="•"/>
            </a:pPr>
            <a:r>
              <a:rPr lang="en-US" sz="2400" b="1" dirty="0"/>
              <a:t>Token Value</a:t>
            </a:r>
          </a:p>
        </p:txBody>
      </p:sp>
      <p:sp>
        <p:nvSpPr>
          <p:cNvPr id="52" name="Arrow: Right 51">
            <a:extLst>
              <a:ext uri="{FF2B5EF4-FFF2-40B4-BE49-F238E27FC236}">
                <a16:creationId xmlns:a16="http://schemas.microsoft.com/office/drawing/2014/main" id="{FA3F8AC4-0801-4682-9794-D5F5078293F1}"/>
              </a:ext>
            </a:extLst>
          </p:cNvPr>
          <p:cNvSpPr/>
          <p:nvPr/>
        </p:nvSpPr>
        <p:spPr>
          <a:xfrm>
            <a:off x="9346274" y="473521"/>
            <a:ext cx="942468" cy="714055"/>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43E6760-93AD-488A-A284-A8889A0F5DE0}"/>
              </a:ext>
            </a:extLst>
          </p:cNvPr>
          <p:cNvSpPr>
            <a:spLocks noGrp="1"/>
          </p:cNvSpPr>
          <p:nvPr>
            <p:ph type="sldNum" sz="quarter" idx="12"/>
          </p:nvPr>
        </p:nvSpPr>
        <p:spPr/>
        <p:txBody>
          <a:bodyPr/>
          <a:lstStyle/>
          <a:p>
            <a:fld id="{8FDF5A0B-092E-43F4-8C23-254F89D7A848}" type="slidenum">
              <a:rPr lang="en-US" smtClean="0"/>
              <a:t>63</a:t>
            </a:fld>
            <a:endParaRPr lang="en-US"/>
          </a:p>
        </p:txBody>
      </p:sp>
    </p:spTree>
    <p:extLst>
      <p:ext uri="{BB962C8B-B14F-4D97-AF65-F5344CB8AC3E}">
        <p14:creationId xmlns:p14="http://schemas.microsoft.com/office/powerpoint/2010/main" val="13793908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4F16-0A8F-44D4-A0F0-AF54C1BCCC58}"/>
              </a:ext>
            </a:extLst>
          </p:cNvPr>
          <p:cNvSpPr>
            <a:spLocks noGrp="1"/>
          </p:cNvSpPr>
          <p:nvPr>
            <p:ph type="title"/>
          </p:nvPr>
        </p:nvSpPr>
        <p:spPr/>
        <p:txBody>
          <a:bodyPr/>
          <a:lstStyle/>
          <a:p>
            <a:r>
              <a:rPr lang="en-US" dirty="0"/>
              <a:t>Miners can already:</a:t>
            </a:r>
          </a:p>
        </p:txBody>
      </p:sp>
      <p:sp>
        <p:nvSpPr>
          <p:cNvPr id="3" name="Content Placeholder 2">
            <a:extLst>
              <a:ext uri="{FF2B5EF4-FFF2-40B4-BE49-F238E27FC236}">
                <a16:creationId xmlns:a16="http://schemas.microsoft.com/office/drawing/2014/main" id="{96C6107E-12D5-555F-B5E2-F328A8D853F2}"/>
              </a:ext>
            </a:extLst>
          </p:cNvPr>
          <p:cNvSpPr>
            <a:spLocks noGrp="1"/>
          </p:cNvSpPr>
          <p:nvPr>
            <p:ph idx="1"/>
          </p:nvPr>
        </p:nvSpPr>
        <p:spPr/>
        <p:txBody>
          <a:bodyPr/>
          <a:lstStyle/>
          <a:p>
            <a:r>
              <a:rPr lang="en-US" dirty="0"/>
              <a:t>Steal from LN channels – by censoring the justice txn</a:t>
            </a:r>
          </a:p>
          <a:p>
            <a:r>
              <a:rPr lang="en-US" dirty="0"/>
              <a:t>Reorg mainchain Bitcoin txns out, and hold them hostage</a:t>
            </a:r>
          </a:p>
          <a:p>
            <a:r>
              <a:rPr lang="en-US" dirty="0"/>
              <a:t>Block any message from L1 – including zk-proofs</a:t>
            </a:r>
          </a:p>
          <a:p>
            <a:endParaRPr lang="en-US" dirty="0"/>
          </a:p>
          <a:p>
            <a:r>
              <a:rPr lang="en-US" dirty="0"/>
              <a:t>So, marginally, it is not actually very large an assumption.</a:t>
            </a:r>
          </a:p>
        </p:txBody>
      </p:sp>
      <p:sp>
        <p:nvSpPr>
          <p:cNvPr id="4" name="Slide Number Placeholder 3">
            <a:extLst>
              <a:ext uri="{FF2B5EF4-FFF2-40B4-BE49-F238E27FC236}">
                <a16:creationId xmlns:a16="http://schemas.microsoft.com/office/drawing/2014/main" id="{AEEF5D0E-0F85-CAFA-3FD7-C7C8CFD80858}"/>
              </a:ext>
            </a:extLst>
          </p:cNvPr>
          <p:cNvSpPr>
            <a:spLocks noGrp="1"/>
          </p:cNvSpPr>
          <p:nvPr>
            <p:ph type="sldNum" sz="quarter" idx="12"/>
          </p:nvPr>
        </p:nvSpPr>
        <p:spPr/>
        <p:txBody>
          <a:bodyPr/>
          <a:lstStyle/>
          <a:p>
            <a:fld id="{64A73B7B-B545-4723-8D44-5CC401310D8B}" type="slidenum">
              <a:rPr lang="en-US" smtClean="0"/>
              <a:t>64</a:t>
            </a:fld>
            <a:endParaRPr lang="en-US" dirty="0"/>
          </a:p>
        </p:txBody>
      </p:sp>
      <p:sp>
        <p:nvSpPr>
          <p:cNvPr id="5" name="Footer Placeholder 4">
            <a:extLst>
              <a:ext uri="{FF2B5EF4-FFF2-40B4-BE49-F238E27FC236}">
                <a16:creationId xmlns:a16="http://schemas.microsoft.com/office/drawing/2014/main" id="{330E364A-7FE2-53F3-D0E2-3D344A2B4DF8}"/>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Tree>
    <p:extLst>
      <p:ext uri="{BB962C8B-B14F-4D97-AF65-F5344CB8AC3E}">
        <p14:creationId xmlns:p14="http://schemas.microsoft.com/office/powerpoint/2010/main" val="445035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5C69-3057-4441-9C51-C212719038C5}"/>
              </a:ext>
            </a:extLst>
          </p:cNvPr>
          <p:cNvSpPr>
            <a:spLocks noGrp="1"/>
          </p:cNvSpPr>
          <p:nvPr>
            <p:ph type="title"/>
          </p:nvPr>
        </p:nvSpPr>
        <p:spPr>
          <a:xfrm>
            <a:off x="2643917" y="2055284"/>
            <a:ext cx="6904166" cy="2747432"/>
          </a:xfrm>
          <a:noFill/>
          <a:ln>
            <a:noFill/>
          </a:ln>
        </p:spPr>
        <p:txBody>
          <a:bodyPr>
            <a:noAutofit/>
          </a:bodyPr>
          <a:lstStyle/>
          <a:p>
            <a:pPr algn="ctr"/>
            <a:r>
              <a:rPr lang="en-US" sz="12400" dirty="0"/>
              <a:t>6 - Two Critiques</a:t>
            </a:r>
          </a:p>
        </p:txBody>
      </p:sp>
      <p:sp>
        <p:nvSpPr>
          <p:cNvPr id="3" name="Slide Number Placeholder 2">
            <a:extLst>
              <a:ext uri="{FF2B5EF4-FFF2-40B4-BE49-F238E27FC236}">
                <a16:creationId xmlns:a16="http://schemas.microsoft.com/office/drawing/2014/main" id="{41A5BE5B-A472-41FC-8410-779CDEE5270F}"/>
              </a:ext>
            </a:extLst>
          </p:cNvPr>
          <p:cNvSpPr>
            <a:spLocks noGrp="1"/>
          </p:cNvSpPr>
          <p:nvPr>
            <p:ph type="sldNum" sz="quarter" idx="12"/>
          </p:nvPr>
        </p:nvSpPr>
        <p:spPr/>
        <p:txBody>
          <a:bodyPr/>
          <a:lstStyle/>
          <a:p>
            <a:fld id="{8FDF5A0B-092E-43F4-8C23-254F89D7A848}" type="slidenum">
              <a:rPr lang="en-US" smtClean="0"/>
              <a:t>65</a:t>
            </a:fld>
            <a:endParaRPr lang="en-US"/>
          </a:p>
        </p:txBody>
      </p:sp>
    </p:spTree>
    <p:extLst>
      <p:ext uri="{BB962C8B-B14F-4D97-AF65-F5344CB8AC3E}">
        <p14:creationId xmlns:p14="http://schemas.microsoft.com/office/powerpoint/2010/main" val="837929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38D7-B48F-4B3F-BD3F-F7FCEDEFAFED}"/>
              </a:ext>
            </a:extLst>
          </p:cNvPr>
          <p:cNvSpPr>
            <a:spLocks noGrp="1"/>
          </p:cNvSpPr>
          <p:nvPr>
            <p:ph type="title"/>
          </p:nvPr>
        </p:nvSpPr>
        <p:spPr>
          <a:xfrm>
            <a:off x="381000" y="235303"/>
            <a:ext cx="10515600" cy="765175"/>
          </a:xfrm>
        </p:spPr>
        <p:txBody>
          <a:bodyPr/>
          <a:lstStyle/>
          <a:p>
            <a:r>
              <a:rPr lang="en-US" dirty="0"/>
              <a:t>Two Supposed Drawbacks</a:t>
            </a:r>
          </a:p>
        </p:txBody>
      </p:sp>
      <p:sp>
        <p:nvSpPr>
          <p:cNvPr id="4" name="Slide Number Placeholder 3">
            <a:extLst>
              <a:ext uri="{FF2B5EF4-FFF2-40B4-BE49-F238E27FC236}">
                <a16:creationId xmlns:a16="http://schemas.microsoft.com/office/drawing/2014/main" id="{B8CD80EE-D1E3-4D7B-B383-66ABA9FED26F}"/>
              </a:ext>
            </a:extLst>
          </p:cNvPr>
          <p:cNvSpPr>
            <a:spLocks noGrp="1"/>
          </p:cNvSpPr>
          <p:nvPr>
            <p:ph type="sldNum" sz="quarter" idx="12"/>
          </p:nvPr>
        </p:nvSpPr>
        <p:spPr/>
        <p:txBody>
          <a:bodyPr/>
          <a:lstStyle/>
          <a:p>
            <a:fld id="{64A73B7B-B545-4723-8D44-5CC401310D8B}" type="slidenum">
              <a:rPr lang="en-US" smtClean="0"/>
              <a:t>66</a:t>
            </a:fld>
            <a:endParaRPr lang="en-US" dirty="0"/>
          </a:p>
        </p:txBody>
      </p:sp>
      <p:sp>
        <p:nvSpPr>
          <p:cNvPr id="5" name="Footer Placeholder 4">
            <a:extLst>
              <a:ext uri="{FF2B5EF4-FFF2-40B4-BE49-F238E27FC236}">
                <a16:creationId xmlns:a16="http://schemas.microsoft.com/office/drawing/2014/main" id="{ACC79C32-1B3A-46CF-B8C4-9FB4B4752858}"/>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graphicFrame>
        <p:nvGraphicFramePr>
          <p:cNvPr id="3" name="Table 5">
            <a:extLst>
              <a:ext uri="{FF2B5EF4-FFF2-40B4-BE49-F238E27FC236}">
                <a16:creationId xmlns:a16="http://schemas.microsoft.com/office/drawing/2014/main" id="{61EB5030-AF0F-4132-807D-9FE5F5ADFBE4}"/>
              </a:ext>
            </a:extLst>
          </p:cNvPr>
          <p:cNvGraphicFramePr>
            <a:graphicFrameLocks noGrp="1"/>
          </p:cNvGraphicFramePr>
          <p:nvPr/>
        </p:nvGraphicFramePr>
        <p:xfrm>
          <a:off x="799777" y="1995200"/>
          <a:ext cx="4502080" cy="640080"/>
        </p:xfrm>
        <a:graphic>
          <a:graphicData uri="http://schemas.openxmlformats.org/drawingml/2006/table">
            <a:tbl>
              <a:tblPr firstRow="1" bandRow="1">
                <a:tableStyleId>{073A0DAA-6AF3-43AB-8588-CEC1D06C72B9}</a:tableStyleId>
              </a:tblPr>
              <a:tblGrid>
                <a:gridCol w="4502080">
                  <a:extLst>
                    <a:ext uri="{9D8B030D-6E8A-4147-A177-3AD203B41FA5}">
                      <a16:colId xmlns:a16="http://schemas.microsoft.com/office/drawing/2014/main" val="2109762579"/>
                    </a:ext>
                  </a:extLst>
                </a:gridCol>
              </a:tblGrid>
              <a:tr h="573919">
                <a:tc>
                  <a:txBody>
                    <a:bodyPr/>
                    <a:lstStyle/>
                    <a:p>
                      <a:pPr algn="ctr"/>
                      <a:r>
                        <a:rPr lang="en-US" b="0" dirty="0"/>
                        <a:t>(#1)   </a:t>
                      </a:r>
                      <a:r>
                        <a:rPr lang="en-US" b="1" u="sng" dirty="0"/>
                        <a:t>Miners-Can-Steal</a:t>
                      </a:r>
                      <a:r>
                        <a:rPr lang="en-US" dirty="0"/>
                        <a:t> </a:t>
                      </a:r>
                      <a:r>
                        <a:rPr lang="en-US" b="0" dirty="0"/>
                        <a:t>from Bip300 Scripts </a:t>
                      </a:r>
                      <a:br>
                        <a:rPr lang="en-US" b="0" dirty="0"/>
                      </a:br>
                      <a:r>
                        <a:rPr lang="en-US" b="0" dirty="0"/>
                        <a:t>(and this is bad)</a:t>
                      </a:r>
                    </a:p>
                  </a:txBody>
                  <a:tcPr/>
                </a:tc>
                <a:extLst>
                  <a:ext uri="{0D108BD9-81ED-4DB2-BD59-A6C34878D82A}">
                    <a16:rowId xmlns:a16="http://schemas.microsoft.com/office/drawing/2014/main" val="472120917"/>
                  </a:ext>
                </a:extLst>
              </a:tr>
            </a:tbl>
          </a:graphicData>
        </a:graphic>
      </p:graphicFrame>
      <p:cxnSp>
        <p:nvCxnSpPr>
          <p:cNvPr id="7" name="Straight Connector 6">
            <a:extLst>
              <a:ext uri="{FF2B5EF4-FFF2-40B4-BE49-F238E27FC236}">
                <a16:creationId xmlns:a16="http://schemas.microsoft.com/office/drawing/2014/main" id="{D846F740-75B2-48B4-97EA-C2E3E4710C1D}"/>
              </a:ext>
            </a:extLst>
          </p:cNvPr>
          <p:cNvCxnSpPr>
            <a:cxnSpLocks/>
          </p:cNvCxnSpPr>
          <p:nvPr/>
        </p:nvCxnSpPr>
        <p:spPr>
          <a:xfrm>
            <a:off x="7579265" y="768631"/>
            <a:ext cx="0" cy="20327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80AE36-C3B9-4212-BA8B-42E92E077C7A}"/>
              </a:ext>
            </a:extLst>
          </p:cNvPr>
          <p:cNvCxnSpPr>
            <a:cxnSpLocks/>
          </p:cNvCxnSpPr>
          <p:nvPr/>
        </p:nvCxnSpPr>
        <p:spPr>
          <a:xfrm>
            <a:off x="7608449" y="2723893"/>
            <a:ext cx="739301" cy="0"/>
          </a:xfrm>
          <a:prstGeom prst="line">
            <a:avLst/>
          </a:prstGeom>
          <a:ln w="38100">
            <a:solidFill>
              <a:schemeClr val="accent1">
                <a:lumMod val="75000"/>
              </a:schemeClr>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EB1ED00-0689-467E-A945-CEC7631B9161}"/>
              </a:ext>
            </a:extLst>
          </p:cNvPr>
          <p:cNvCxnSpPr>
            <a:cxnSpLocks/>
          </p:cNvCxnSpPr>
          <p:nvPr/>
        </p:nvCxnSpPr>
        <p:spPr>
          <a:xfrm flipV="1">
            <a:off x="7718257" y="2092528"/>
            <a:ext cx="1320968" cy="12831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4659395-8FD6-4EA1-8511-4F3E8E22F086}"/>
              </a:ext>
            </a:extLst>
          </p:cNvPr>
          <p:cNvSpPr txBox="1"/>
          <p:nvPr/>
        </p:nvSpPr>
        <p:spPr>
          <a:xfrm>
            <a:off x="9650926" y="2830786"/>
            <a:ext cx="700833" cy="369332"/>
          </a:xfrm>
          <a:prstGeom prst="rect">
            <a:avLst/>
          </a:prstGeom>
          <a:noFill/>
        </p:spPr>
        <p:txBody>
          <a:bodyPr wrap="none" rtlCol="0">
            <a:spAutoFit/>
          </a:bodyPr>
          <a:lstStyle/>
          <a:p>
            <a:r>
              <a:rPr lang="en-US" dirty="0"/>
              <a:t>100%</a:t>
            </a:r>
          </a:p>
        </p:txBody>
      </p:sp>
      <p:sp>
        <p:nvSpPr>
          <p:cNvPr id="15" name="TextBox 14">
            <a:extLst>
              <a:ext uri="{FF2B5EF4-FFF2-40B4-BE49-F238E27FC236}">
                <a16:creationId xmlns:a16="http://schemas.microsoft.com/office/drawing/2014/main" id="{98CF870E-79FD-45FC-AB8C-B878009678B0}"/>
              </a:ext>
            </a:extLst>
          </p:cNvPr>
          <p:cNvSpPr txBox="1"/>
          <p:nvPr/>
        </p:nvSpPr>
        <p:spPr>
          <a:xfrm>
            <a:off x="7440274" y="2766876"/>
            <a:ext cx="466794" cy="369332"/>
          </a:xfrm>
          <a:prstGeom prst="rect">
            <a:avLst/>
          </a:prstGeom>
          <a:noFill/>
        </p:spPr>
        <p:txBody>
          <a:bodyPr wrap="none" rtlCol="0">
            <a:spAutoFit/>
          </a:bodyPr>
          <a:lstStyle/>
          <a:p>
            <a:r>
              <a:rPr lang="en-US" dirty="0"/>
              <a:t>0%</a:t>
            </a:r>
          </a:p>
        </p:txBody>
      </p:sp>
      <p:cxnSp>
        <p:nvCxnSpPr>
          <p:cNvPr id="18" name="Straight Connector 17">
            <a:extLst>
              <a:ext uri="{FF2B5EF4-FFF2-40B4-BE49-F238E27FC236}">
                <a16:creationId xmlns:a16="http://schemas.microsoft.com/office/drawing/2014/main" id="{91A1807C-B68B-4A0A-9393-A23E5DA2A733}"/>
              </a:ext>
            </a:extLst>
          </p:cNvPr>
          <p:cNvCxnSpPr>
            <a:cxnSpLocks/>
          </p:cNvCxnSpPr>
          <p:nvPr/>
        </p:nvCxnSpPr>
        <p:spPr>
          <a:xfrm>
            <a:off x="9981666" y="738340"/>
            <a:ext cx="0" cy="221320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D5DE29-ACAE-43BF-870E-99EAF1F30837}"/>
              </a:ext>
            </a:extLst>
          </p:cNvPr>
          <p:cNvCxnSpPr>
            <a:cxnSpLocks/>
          </p:cNvCxnSpPr>
          <p:nvPr/>
        </p:nvCxnSpPr>
        <p:spPr>
          <a:xfrm>
            <a:off x="7579265" y="2801394"/>
            <a:ext cx="2966936" cy="11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69BD77E-3E90-405D-9C41-46E2230B3BD8}"/>
              </a:ext>
            </a:extLst>
          </p:cNvPr>
          <p:cNvCxnSpPr>
            <a:cxnSpLocks/>
          </p:cNvCxnSpPr>
          <p:nvPr/>
        </p:nvCxnSpPr>
        <p:spPr>
          <a:xfrm flipV="1">
            <a:off x="8338225" y="2026719"/>
            <a:ext cx="724508" cy="697176"/>
          </a:xfrm>
          <a:prstGeom prst="line">
            <a:avLst/>
          </a:prstGeom>
          <a:ln w="38100">
            <a:solidFill>
              <a:schemeClr val="accent1">
                <a:lumMod val="75000"/>
              </a:schemeClr>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371171-CD0E-4B98-BF0B-255CDC31EB56}"/>
              </a:ext>
            </a:extLst>
          </p:cNvPr>
          <p:cNvCxnSpPr>
            <a:cxnSpLocks/>
          </p:cNvCxnSpPr>
          <p:nvPr/>
        </p:nvCxnSpPr>
        <p:spPr>
          <a:xfrm flipV="1">
            <a:off x="7673671" y="640981"/>
            <a:ext cx="2284487" cy="208041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7C976BB-3803-4E97-AF20-7D328D192B04}"/>
              </a:ext>
            </a:extLst>
          </p:cNvPr>
          <p:cNvSpPr txBox="1"/>
          <p:nvPr/>
        </p:nvSpPr>
        <p:spPr>
          <a:xfrm>
            <a:off x="10546201" y="2582210"/>
            <a:ext cx="1024896" cy="369332"/>
          </a:xfrm>
          <a:prstGeom prst="rect">
            <a:avLst/>
          </a:prstGeom>
          <a:noFill/>
        </p:spPr>
        <p:txBody>
          <a:bodyPr wrap="none" rtlCol="0">
            <a:spAutoFit/>
          </a:bodyPr>
          <a:lstStyle/>
          <a:p>
            <a:r>
              <a:rPr lang="en-US" dirty="0"/>
              <a:t>Hashrate</a:t>
            </a:r>
          </a:p>
        </p:txBody>
      </p:sp>
      <p:sp>
        <p:nvSpPr>
          <p:cNvPr id="36" name="Left Brace 35">
            <a:extLst>
              <a:ext uri="{FF2B5EF4-FFF2-40B4-BE49-F238E27FC236}">
                <a16:creationId xmlns:a16="http://schemas.microsoft.com/office/drawing/2014/main" id="{490775EF-72F3-457A-88B8-B32F85BF6AFF}"/>
              </a:ext>
            </a:extLst>
          </p:cNvPr>
          <p:cNvSpPr/>
          <p:nvPr/>
        </p:nvSpPr>
        <p:spPr>
          <a:xfrm>
            <a:off x="7286198" y="2787176"/>
            <a:ext cx="251437" cy="608767"/>
          </a:xfrm>
          <a:prstGeom prst="leftBrace">
            <a:avLst>
              <a:gd name="adj1" fmla="val 21610"/>
              <a:gd name="adj2" fmla="val 53651"/>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D6BB5706-2101-4D35-B532-9FEF9B88D63D}"/>
              </a:ext>
            </a:extLst>
          </p:cNvPr>
          <p:cNvSpPr txBox="1"/>
          <p:nvPr/>
        </p:nvSpPr>
        <p:spPr>
          <a:xfrm>
            <a:off x="6724600" y="2787176"/>
            <a:ext cx="638636" cy="646331"/>
          </a:xfrm>
          <a:prstGeom prst="rect">
            <a:avLst/>
          </a:prstGeom>
          <a:noFill/>
        </p:spPr>
        <p:txBody>
          <a:bodyPr wrap="none" rtlCol="0">
            <a:spAutoFit/>
          </a:bodyPr>
          <a:lstStyle/>
          <a:p>
            <a:r>
              <a:rPr lang="en-US" dirty="0">
                <a:solidFill>
                  <a:srgbClr val="FF0000"/>
                </a:solidFill>
              </a:rPr>
              <a:t>fixed</a:t>
            </a:r>
          </a:p>
          <a:p>
            <a:r>
              <a:rPr lang="en-US" dirty="0">
                <a:solidFill>
                  <a:srgbClr val="FF0000"/>
                </a:solidFill>
              </a:rPr>
              <a:t>cost</a:t>
            </a:r>
          </a:p>
        </p:txBody>
      </p:sp>
      <p:cxnSp>
        <p:nvCxnSpPr>
          <p:cNvPr id="38" name="Straight Connector 37">
            <a:extLst>
              <a:ext uri="{FF2B5EF4-FFF2-40B4-BE49-F238E27FC236}">
                <a16:creationId xmlns:a16="http://schemas.microsoft.com/office/drawing/2014/main" id="{A389CF7A-6C04-4861-ADF6-2F882FBE4E9C}"/>
              </a:ext>
            </a:extLst>
          </p:cNvPr>
          <p:cNvCxnSpPr>
            <a:cxnSpLocks/>
          </p:cNvCxnSpPr>
          <p:nvPr/>
        </p:nvCxnSpPr>
        <p:spPr>
          <a:xfrm>
            <a:off x="9076026" y="2064234"/>
            <a:ext cx="858987" cy="1419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6FCCCA9-56D2-4712-9A8F-A40C38BC0252}"/>
              </a:ext>
            </a:extLst>
          </p:cNvPr>
          <p:cNvCxnSpPr>
            <a:cxnSpLocks/>
          </p:cNvCxnSpPr>
          <p:nvPr/>
        </p:nvCxnSpPr>
        <p:spPr>
          <a:xfrm>
            <a:off x="9204117" y="1331795"/>
            <a:ext cx="1119232" cy="19510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356304A-BCDB-4D16-B45F-1C99885B9924}"/>
              </a:ext>
            </a:extLst>
          </p:cNvPr>
          <p:cNvSpPr/>
          <p:nvPr/>
        </p:nvSpPr>
        <p:spPr>
          <a:xfrm>
            <a:off x="1913601"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1E10B3F-9606-4EAE-BB8C-B5847D2B95BF}"/>
              </a:ext>
            </a:extLst>
          </p:cNvPr>
          <p:cNvSpPr/>
          <p:nvPr/>
        </p:nvSpPr>
        <p:spPr>
          <a:xfrm>
            <a:off x="2443372"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1ADF5EF-E51D-406D-AA05-F0B6EF0B363B}"/>
              </a:ext>
            </a:extLst>
          </p:cNvPr>
          <p:cNvSpPr/>
          <p:nvPr/>
        </p:nvSpPr>
        <p:spPr>
          <a:xfrm>
            <a:off x="2973143"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DFB42DB6-29F8-4573-A3E8-71EE9AE8E9C6}"/>
              </a:ext>
            </a:extLst>
          </p:cNvPr>
          <p:cNvSpPr/>
          <p:nvPr/>
        </p:nvSpPr>
        <p:spPr>
          <a:xfrm>
            <a:off x="3502914"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B19B2707-FFCA-401A-9B0E-0FA69F607237}"/>
              </a:ext>
            </a:extLst>
          </p:cNvPr>
          <p:cNvSpPr/>
          <p:nvPr/>
        </p:nvSpPr>
        <p:spPr>
          <a:xfrm>
            <a:off x="4032685"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C3F4F75-DA8C-4B89-80CD-344185CED858}"/>
              </a:ext>
            </a:extLst>
          </p:cNvPr>
          <p:cNvSpPr/>
          <p:nvPr/>
        </p:nvSpPr>
        <p:spPr>
          <a:xfrm>
            <a:off x="4562456"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5485CE1F-6857-48EA-924A-243519A5D34E}"/>
              </a:ext>
            </a:extLst>
          </p:cNvPr>
          <p:cNvSpPr/>
          <p:nvPr/>
        </p:nvSpPr>
        <p:spPr>
          <a:xfrm>
            <a:off x="5135287"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2F0D7D9-CFDF-45E1-9007-B446D7B05B8A}"/>
              </a:ext>
            </a:extLst>
          </p:cNvPr>
          <p:cNvSpPr/>
          <p:nvPr/>
        </p:nvSpPr>
        <p:spPr>
          <a:xfrm>
            <a:off x="5665058"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07BC244-61CE-4B40-A79A-0D9501DF42BF}"/>
              </a:ext>
            </a:extLst>
          </p:cNvPr>
          <p:cNvSpPr/>
          <p:nvPr/>
        </p:nvSpPr>
        <p:spPr>
          <a:xfrm>
            <a:off x="6194829"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64A58BC4-2140-48E9-B32A-6CDFDF2B87B6}"/>
              </a:ext>
            </a:extLst>
          </p:cNvPr>
          <p:cNvSpPr/>
          <p:nvPr/>
        </p:nvSpPr>
        <p:spPr>
          <a:xfrm>
            <a:off x="6724600"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25812C9-AFF4-4EF7-83DB-996ED4AE3CF5}"/>
              </a:ext>
            </a:extLst>
          </p:cNvPr>
          <p:cNvSpPr/>
          <p:nvPr/>
        </p:nvSpPr>
        <p:spPr>
          <a:xfrm>
            <a:off x="7254371"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4A339AF-B165-421D-A160-E3E96FC16E52}"/>
              </a:ext>
            </a:extLst>
          </p:cNvPr>
          <p:cNvSpPr/>
          <p:nvPr/>
        </p:nvSpPr>
        <p:spPr>
          <a:xfrm>
            <a:off x="7784142"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1D2CA307-1ED7-41EC-A625-2C2565992BE6}"/>
              </a:ext>
            </a:extLst>
          </p:cNvPr>
          <p:cNvSpPr/>
          <p:nvPr/>
        </p:nvSpPr>
        <p:spPr>
          <a:xfrm>
            <a:off x="8313913"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9EAFA00B-038A-4604-8DBB-D7D365FC6C31}"/>
              </a:ext>
            </a:extLst>
          </p:cNvPr>
          <p:cNvSpPr/>
          <p:nvPr/>
        </p:nvSpPr>
        <p:spPr>
          <a:xfrm>
            <a:off x="8843684"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CF00C48-9289-49A6-AF9C-7DCA33B63123}"/>
              </a:ext>
            </a:extLst>
          </p:cNvPr>
          <p:cNvSpPr/>
          <p:nvPr/>
        </p:nvSpPr>
        <p:spPr>
          <a:xfrm>
            <a:off x="9373455"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2173AEE-8E38-413B-BB84-221634844E92}"/>
              </a:ext>
            </a:extLst>
          </p:cNvPr>
          <p:cNvSpPr/>
          <p:nvPr/>
        </p:nvSpPr>
        <p:spPr>
          <a:xfrm>
            <a:off x="1913601" y="4996317"/>
            <a:ext cx="377371" cy="5319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35DD2EBA-4990-4D42-9A81-11FB8C9F8E76}"/>
              </a:ext>
            </a:extLst>
          </p:cNvPr>
          <p:cNvSpPr/>
          <p:nvPr/>
        </p:nvSpPr>
        <p:spPr>
          <a:xfrm>
            <a:off x="2443372" y="4996317"/>
            <a:ext cx="377371" cy="16846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9AA58E00-CC1A-49A3-9F21-CD31BF1DE617}"/>
              </a:ext>
            </a:extLst>
          </p:cNvPr>
          <p:cNvSpPr/>
          <p:nvPr/>
        </p:nvSpPr>
        <p:spPr>
          <a:xfrm>
            <a:off x="2973143" y="4996317"/>
            <a:ext cx="377371" cy="3902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7EE88A-645B-4A6B-84D9-CE791096E04A}"/>
              </a:ext>
            </a:extLst>
          </p:cNvPr>
          <p:cNvSpPr/>
          <p:nvPr/>
        </p:nvSpPr>
        <p:spPr>
          <a:xfrm>
            <a:off x="3502914" y="4996318"/>
            <a:ext cx="377371" cy="531932"/>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19B052CF-6320-41F8-BA22-3282467A701D}"/>
              </a:ext>
            </a:extLst>
          </p:cNvPr>
          <p:cNvSpPr/>
          <p:nvPr/>
        </p:nvSpPr>
        <p:spPr>
          <a:xfrm>
            <a:off x="4032685" y="4996318"/>
            <a:ext cx="377371" cy="29630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5BFD43CF-05F2-4282-BEEE-F41DF88C3F00}"/>
              </a:ext>
            </a:extLst>
          </p:cNvPr>
          <p:cNvSpPr/>
          <p:nvPr/>
        </p:nvSpPr>
        <p:spPr>
          <a:xfrm>
            <a:off x="4562456" y="4996317"/>
            <a:ext cx="377371" cy="70104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CDB7F4AD-1B47-493A-AF79-E0C7566CFC9E}"/>
              </a:ext>
            </a:extLst>
          </p:cNvPr>
          <p:cNvSpPr/>
          <p:nvPr/>
        </p:nvSpPr>
        <p:spPr>
          <a:xfrm>
            <a:off x="5135287" y="4996318"/>
            <a:ext cx="377371" cy="247886"/>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1411947A-FA45-41FE-A91A-C5A35EDCA0A5}"/>
              </a:ext>
            </a:extLst>
          </p:cNvPr>
          <p:cNvSpPr/>
          <p:nvPr/>
        </p:nvSpPr>
        <p:spPr>
          <a:xfrm>
            <a:off x="5665058" y="4996317"/>
            <a:ext cx="377371" cy="1747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9AA6250A-C5AF-4AA0-B696-5FC88219043D}"/>
              </a:ext>
            </a:extLst>
          </p:cNvPr>
          <p:cNvSpPr/>
          <p:nvPr/>
        </p:nvSpPr>
        <p:spPr>
          <a:xfrm>
            <a:off x="6194829" y="4996317"/>
            <a:ext cx="377371" cy="302435"/>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AC7D1E1-01F8-444E-9CC5-BFF726DFBA59}"/>
              </a:ext>
            </a:extLst>
          </p:cNvPr>
          <p:cNvSpPr/>
          <p:nvPr/>
        </p:nvSpPr>
        <p:spPr>
          <a:xfrm>
            <a:off x="6724600" y="4996317"/>
            <a:ext cx="377371" cy="7584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D905CC1-3526-4CC5-9CEA-6AD9D9A2B2F3}"/>
              </a:ext>
            </a:extLst>
          </p:cNvPr>
          <p:cNvSpPr/>
          <p:nvPr/>
        </p:nvSpPr>
        <p:spPr>
          <a:xfrm>
            <a:off x="7254371" y="4996317"/>
            <a:ext cx="377371" cy="22986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58069762-F212-4BD6-83C7-66E7096A24DE}"/>
              </a:ext>
            </a:extLst>
          </p:cNvPr>
          <p:cNvSpPr/>
          <p:nvPr/>
        </p:nvSpPr>
        <p:spPr>
          <a:xfrm>
            <a:off x="7784142" y="4996317"/>
            <a:ext cx="377371" cy="350849"/>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8DA13B09-B602-4695-B3B9-AB8BFBA69339}"/>
              </a:ext>
            </a:extLst>
          </p:cNvPr>
          <p:cNvSpPr/>
          <p:nvPr/>
        </p:nvSpPr>
        <p:spPr>
          <a:xfrm>
            <a:off x="8313913" y="5003807"/>
            <a:ext cx="377371" cy="5782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D14D9F9-F139-42D8-9461-C91E1DF7B8E7}"/>
              </a:ext>
            </a:extLst>
          </p:cNvPr>
          <p:cNvSpPr/>
          <p:nvPr/>
        </p:nvSpPr>
        <p:spPr>
          <a:xfrm>
            <a:off x="8843684" y="4996318"/>
            <a:ext cx="377371" cy="13743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851779FB-24C6-47E0-85AF-8E9C0F166E48}"/>
              </a:ext>
            </a:extLst>
          </p:cNvPr>
          <p:cNvSpPr/>
          <p:nvPr/>
        </p:nvSpPr>
        <p:spPr>
          <a:xfrm>
            <a:off x="9373455" y="4996317"/>
            <a:ext cx="377371" cy="5713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
            <a:extLst>
              <a:ext uri="{FF2B5EF4-FFF2-40B4-BE49-F238E27FC236}">
                <a16:creationId xmlns:a16="http://schemas.microsoft.com/office/drawing/2014/main" id="{90BF0EEC-D255-4CA2-9F95-30235DCDA7AF}"/>
              </a:ext>
            </a:extLst>
          </p:cNvPr>
          <p:cNvSpPr>
            <a:spLocks noChangeArrowheads="1"/>
          </p:cNvSpPr>
          <p:nvPr/>
        </p:nvSpPr>
        <p:spPr bwMode="auto">
          <a:xfrm>
            <a:off x="8078797" y="5919305"/>
            <a:ext cx="1712213" cy="261610"/>
          </a:xfrm>
          <a:prstGeom prst="rect">
            <a:avLst/>
          </a:prstGeom>
          <a:solidFill>
            <a:srgbClr val="FF0000">
              <a:alpha val="52941"/>
            </a:srgb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u="sng" dirty="0">
                <a:latin typeface="Courier New" panose="02070309020205020404" pitchFamily="49" charset="0"/>
                <a:cs typeface="Courier New" panose="02070309020205020404" pitchFamily="49" charset="0"/>
              </a:rPr>
              <a:t>e</a:t>
            </a: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b94</a:t>
            </a:r>
            <a:r>
              <a:rPr lang="en-US" altLang="en-US" sz="1100" b="1" dirty="0">
                <a:latin typeface="Courier New" panose="02070309020205020404" pitchFamily="49" charset="0"/>
                <a:cs typeface="Courier New" panose="02070309020205020404" pitchFamily="49" charset="0"/>
              </a:rPr>
              <a:t> ... Pays Out</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cxnSp>
        <p:nvCxnSpPr>
          <p:cNvPr id="124" name="Straight Arrow Connector 123">
            <a:extLst>
              <a:ext uri="{FF2B5EF4-FFF2-40B4-BE49-F238E27FC236}">
                <a16:creationId xmlns:a16="http://schemas.microsoft.com/office/drawing/2014/main" id="{95CA50A5-97F3-410B-B926-5BA7DB0550C6}"/>
              </a:ext>
            </a:extLst>
          </p:cNvPr>
          <p:cNvCxnSpPr>
            <a:cxnSpLocks/>
          </p:cNvCxnSpPr>
          <p:nvPr/>
        </p:nvCxnSpPr>
        <p:spPr>
          <a:xfrm flipH="1">
            <a:off x="9211124" y="5130876"/>
            <a:ext cx="425340" cy="83455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5" name="Rectangle 1">
            <a:extLst>
              <a:ext uri="{FF2B5EF4-FFF2-40B4-BE49-F238E27FC236}">
                <a16:creationId xmlns:a16="http://schemas.microsoft.com/office/drawing/2014/main" id="{AB624A81-BBFB-40E0-9629-440EC396D803}"/>
              </a:ext>
            </a:extLst>
          </p:cNvPr>
          <p:cNvSpPr>
            <a:spLocks noChangeArrowheads="1"/>
          </p:cNvSpPr>
          <p:nvPr/>
        </p:nvSpPr>
        <p:spPr bwMode="auto">
          <a:xfrm>
            <a:off x="668758" y="5952548"/>
            <a:ext cx="5668312"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e320</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b6c2fffc8d750423db8b1eb942ae710e951ed797f7affc8892b0f1fc122b </a:t>
            </a:r>
          </a:p>
        </p:txBody>
      </p:sp>
      <p:sp>
        <p:nvSpPr>
          <p:cNvPr id="126" name="Rectangle 1">
            <a:extLst>
              <a:ext uri="{FF2B5EF4-FFF2-40B4-BE49-F238E27FC236}">
                <a16:creationId xmlns:a16="http://schemas.microsoft.com/office/drawing/2014/main" id="{F8990CCD-EBE0-4ECA-9929-2190FD4E9C99}"/>
              </a:ext>
            </a:extLst>
          </p:cNvPr>
          <p:cNvSpPr>
            <a:spLocks noChangeArrowheads="1"/>
          </p:cNvSpPr>
          <p:nvPr/>
        </p:nvSpPr>
        <p:spPr bwMode="auto">
          <a:xfrm>
            <a:off x="3544706" y="5041686"/>
            <a:ext cx="297491" cy="113038"/>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27" name="Straight Arrow Connector 126">
            <a:extLst>
              <a:ext uri="{FF2B5EF4-FFF2-40B4-BE49-F238E27FC236}">
                <a16:creationId xmlns:a16="http://schemas.microsoft.com/office/drawing/2014/main" id="{9C97076D-4CB5-40CE-92B1-A72609736B25}"/>
              </a:ext>
            </a:extLst>
          </p:cNvPr>
          <p:cNvCxnSpPr>
            <a:cxnSpLocks/>
          </p:cNvCxnSpPr>
          <p:nvPr/>
        </p:nvCxnSpPr>
        <p:spPr>
          <a:xfrm flipV="1">
            <a:off x="3579128" y="5208717"/>
            <a:ext cx="72002" cy="6543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9" name="Cloud 148">
            <a:extLst>
              <a:ext uri="{FF2B5EF4-FFF2-40B4-BE49-F238E27FC236}">
                <a16:creationId xmlns:a16="http://schemas.microsoft.com/office/drawing/2014/main" id="{E500D63F-FCAB-4DC1-91EA-888BF5555545}"/>
              </a:ext>
            </a:extLst>
          </p:cNvPr>
          <p:cNvSpPr/>
          <p:nvPr/>
        </p:nvSpPr>
        <p:spPr>
          <a:xfrm>
            <a:off x="1130969" y="5739451"/>
            <a:ext cx="782632" cy="654351"/>
          </a:xfrm>
          <a:prstGeom prst="cloud">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
            <a:extLst>
              <a:ext uri="{FF2B5EF4-FFF2-40B4-BE49-F238E27FC236}">
                <a16:creationId xmlns:a16="http://schemas.microsoft.com/office/drawing/2014/main" id="{A2F3DB8E-8F36-496B-BAAB-3FC77E86D2DC}"/>
              </a:ext>
            </a:extLst>
          </p:cNvPr>
          <p:cNvSpPr>
            <a:spLocks noChangeArrowheads="1"/>
          </p:cNvSpPr>
          <p:nvPr/>
        </p:nvSpPr>
        <p:spPr bwMode="auto">
          <a:xfrm>
            <a:off x="9415600" y="5049049"/>
            <a:ext cx="297491" cy="113038"/>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29" name="Rectangle 1">
            <a:extLst>
              <a:ext uri="{FF2B5EF4-FFF2-40B4-BE49-F238E27FC236}">
                <a16:creationId xmlns:a16="http://schemas.microsoft.com/office/drawing/2014/main" id="{5E997C7B-409A-456C-B0EE-12708E5A1B1B}"/>
              </a:ext>
            </a:extLst>
          </p:cNvPr>
          <p:cNvSpPr>
            <a:spLocks noChangeArrowheads="1"/>
          </p:cNvSpPr>
          <p:nvPr/>
        </p:nvSpPr>
        <p:spPr bwMode="auto">
          <a:xfrm>
            <a:off x="1913601" y="5791329"/>
            <a:ext cx="5668312" cy="261610"/>
          </a:xfrm>
          <a:prstGeom prst="rect">
            <a:avLst/>
          </a:prstGeom>
          <a:solidFill>
            <a:srgbClr val="FF0000">
              <a:alpha val="86000"/>
            </a:srgb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eb94</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2ae710e951ed797</a:t>
            </a:r>
            <a:r>
              <a:rPr kumimoji="0" lang="en-US" altLang="en-US" sz="1100" i="0" strike="noStrike" cap="none" normalizeH="0" baseline="0" dirty="0">
                <a:ln>
                  <a:noFill/>
                </a:ln>
                <a:solidFill>
                  <a:schemeClr val="tx1"/>
                </a:solidFill>
                <a:effectLst/>
                <a:latin typeface="Courier New" panose="02070309020205020404" pitchFamily="49" charset="0"/>
                <a:cs typeface="Courier New" panose="02070309020205020404" pitchFamily="49" charset="0"/>
              </a:rPr>
              <a:t>e320b</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6c2fffc8d750423db8b1f2b0f1fc122b7affc889</a:t>
            </a:r>
          </a:p>
        </p:txBody>
      </p:sp>
      <p:pic>
        <p:nvPicPr>
          <p:cNvPr id="131" name="Picture 130">
            <a:extLst>
              <a:ext uri="{FF2B5EF4-FFF2-40B4-BE49-F238E27FC236}">
                <a16:creationId xmlns:a16="http://schemas.microsoft.com/office/drawing/2014/main" id="{B767880F-1987-4E20-94AA-F29A8F6D0435}"/>
              </a:ext>
            </a:extLst>
          </p:cNvPr>
          <p:cNvPicPr>
            <a:picLocks noChangeAspect="1"/>
          </p:cNvPicPr>
          <p:nvPr/>
        </p:nvPicPr>
        <p:blipFill rotWithShape="1">
          <a:blip r:embed="rId3">
            <a:extLst>
              <a:ext uri="{28A0092B-C50C-407E-A947-70E740481C1C}">
                <a14:useLocalDpi xmlns:a14="http://schemas.microsoft.com/office/drawing/2010/main" val="0"/>
              </a:ext>
            </a:extLst>
          </a:blip>
          <a:srcRect l="16567" t="33694" r="16693" b="12992"/>
          <a:stretch/>
        </p:blipFill>
        <p:spPr>
          <a:xfrm>
            <a:off x="170819" y="2982162"/>
            <a:ext cx="2000127" cy="1692800"/>
          </a:xfrm>
          <a:prstGeom prst="rect">
            <a:avLst/>
          </a:prstGeom>
        </p:spPr>
      </p:pic>
      <p:sp>
        <p:nvSpPr>
          <p:cNvPr id="132" name="Smiley Face 131">
            <a:extLst>
              <a:ext uri="{FF2B5EF4-FFF2-40B4-BE49-F238E27FC236}">
                <a16:creationId xmlns:a16="http://schemas.microsoft.com/office/drawing/2014/main" id="{5B530ECD-A1D2-4C2A-BF86-5F465B99D85D}"/>
              </a:ext>
            </a:extLst>
          </p:cNvPr>
          <p:cNvSpPr/>
          <p:nvPr/>
        </p:nvSpPr>
        <p:spPr>
          <a:xfrm>
            <a:off x="278232" y="3787601"/>
            <a:ext cx="1244843" cy="932556"/>
          </a:xfrm>
          <a:prstGeom prst="smileyFace">
            <a:avLst>
              <a:gd name="adj" fmla="val -4653"/>
            </a:avLst>
          </a:prstGeom>
          <a:solidFill>
            <a:schemeClr val="bg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3" name="Table 5">
            <a:extLst>
              <a:ext uri="{FF2B5EF4-FFF2-40B4-BE49-F238E27FC236}">
                <a16:creationId xmlns:a16="http://schemas.microsoft.com/office/drawing/2014/main" id="{E05BA444-23A9-40A6-9370-F5EB328E2C8C}"/>
              </a:ext>
            </a:extLst>
          </p:cNvPr>
          <p:cNvGraphicFramePr>
            <a:graphicFrameLocks noGrp="1"/>
          </p:cNvGraphicFramePr>
          <p:nvPr/>
        </p:nvGraphicFramePr>
        <p:xfrm>
          <a:off x="6634058" y="3577730"/>
          <a:ext cx="4262542" cy="640080"/>
        </p:xfrm>
        <a:graphic>
          <a:graphicData uri="http://schemas.openxmlformats.org/drawingml/2006/table">
            <a:tbl>
              <a:tblPr firstRow="1" bandRow="1">
                <a:tableStyleId>{073A0DAA-6AF3-43AB-8588-CEC1D06C72B9}</a:tableStyleId>
              </a:tblPr>
              <a:tblGrid>
                <a:gridCol w="4262542">
                  <a:extLst>
                    <a:ext uri="{9D8B030D-6E8A-4147-A177-3AD203B41FA5}">
                      <a16:colId xmlns:a16="http://schemas.microsoft.com/office/drawing/2014/main" val="1542508702"/>
                    </a:ext>
                  </a:extLst>
                </a:gridCol>
              </a:tblGrid>
              <a:tr h="573919">
                <a:tc>
                  <a:txBody>
                    <a:bodyPr/>
                    <a:lstStyle/>
                    <a:p>
                      <a:pPr algn="ctr"/>
                      <a:r>
                        <a:rPr lang="en-US" b="0" dirty="0"/>
                        <a:t>(#2)  </a:t>
                      </a:r>
                      <a:r>
                        <a:rPr lang="en-US" dirty="0"/>
                        <a:t>Merged-Mining is a Side-Hustle</a:t>
                      </a:r>
                      <a:br>
                        <a:rPr lang="en-US" dirty="0"/>
                      </a:br>
                      <a:r>
                        <a:rPr lang="en-US" b="0" dirty="0"/>
                        <a:t>(and those are bad)</a:t>
                      </a:r>
                    </a:p>
                  </a:txBody>
                  <a:tcPr/>
                </a:tc>
                <a:extLst>
                  <a:ext uri="{0D108BD9-81ED-4DB2-BD59-A6C34878D82A}">
                    <a16:rowId xmlns:a16="http://schemas.microsoft.com/office/drawing/2014/main" val="472120917"/>
                  </a:ext>
                </a:extLst>
              </a:tr>
            </a:tbl>
          </a:graphicData>
        </a:graphic>
      </p:graphicFrame>
      <p:cxnSp>
        <p:nvCxnSpPr>
          <p:cNvPr id="135" name="Straight Connector 134">
            <a:extLst>
              <a:ext uri="{FF2B5EF4-FFF2-40B4-BE49-F238E27FC236}">
                <a16:creationId xmlns:a16="http://schemas.microsoft.com/office/drawing/2014/main" id="{F9518015-A837-4CD7-93BE-FB4BFE83DB11}"/>
              </a:ext>
            </a:extLst>
          </p:cNvPr>
          <p:cNvCxnSpPr/>
          <p:nvPr/>
        </p:nvCxnSpPr>
        <p:spPr>
          <a:xfrm>
            <a:off x="466725" y="3897770"/>
            <a:ext cx="333052" cy="22655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68897C0-6FCE-4093-9459-BD41AB1F1583}"/>
              </a:ext>
            </a:extLst>
          </p:cNvPr>
          <p:cNvCxnSpPr>
            <a:cxnSpLocks/>
          </p:cNvCxnSpPr>
          <p:nvPr/>
        </p:nvCxnSpPr>
        <p:spPr>
          <a:xfrm flipV="1">
            <a:off x="988270" y="3867671"/>
            <a:ext cx="307130" cy="315739"/>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7" name="Lightning Bolt 146">
            <a:extLst>
              <a:ext uri="{FF2B5EF4-FFF2-40B4-BE49-F238E27FC236}">
                <a16:creationId xmlns:a16="http://schemas.microsoft.com/office/drawing/2014/main" id="{07166B62-90E8-495A-B73E-5DEA824A1C26}"/>
              </a:ext>
            </a:extLst>
          </p:cNvPr>
          <p:cNvSpPr/>
          <p:nvPr/>
        </p:nvSpPr>
        <p:spPr>
          <a:xfrm rot="20579829">
            <a:off x="895544" y="4194554"/>
            <a:ext cx="308522" cy="1766097"/>
          </a:xfrm>
          <a:prstGeom prst="lightningBol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Lightning Bolt 147">
            <a:extLst>
              <a:ext uri="{FF2B5EF4-FFF2-40B4-BE49-F238E27FC236}">
                <a16:creationId xmlns:a16="http://schemas.microsoft.com/office/drawing/2014/main" id="{CB5C6B0C-CA74-4519-BC2A-9898C8DD80C0}"/>
              </a:ext>
            </a:extLst>
          </p:cNvPr>
          <p:cNvSpPr/>
          <p:nvPr/>
        </p:nvSpPr>
        <p:spPr>
          <a:xfrm rot="20177288" flipH="1">
            <a:off x="1282684" y="4196771"/>
            <a:ext cx="348438" cy="1766097"/>
          </a:xfrm>
          <a:prstGeom prst="lightningBol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a:extLst>
              <a:ext uri="{FF2B5EF4-FFF2-40B4-BE49-F238E27FC236}">
                <a16:creationId xmlns:a16="http://schemas.microsoft.com/office/drawing/2014/main" id="{384C5282-0A0E-4610-BAD2-C965AB8334F5}"/>
              </a:ext>
            </a:extLst>
          </p:cNvPr>
          <p:cNvCxnSpPr>
            <a:cxnSpLocks/>
          </p:cNvCxnSpPr>
          <p:nvPr/>
        </p:nvCxnSpPr>
        <p:spPr>
          <a:xfrm>
            <a:off x="6096000" y="1104900"/>
            <a:ext cx="0" cy="3262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488BAD1-BD9A-437C-8BE5-B09E04DA0F39}"/>
              </a:ext>
            </a:extLst>
          </p:cNvPr>
          <p:cNvCxnSpPr>
            <a:cxnSpLocks/>
          </p:cNvCxnSpPr>
          <p:nvPr/>
        </p:nvCxnSpPr>
        <p:spPr>
          <a:xfrm>
            <a:off x="6096000" y="4381500"/>
            <a:ext cx="5153716" cy="16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C135EC8-B892-4112-8C64-7EFFF93FE341}"/>
              </a:ext>
            </a:extLst>
          </p:cNvPr>
          <p:cNvCxnSpPr>
            <a:cxnSpLocks/>
          </p:cNvCxnSpPr>
          <p:nvPr/>
        </p:nvCxnSpPr>
        <p:spPr>
          <a:xfrm>
            <a:off x="318190" y="1220691"/>
            <a:ext cx="5638819" cy="10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7445F66-3809-4BB4-843D-AE70095E8DE4}"/>
              </a:ext>
            </a:extLst>
          </p:cNvPr>
          <p:cNvCxnSpPr>
            <a:cxnSpLocks/>
          </p:cNvCxnSpPr>
          <p:nvPr/>
        </p:nvCxnSpPr>
        <p:spPr>
          <a:xfrm>
            <a:off x="9090009" y="2004394"/>
            <a:ext cx="441755" cy="734341"/>
          </a:xfrm>
          <a:prstGeom prst="line">
            <a:avLst/>
          </a:prstGeom>
          <a:ln w="38100">
            <a:solidFill>
              <a:schemeClr val="accent1">
                <a:lumMod val="75000"/>
              </a:schemeClr>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602629A-7A66-4BD5-9848-25193B14FFA5}"/>
              </a:ext>
            </a:extLst>
          </p:cNvPr>
          <p:cNvCxnSpPr>
            <a:cxnSpLocks/>
          </p:cNvCxnSpPr>
          <p:nvPr/>
        </p:nvCxnSpPr>
        <p:spPr>
          <a:xfrm flipH="1">
            <a:off x="9538231" y="2741913"/>
            <a:ext cx="419927" cy="5654"/>
          </a:xfrm>
          <a:prstGeom prst="line">
            <a:avLst/>
          </a:prstGeom>
          <a:ln w="38100">
            <a:solidFill>
              <a:schemeClr val="accent1">
                <a:lumMod val="75000"/>
              </a:schemeClr>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614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38D7-B48F-4B3F-BD3F-F7FCEDEFAFE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8CD80EE-D1E3-4D7B-B383-66ABA9FED26F}"/>
              </a:ext>
            </a:extLst>
          </p:cNvPr>
          <p:cNvSpPr>
            <a:spLocks noGrp="1"/>
          </p:cNvSpPr>
          <p:nvPr>
            <p:ph type="sldNum" sz="quarter" idx="12"/>
          </p:nvPr>
        </p:nvSpPr>
        <p:spPr/>
        <p:txBody>
          <a:bodyPr/>
          <a:lstStyle/>
          <a:p>
            <a:fld id="{64A73B7B-B545-4723-8D44-5CC401310D8B}" type="slidenum">
              <a:rPr lang="en-US" smtClean="0"/>
              <a:t>67</a:t>
            </a:fld>
            <a:endParaRPr lang="en-US" dirty="0"/>
          </a:p>
        </p:txBody>
      </p:sp>
      <p:sp>
        <p:nvSpPr>
          <p:cNvPr id="5" name="Footer Placeholder 4">
            <a:extLst>
              <a:ext uri="{FF2B5EF4-FFF2-40B4-BE49-F238E27FC236}">
                <a16:creationId xmlns:a16="http://schemas.microsoft.com/office/drawing/2014/main" id="{ACC79C32-1B3A-46CF-B8C4-9FB4B4752858}"/>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graphicFrame>
        <p:nvGraphicFramePr>
          <p:cNvPr id="3" name="Table 5">
            <a:extLst>
              <a:ext uri="{FF2B5EF4-FFF2-40B4-BE49-F238E27FC236}">
                <a16:creationId xmlns:a16="http://schemas.microsoft.com/office/drawing/2014/main" id="{61EB5030-AF0F-4132-807D-9FE5F5ADFBE4}"/>
              </a:ext>
            </a:extLst>
          </p:cNvPr>
          <p:cNvGraphicFramePr>
            <a:graphicFrameLocks noGrp="1"/>
          </p:cNvGraphicFramePr>
          <p:nvPr/>
        </p:nvGraphicFramePr>
        <p:xfrm>
          <a:off x="78992" y="0"/>
          <a:ext cx="12034016" cy="6888480"/>
        </p:xfrm>
        <a:graphic>
          <a:graphicData uri="http://schemas.openxmlformats.org/drawingml/2006/table">
            <a:tbl>
              <a:tblPr firstRow="1" bandRow="1">
                <a:tableStyleId>{073A0DAA-6AF3-43AB-8588-CEC1D06C72B9}</a:tableStyleId>
              </a:tblPr>
              <a:tblGrid>
                <a:gridCol w="6181454">
                  <a:extLst>
                    <a:ext uri="{9D8B030D-6E8A-4147-A177-3AD203B41FA5}">
                      <a16:colId xmlns:a16="http://schemas.microsoft.com/office/drawing/2014/main" val="2109762579"/>
                    </a:ext>
                  </a:extLst>
                </a:gridCol>
                <a:gridCol w="5852562">
                  <a:extLst>
                    <a:ext uri="{9D8B030D-6E8A-4147-A177-3AD203B41FA5}">
                      <a16:colId xmlns:a16="http://schemas.microsoft.com/office/drawing/2014/main" val="1542508702"/>
                    </a:ext>
                  </a:extLst>
                </a:gridCol>
              </a:tblGrid>
              <a:tr h="573919">
                <a:tc>
                  <a:txBody>
                    <a:bodyPr/>
                    <a:lstStyle/>
                    <a:p>
                      <a:pPr algn="ctr"/>
                      <a:r>
                        <a:rPr lang="en-US" b="0" dirty="0"/>
                        <a:t>(#1)   </a:t>
                      </a:r>
                      <a:r>
                        <a:rPr lang="en-US" b="1" u="sng" dirty="0"/>
                        <a:t>Miners-Can-Steal</a:t>
                      </a:r>
                      <a:r>
                        <a:rPr lang="en-US" dirty="0"/>
                        <a:t> </a:t>
                      </a:r>
                      <a:r>
                        <a:rPr lang="en-US" b="0" dirty="0"/>
                        <a:t>from Bip300 Scripts </a:t>
                      </a:r>
                      <a:br>
                        <a:rPr lang="en-US" b="0" dirty="0"/>
                      </a:br>
                      <a:r>
                        <a:rPr lang="en-US" b="0" dirty="0"/>
                        <a:t>(and this is bad)</a:t>
                      </a:r>
                    </a:p>
                  </a:txBody>
                  <a:tcPr/>
                </a:tc>
                <a:tc>
                  <a:txBody>
                    <a:bodyPr/>
                    <a:lstStyle/>
                    <a:p>
                      <a:pPr algn="ctr"/>
                      <a:r>
                        <a:rPr lang="en-US" b="0" dirty="0"/>
                        <a:t>(#2)  </a:t>
                      </a:r>
                      <a:r>
                        <a:rPr lang="en-US" dirty="0"/>
                        <a:t>Merged-Mining is a Side-Hustle</a:t>
                      </a:r>
                      <a:br>
                        <a:rPr lang="en-US" dirty="0"/>
                      </a:br>
                      <a:r>
                        <a:rPr lang="en-US" b="0" dirty="0"/>
                        <a:t>(and those are always bad)</a:t>
                      </a:r>
                    </a:p>
                  </a:txBody>
                  <a:tcPr/>
                </a:tc>
                <a:extLst>
                  <a:ext uri="{0D108BD9-81ED-4DB2-BD59-A6C34878D82A}">
                    <a16:rowId xmlns:a16="http://schemas.microsoft.com/office/drawing/2014/main" val="472120917"/>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free market allows entrepreneurs to go bankrupt – this is </a:t>
                      </a:r>
                      <a:r>
                        <a:rPr lang="en-US" sz="1700" b="1" u="sng" dirty="0"/>
                        <a:t>an essential part of creativity</a:t>
                      </a:r>
                      <a:r>
                        <a:rPr lang="en-US" sz="1700" dirty="0"/>
                        <a:t>. True: not every SC will succeed. But those few that do, will pay fees to miners and boost BTC’s appeal (since BTC can now easily do everything). The failures will serve as a warning to lazy or incompetent developers.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fixed cost in question…</a:t>
                      </a:r>
                      <a:br>
                        <a:rPr lang="en-US" sz="1700" dirty="0"/>
                      </a:br>
                      <a:r>
                        <a:rPr lang="en-US" sz="1700" dirty="0"/>
                        <a:t>…is </a:t>
                      </a:r>
                      <a:r>
                        <a:rPr lang="en-US" sz="1700" b="1" u="sng" dirty="0"/>
                        <a:t>zero</a:t>
                      </a:r>
                      <a:r>
                        <a:rPr lang="en-US" sz="1700" dirty="0"/>
                        <a:t> under BMM.</a:t>
                      </a:r>
                      <a:br>
                        <a:rPr lang="en-US" sz="1700" dirty="0"/>
                      </a:br>
                      <a:r>
                        <a:rPr lang="en-US" sz="1700" dirty="0"/>
                        <a:t>…was already </a:t>
                      </a:r>
                      <a:r>
                        <a:rPr lang="en-US" sz="1700" b="1" u="sng" dirty="0"/>
                        <a:t>microscopic</a:t>
                      </a:r>
                      <a:r>
                        <a:rPr lang="en-US" sz="1700" dirty="0"/>
                        <a:t>, vs other miner fixed costs.</a:t>
                      </a:r>
                      <a:br>
                        <a:rPr lang="en-US" sz="1700" dirty="0"/>
                      </a:br>
                      <a:r>
                        <a:rPr lang="en-US" sz="1700" dirty="0"/>
                        <a:t>…</a:t>
                      </a:r>
                      <a:r>
                        <a:rPr lang="en-US" sz="1700" b="1" u="sng" dirty="0"/>
                        <a:t>must always be small</a:t>
                      </a:r>
                      <a:r>
                        <a:rPr lang="en-US" sz="1700" dirty="0"/>
                        <a:t> enough for non-mining nodes to exist (since their revenue is the smallest of all, $0.)</a:t>
                      </a:r>
                    </a:p>
                  </a:txBody>
                  <a:tcPr/>
                </a:tc>
                <a:extLst>
                  <a:ext uri="{0D108BD9-81ED-4DB2-BD59-A6C34878D82A}">
                    <a16:rowId xmlns:a16="http://schemas.microsoft.com/office/drawing/2014/main" val="1540252428"/>
                  </a:ext>
                </a:extLst>
              </a:tr>
              <a:tr h="573919">
                <a:tc>
                  <a:txBody>
                    <a:bodyPr/>
                    <a:lstStyle/>
                    <a:p>
                      <a:pPr algn="ctr"/>
                      <a:r>
                        <a:rPr lang="en-US" sz="1700" dirty="0"/>
                        <a:t>Bip300 has multiple safeguards in place to make “stealing” difficult. Stealing requires </a:t>
                      </a:r>
                      <a:r>
                        <a:rPr lang="en-US" sz="1700" b="1" u="sng" dirty="0"/>
                        <a:t>3-6 months</a:t>
                      </a:r>
                      <a:r>
                        <a:rPr lang="en-US" sz="1700" dirty="0"/>
                        <a:t> of openly dishonest mining activity. Humans can audit theft, by checking just 32 bytes.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Mining is a complex task involving many “sub-tasks” (getting cheap power / sourcing good ASICs / </a:t>
                      </a:r>
                      <a:r>
                        <a:rPr lang="en-US" sz="1700" dirty="0" err="1"/>
                        <a:t>etc</a:t>
                      </a:r>
                      <a:r>
                        <a:rPr lang="en-US" sz="1700" dirty="0"/>
                        <a:t>). Each has its own incentives, innovation, and fixed costs. </a:t>
                      </a:r>
                      <a:r>
                        <a:rPr lang="en-US" sz="1700" b="1" u="sng" dirty="0"/>
                        <a:t>No stopping those.</a:t>
                      </a:r>
                      <a:endParaRPr lang="en-US" sz="1700" b="1" i="1" u="sng" dirty="0"/>
                    </a:p>
                  </a:txBody>
                  <a:tcPr/>
                </a:tc>
                <a:extLst>
                  <a:ext uri="{0D108BD9-81ED-4DB2-BD59-A6C34878D82A}">
                    <a16:rowId xmlns:a16="http://schemas.microsoft.com/office/drawing/2014/main" val="8416718"/>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Miners “can” </a:t>
                      </a:r>
                      <a:r>
                        <a:rPr lang="en-US" sz="1700" b="1" u="sng" dirty="0"/>
                        <a:t>steal from Lightning Network</a:t>
                      </a:r>
                      <a:r>
                        <a:rPr lang="en-US" sz="1700" b="1" u="none" dirty="0"/>
                        <a:t> </a:t>
                      </a:r>
                      <a:r>
                        <a:rPr lang="en-US" sz="1700" dirty="0"/>
                        <a:t>(by broadcasting old state + censoring Justice Txns), but this criterion is never held against LN.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Bizarre implications: if </a:t>
                      </a:r>
                      <a:r>
                        <a:rPr lang="en-US" sz="1700" dirty="0" err="1"/>
                        <a:t>BitFury</a:t>
                      </a:r>
                      <a:r>
                        <a:rPr lang="en-US" sz="1700" dirty="0"/>
                        <a:t> sold t-shirts on the side, for profit, then </a:t>
                      </a:r>
                      <a:r>
                        <a:rPr lang="en-US" sz="1700" b="1" u="sng" dirty="0"/>
                        <a:t>t-shirts = bad for BTC</a:t>
                      </a:r>
                      <a:r>
                        <a:rPr lang="en-US" sz="1700" dirty="0"/>
                        <a:t>. If Saylor altruistically paid miners $0.10 per year, then MS = bad for Bitcoin.</a:t>
                      </a:r>
                    </a:p>
                  </a:txBody>
                  <a:tcPr/>
                </a:tc>
                <a:extLst>
                  <a:ext uri="{0D108BD9-81ED-4DB2-BD59-A6C34878D82A}">
                    <a16:rowId xmlns:a16="http://schemas.microsoft.com/office/drawing/2014/main" val="3048277986"/>
                  </a:ext>
                </a:extLst>
              </a:tr>
              <a:tr h="566057">
                <a:tc>
                  <a:txBody>
                    <a:bodyPr/>
                    <a:lstStyle/>
                    <a:p>
                      <a:pPr algn="ctr"/>
                      <a:r>
                        <a:rPr lang="en-US" sz="1700" dirty="0"/>
                        <a:t>The user is </a:t>
                      </a:r>
                      <a:r>
                        <a:rPr lang="en-US" sz="1700" b="1" u="sng" dirty="0"/>
                        <a:t>sovereign</a:t>
                      </a:r>
                      <a:r>
                        <a:rPr lang="en-US" sz="1700" dirty="0"/>
                        <a:t>. Users are </a:t>
                      </a:r>
                      <a:r>
                        <a:rPr lang="en-US" sz="1700" b="1" u="sng" dirty="0"/>
                        <a:t>allowed</a:t>
                      </a:r>
                      <a:r>
                        <a:rPr lang="en-US" sz="1700" dirty="0"/>
                        <a:t> to sell their BTC for USD; or use BTC to buy “bad” products (ie “drugs”). Or invest in Alts / scams. Bip300 allows users to spend BTC to a script.</a:t>
                      </a:r>
                    </a:p>
                  </a:txBody>
                  <a:tcPr/>
                </a:tc>
                <a:tc>
                  <a:txBody>
                    <a:bodyPr/>
                    <a:lstStyle/>
                    <a:p>
                      <a:pPr algn="ctr"/>
                      <a:r>
                        <a:rPr lang="en-US" sz="1700" dirty="0"/>
                        <a:t>MM is the opposite of bad – it is good and necessary. MM alone can </a:t>
                      </a:r>
                      <a:r>
                        <a:rPr lang="en-US" sz="1700" b="1" u="sng" dirty="0"/>
                        <a:t>boost BTC’s fee revenues by 10,000x </a:t>
                      </a:r>
                      <a:r>
                        <a:rPr lang="en-US" sz="1700" dirty="0"/>
                        <a:t>or more. Without MM, long run hashrate may be too low.</a:t>
                      </a:r>
                    </a:p>
                  </a:txBody>
                  <a:tcPr/>
                </a:tc>
                <a:extLst>
                  <a:ext uri="{0D108BD9-81ED-4DB2-BD59-A6C34878D82A}">
                    <a16:rowId xmlns:a16="http://schemas.microsoft.com/office/drawing/2014/main" val="3551327728"/>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This supposed “flaw” is actually a pro, as it gives miners motive and opportunity to </a:t>
                      </a:r>
                      <a:r>
                        <a:rPr lang="en-US" sz="1700" b="1" u="sng" dirty="0"/>
                        <a:t>destroy “parasite sidechains” </a:t>
                      </a:r>
                      <a:r>
                        <a:rPr lang="en-US" sz="1700" dirty="0"/>
                        <a:t>(SC which antagonize other SCs). I am not aware of any other way of efficiently accomplishing this. And I believe it is prerequisite for high-quality smart contracts.</a:t>
                      </a:r>
                    </a:p>
                  </a:txBody>
                  <a:tcPr/>
                </a:tc>
                <a:tc>
                  <a:txBody>
                    <a:bodyPr/>
                    <a:lstStyle/>
                    <a:p>
                      <a:pPr algn="ctr"/>
                      <a:r>
                        <a:rPr lang="en-US" sz="1700" dirty="0"/>
                        <a:t>What is probably happening is that people are </a:t>
                      </a:r>
                      <a:r>
                        <a:rPr lang="en-US" sz="1700" b="1" u="sng" dirty="0"/>
                        <a:t>confusing node costs</a:t>
                      </a:r>
                      <a:r>
                        <a:rPr lang="en-US" sz="1700" b="0" u="none" dirty="0"/>
                        <a:t> with </a:t>
                      </a:r>
                      <a:r>
                        <a:rPr lang="en-US" sz="1700" b="1" u="sng" dirty="0"/>
                        <a:t>mining costs</a:t>
                      </a:r>
                      <a:r>
                        <a:rPr lang="en-US" sz="1700" b="0" u="none" dirty="0"/>
                        <a:t>. Node costs *must* be low, for decentralization. But mining costs have no such requirement. In fact, if we wanted mining costs to be low we could remove the upward difficulty adjustments.</a:t>
                      </a:r>
                      <a:endParaRPr lang="en-US" sz="1700" dirty="0"/>
                    </a:p>
                  </a:txBody>
                  <a:tcPr/>
                </a:tc>
                <a:extLst>
                  <a:ext uri="{0D108BD9-81ED-4DB2-BD59-A6C34878D82A}">
                    <a16:rowId xmlns:a16="http://schemas.microsoft.com/office/drawing/2014/main" val="3865906815"/>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a:t>
                      </a:r>
                      <a:r>
                        <a:rPr lang="en-US" sz="1700" b="1" u="sng" dirty="0"/>
                        <a:t>whole point</a:t>
                      </a:r>
                      <a:r>
                        <a:rPr lang="en-US" sz="1700" dirty="0"/>
                        <a:t> of SCs is that Layer1 nodes ignore them. With federations, you trust a fixed committee of law-abiding people. With BIp300 you trust a decentralized P2P process. </a:t>
                      </a:r>
                      <a:endParaRPr lang="en-US" sz="1700" b="0" i="0" u="none" dirty="0"/>
                    </a:p>
                  </a:txBody>
                  <a:tcPr/>
                </a:tc>
                <a:tc>
                  <a:txBody>
                    <a:bodyPr/>
                    <a:lstStyle/>
                    <a:p>
                      <a:pPr algn="ctr"/>
                      <a:r>
                        <a:rPr lang="en-US" sz="1700" dirty="0"/>
                        <a:t>MM is </a:t>
                      </a:r>
                      <a:r>
                        <a:rPr lang="en-US" sz="1700" b="1" u="sng" dirty="0"/>
                        <a:t>already </a:t>
                      </a:r>
                      <a:r>
                        <a:rPr lang="en-US" sz="1700" b="1" u="sng" dirty="0" err="1"/>
                        <a:t>unblockable</a:t>
                      </a:r>
                      <a:r>
                        <a:rPr lang="en-US" sz="1700" dirty="0"/>
                        <a:t>. Satoshi invented MM in 2010,  and envisioned many independent MM chains. We have been MM since 2011, with no end in sight.</a:t>
                      </a:r>
                    </a:p>
                  </a:txBody>
                  <a:tcPr/>
                </a:tc>
                <a:extLst>
                  <a:ext uri="{0D108BD9-81ED-4DB2-BD59-A6C34878D82A}">
                    <a16:rowId xmlns:a16="http://schemas.microsoft.com/office/drawing/2014/main" val="1881240285"/>
                  </a:ext>
                </a:extLst>
              </a:tr>
            </a:tbl>
          </a:graphicData>
        </a:graphic>
      </p:graphicFrame>
    </p:spTree>
    <p:extLst>
      <p:ext uri="{BB962C8B-B14F-4D97-AF65-F5344CB8AC3E}">
        <p14:creationId xmlns:p14="http://schemas.microsoft.com/office/powerpoint/2010/main" val="2349114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38D7-B48F-4B3F-BD3F-F7FCEDEFAFE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8CD80EE-D1E3-4D7B-B383-66ABA9FED26F}"/>
              </a:ext>
            </a:extLst>
          </p:cNvPr>
          <p:cNvSpPr>
            <a:spLocks noGrp="1"/>
          </p:cNvSpPr>
          <p:nvPr>
            <p:ph type="sldNum" sz="quarter" idx="12"/>
          </p:nvPr>
        </p:nvSpPr>
        <p:spPr/>
        <p:txBody>
          <a:bodyPr/>
          <a:lstStyle/>
          <a:p>
            <a:fld id="{64A73B7B-B545-4723-8D44-5CC401310D8B}" type="slidenum">
              <a:rPr lang="en-US" smtClean="0"/>
              <a:t>68</a:t>
            </a:fld>
            <a:endParaRPr lang="en-US" dirty="0"/>
          </a:p>
        </p:txBody>
      </p:sp>
      <p:sp>
        <p:nvSpPr>
          <p:cNvPr id="5" name="Footer Placeholder 4">
            <a:extLst>
              <a:ext uri="{FF2B5EF4-FFF2-40B4-BE49-F238E27FC236}">
                <a16:creationId xmlns:a16="http://schemas.microsoft.com/office/drawing/2014/main" id="{ACC79C32-1B3A-46CF-B8C4-9FB4B4752858}"/>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graphicFrame>
        <p:nvGraphicFramePr>
          <p:cNvPr id="3" name="Table 5">
            <a:extLst>
              <a:ext uri="{FF2B5EF4-FFF2-40B4-BE49-F238E27FC236}">
                <a16:creationId xmlns:a16="http://schemas.microsoft.com/office/drawing/2014/main" id="{61EB5030-AF0F-4132-807D-9FE5F5ADFBE4}"/>
              </a:ext>
            </a:extLst>
          </p:cNvPr>
          <p:cNvGraphicFramePr>
            <a:graphicFrameLocks noGrp="1"/>
          </p:cNvGraphicFramePr>
          <p:nvPr/>
        </p:nvGraphicFramePr>
        <p:xfrm>
          <a:off x="78992" y="0"/>
          <a:ext cx="12034016" cy="6888480"/>
        </p:xfrm>
        <a:graphic>
          <a:graphicData uri="http://schemas.openxmlformats.org/drawingml/2006/table">
            <a:tbl>
              <a:tblPr firstRow="1" bandRow="1">
                <a:tableStyleId>{073A0DAA-6AF3-43AB-8588-CEC1D06C72B9}</a:tableStyleId>
              </a:tblPr>
              <a:tblGrid>
                <a:gridCol w="6181454">
                  <a:extLst>
                    <a:ext uri="{9D8B030D-6E8A-4147-A177-3AD203B41FA5}">
                      <a16:colId xmlns:a16="http://schemas.microsoft.com/office/drawing/2014/main" val="2109762579"/>
                    </a:ext>
                  </a:extLst>
                </a:gridCol>
                <a:gridCol w="5852562">
                  <a:extLst>
                    <a:ext uri="{9D8B030D-6E8A-4147-A177-3AD203B41FA5}">
                      <a16:colId xmlns:a16="http://schemas.microsoft.com/office/drawing/2014/main" val="1542508702"/>
                    </a:ext>
                  </a:extLst>
                </a:gridCol>
              </a:tblGrid>
              <a:tr h="573919">
                <a:tc>
                  <a:txBody>
                    <a:bodyPr/>
                    <a:lstStyle/>
                    <a:p>
                      <a:pPr algn="ctr"/>
                      <a:r>
                        <a:rPr lang="en-US" b="0" dirty="0"/>
                        <a:t>(#1)   </a:t>
                      </a:r>
                      <a:r>
                        <a:rPr lang="en-US" b="1" u="sng" dirty="0"/>
                        <a:t>Miners-Can-Steal</a:t>
                      </a:r>
                      <a:r>
                        <a:rPr lang="en-US" dirty="0"/>
                        <a:t> </a:t>
                      </a:r>
                      <a:r>
                        <a:rPr lang="en-US" b="0" dirty="0"/>
                        <a:t>from Bip300 Scripts </a:t>
                      </a:r>
                      <a:br>
                        <a:rPr lang="en-US" b="0" dirty="0"/>
                      </a:br>
                      <a:r>
                        <a:rPr lang="en-US" b="0" dirty="0"/>
                        <a:t>(and this is bad)</a:t>
                      </a:r>
                    </a:p>
                  </a:txBody>
                  <a:tcPr/>
                </a:tc>
                <a:tc>
                  <a:txBody>
                    <a:bodyPr/>
                    <a:lstStyle/>
                    <a:p>
                      <a:pPr algn="ctr"/>
                      <a:r>
                        <a:rPr lang="en-US" b="0" dirty="0"/>
                        <a:t>(#2)  </a:t>
                      </a:r>
                      <a:r>
                        <a:rPr lang="en-US" dirty="0"/>
                        <a:t>Merged-Mining is a Side-Hustle</a:t>
                      </a:r>
                      <a:br>
                        <a:rPr lang="en-US" dirty="0"/>
                      </a:br>
                      <a:r>
                        <a:rPr lang="en-US" b="0" dirty="0"/>
                        <a:t>(and those are always bad)</a:t>
                      </a:r>
                    </a:p>
                  </a:txBody>
                  <a:tcPr/>
                </a:tc>
                <a:extLst>
                  <a:ext uri="{0D108BD9-81ED-4DB2-BD59-A6C34878D82A}">
                    <a16:rowId xmlns:a16="http://schemas.microsoft.com/office/drawing/2014/main" val="472120917"/>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free market allows entrepreneurs to go bankrupt – this is </a:t>
                      </a:r>
                      <a:r>
                        <a:rPr lang="en-US" sz="1700" b="1" u="sng" dirty="0"/>
                        <a:t>an essential part of creativity</a:t>
                      </a:r>
                      <a:r>
                        <a:rPr lang="en-US" sz="1700" dirty="0"/>
                        <a:t>. True: not every SC will succeed. But those few that do, will pay fees to miners and boost BTC’s appeal (since BTC can now easily do everything). The failures will serve as a warning to lazy or incompetent developers.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fixed cost in question…</a:t>
                      </a:r>
                      <a:br>
                        <a:rPr lang="en-US" sz="1700" dirty="0"/>
                      </a:br>
                      <a:r>
                        <a:rPr lang="en-US" sz="1700" dirty="0"/>
                        <a:t>…is </a:t>
                      </a:r>
                      <a:r>
                        <a:rPr lang="en-US" sz="1700" b="1" u="sng" dirty="0"/>
                        <a:t>zero</a:t>
                      </a:r>
                      <a:r>
                        <a:rPr lang="en-US" sz="1700" dirty="0"/>
                        <a:t> under BMM.</a:t>
                      </a:r>
                      <a:br>
                        <a:rPr lang="en-US" sz="1700" dirty="0"/>
                      </a:br>
                      <a:r>
                        <a:rPr lang="en-US" sz="1700" dirty="0"/>
                        <a:t>…was already </a:t>
                      </a:r>
                      <a:r>
                        <a:rPr lang="en-US" sz="1700" b="1" u="sng" dirty="0"/>
                        <a:t>microscopic</a:t>
                      </a:r>
                      <a:r>
                        <a:rPr lang="en-US" sz="1700" dirty="0"/>
                        <a:t>, vs other miner fixed costs.</a:t>
                      </a:r>
                      <a:br>
                        <a:rPr lang="en-US" sz="1700" dirty="0"/>
                      </a:br>
                      <a:r>
                        <a:rPr lang="en-US" sz="1700" dirty="0"/>
                        <a:t>…</a:t>
                      </a:r>
                      <a:r>
                        <a:rPr lang="en-US" sz="1700" b="1" u="sng" dirty="0"/>
                        <a:t>must always be small</a:t>
                      </a:r>
                      <a:r>
                        <a:rPr lang="en-US" sz="1700" dirty="0"/>
                        <a:t> enough for non-mining nodes to exist (since their revenue is the smallest of all, $0.)</a:t>
                      </a:r>
                    </a:p>
                  </a:txBody>
                  <a:tcPr/>
                </a:tc>
                <a:extLst>
                  <a:ext uri="{0D108BD9-81ED-4DB2-BD59-A6C34878D82A}">
                    <a16:rowId xmlns:a16="http://schemas.microsoft.com/office/drawing/2014/main" val="1540252428"/>
                  </a:ext>
                </a:extLst>
              </a:tr>
              <a:tr h="573919">
                <a:tc>
                  <a:txBody>
                    <a:bodyPr/>
                    <a:lstStyle/>
                    <a:p>
                      <a:pPr algn="ctr"/>
                      <a:r>
                        <a:rPr lang="en-US" sz="1700" dirty="0"/>
                        <a:t>Bip300 has multiple safeguards in place to make “stealing” difficult. Stealing requires </a:t>
                      </a:r>
                      <a:r>
                        <a:rPr lang="en-US" sz="1700" b="1" u="sng" dirty="0"/>
                        <a:t>3-6 months</a:t>
                      </a:r>
                      <a:r>
                        <a:rPr lang="en-US" sz="1700" dirty="0"/>
                        <a:t> of openly dishonest mining activity. Humans can audit theft, by checking just 32 bytes.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Mining is a complex task involving many “sub-tasks” (getting cheap power / sourcing good ASICs / </a:t>
                      </a:r>
                      <a:r>
                        <a:rPr lang="en-US" sz="1700" dirty="0" err="1"/>
                        <a:t>etc</a:t>
                      </a:r>
                      <a:r>
                        <a:rPr lang="en-US" sz="1700" dirty="0"/>
                        <a:t>). Each has its own incentives, innovation, and fixed costs. </a:t>
                      </a:r>
                      <a:r>
                        <a:rPr lang="en-US" sz="1700" b="1" u="sng" dirty="0"/>
                        <a:t>No stopping those.</a:t>
                      </a:r>
                      <a:endParaRPr lang="en-US" sz="1700" b="1" i="1" u="sng" dirty="0"/>
                    </a:p>
                  </a:txBody>
                  <a:tcPr/>
                </a:tc>
                <a:extLst>
                  <a:ext uri="{0D108BD9-81ED-4DB2-BD59-A6C34878D82A}">
                    <a16:rowId xmlns:a16="http://schemas.microsoft.com/office/drawing/2014/main" val="8416718"/>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Miners “can” </a:t>
                      </a:r>
                      <a:r>
                        <a:rPr lang="en-US" sz="1700" b="1" u="sng" dirty="0"/>
                        <a:t>steal from Lightning Network</a:t>
                      </a:r>
                      <a:r>
                        <a:rPr lang="en-US" sz="1700" b="1" u="none" dirty="0"/>
                        <a:t> </a:t>
                      </a:r>
                      <a:r>
                        <a:rPr lang="en-US" sz="1700" dirty="0"/>
                        <a:t>(by broadcasting old state + censoring Justice Txns), but this criterion is never held against LN.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Bizarre implications: if </a:t>
                      </a:r>
                      <a:r>
                        <a:rPr lang="en-US" sz="1700" dirty="0" err="1"/>
                        <a:t>BitFury</a:t>
                      </a:r>
                      <a:r>
                        <a:rPr lang="en-US" sz="1700" dirty="0"/>
                        <a:t> sold t-shirts on the side, for profit, then </a:t>
                      </a:r>
                      <a:r>
                        <a:rPr lang="en-US" sz="1700" b="1" u="sng" dirty="0"/>
                        <a:t>t-shirts = bad for BTC</a:t>
                      </a:r>
                      <a:r>
                        <a:rPr lang="en-US" sz="1700" dirty="0"/>
                        <a:t>. If Saylor altruistically paid miners $0.10 per year, then MS = bad for Bitcoin.</a:t>
                      </a:r>
                    </a:p>
                  </a:txBody>
                  <a:tcPr/>
                </a:tc>
                <a:extLst>
                  <a:ext uri="{0D108BD9-81ED-4DB2-BD59-A6C34878D82A}">
                    <a16:rowId xmlns:a16="http://schemas.microsoft.com/office/drawing/2014/main" val="3048277986"/>
                  </a:ext>
                </a:extLst>
              </a:tr>
              <a:tr h="566057">
                <a:tc>
                  <a:txBody>
                    <a:bodyPr/>
                    <a:lstStyle/>
                    <a:p>
                      <a:pPr algn="ctr"/>
                      <a:r>
                        <a:rPr lang="en-US" sz="1700" dirty="0"/>
                        <a:t>The user is </a:t>
                      </a:r>
                      <a:r>
                        <a:rPr lang="en-US" sz="1700" b="1" u="sng" dirty="0"/>
                        <a:t>sovereign</a:t>
                      </a:r>
                      <a:r>
                        <a:rPr lang="en-US" sz="1700" dirty="0"/>
                        <a:t>. Users are </a:t>
                      </a:r>
                      <a:r>
                        <a:rPr lang="en-US" sz="1700" b="1" u="sng" dirty="0"/>
                        <a:t>allowed</a:t>
                      </a:r>
                      <a:r>
                        <a:rPr lang="en-US" sz="1700" dirty="0"/>
                        <a:t> to sell their BTC for USD; or use BTC to buy “bad” products (ie “drugs”). Or invest in Alts / scams. Bip300 allows users to spend BTC to a script.</a:t>
                      </a:r>
                    </a:p>
                  </a:txBody>
                  <a:tcPr/>
                </a:tc>
                <a:tc>
                  <a:txBody>
                    <a:bodyPr/>
                    <a:lstStyle/>
                    <a:p>
                      <a:pPr algn="ctr"/>
                      <a:r>
                        <a:rPr lang="en-US" sz="1700" dirty="0"/>
                        <a:t>MM is the opposite of bad – it is good and necessary. MM alone can </a:t>
                      </a:r>
                      <a:r>
                        <a:rPr lang="en-US" sz="1700" b="1" u="sng" dirty="0"/>
                        <a:t>boost BTC’s fee revenues by 10,000x </a:t>
                      </a:r>
                      <a:r>
                        <a:rPr lang="en-US" sz="1700" dirty="0"/>
                        <a:t>or more. Without MM, long run hashrate may be too low.</a:t>
                      </a:r>
                    </a:p>
                  </a:txBody>
                  <a:tcPr/>
                </a:tc>
                <a:extLst>
                  <a:ext uri="{0D108BD9-81ED-4DB2-BD59-A6C34878D82A}">
                    <a16:rowId xmlns:a16="http://schemas.microsoft.com/office/drawing/2014/main" val="3551327728"/>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This supposed “flaw” is actually a pro, as it gives miners motive and opportunity to </a:t>
                      </a:r>
                      <a:r>
                        <a:rPr lang="en-US" sz="1700" b="1" u="sng" dirty="0"/>
                        <a:t>destroy “parasite sidechains” </a:t>
                      </a:r>
                      <a:r>
                        <a:rPr lang="en-US" sz="1700" dirty="0"/>
                        <a:t>(SC which antagonize other SCs). I am not aware of any other way of efficiently accomplishing this. And I believe it is prerequisite for high-quality smart contracts.</a:t>
                      </a:r>
                    </a:p>
                  </a:txBody>
                  <a:tcPr/>
                </a:tc>
                <a:tc>
                  <a:txBody>
                    <a:bodyPr/>
                    <a:lstStyle/>
                    <a:p>
                      <a:pPr algn="ctr"/>
                      <a:r>
                        <a:rPr lang="en-US" sz="1700" dirty="0"/>
                        <a:t>What is probably happening is that people are </a:t>
                      </a:r>
                      <a:r>
                        <a:rPr lang="en-US" sz="1700" b="1" u="sng" dirty="0"/>
                        <a:t>confusing node costs</a:t>
                      </a:r>
                      <a:r>
                        <a:rPr lang="en-US" sz="1700" b="0" u="none" dirty="0"/>
                        <a:t> with </a:t>
                      </a:r>
                      <a:r>
                        <a:rPr lang="en-US" sz="1700" b="1" u="sng" dirty="0"/>
                        <a:t>mining costs</a:t>
                      </a:r>
                      <a:r>
                        <a:rPr lang="en-US" sz="1700" b="0" u="none" dirty="0"/>
                        <a:t>. Node costs *must* be low, for decentralization. But mining costs have no such requirement. In fact, if we wanted mining costs to be low we could remove the upward difficulty adjustments.</a:t>
                      </a:r>
                      <a:endParaRPr lang="en-US" sz="1700" dirty="0"/>
                    </a:p>
                  </a:txBody>
                  <a:tcPr/>
                </a:tc>
                <a:extLst>
                  <a:ext uri="{0D108BD9-81ED-4DB2-BD59-A6C34878D82A}">
                    <a16:rowId xmlns:a16="http://schemas.microsoft.com/office/drawing/2014/main" val="3865906815"/>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a:t>
                      </a:r>
                      <a:r>
                        <a:rPr lang="en-US" sz="1700" b="1" u="sng" dirty="0"/>
                        <a:t>whole point</a:t>
                      </a:r>
                      <a:r>
                        <a:rPr lang="en-US" sz="1700" dirty="0"/>
                        <a:t> of SCs is that Layer1 nodes ignore them. With federations, you trust a fixed committee of law-abiding people. With BIp300 you trust a decentralized P2P process. </a:t>
                      </a:r>
                      <a:endParaRPr lang="en-US" sz="1700" b="0" i="0" u="none" dirty="0"/>
                    </a:p>
                  </a:txBody>
                  <a:tcPr/>
                </a:tc>
                <a:tc>
                  <a:txBody>
                    <a:bodyPr/>
                    <a:lstStyle/>
                    <a:p>
                      <a:pPr algn="ctr"/>
                      <a:r>
                        <a:rPr lang="en-US" sz="1700" dirty="0"/>
                        <a:t>MM is </a:t>
                      </a:r>
                      <a:r>
                        <a:rPr lang="en-US" sz="1700" b="1" u="sng" dirty="0"/>
                        <a:t>already </a:t>
                      </a:r>
                      <a:r>
                        <a:rPr lang="en-US" sz="1700" b="1" u="sng" dirty="0" err="1"/>
                        <a:t>unblockable</a:t>
                      </a:r>
                      <a:r>
                        <a:rPr lang="en-US" sz="1700" dirty="0"/>
                        <a:t>. Satoshi invented MM in 2010,  and envisioned many independent MM chains. We have been MM since 2011, with no end in sight.</a:t>
                      </a:r>
                    </a:p>
                  </a:txBody>
                  <a:tcPr/>
                </a:tc>
                <a:extLst>
                  <a:ext uri="{0D108BD9-81ED-4DB2-BD59-A6C34878D82A}">
                    <a16:rowId xmlns:a16="http://schemas.microsoft.com/office/drawing/2014/main" val="1881240285"/>
                  </a:ext>
                </a:extLst>
              </a:tr>
            </a:tbl>
          </a:graphicData>
        </a:graphic>
      </p:graphicFrame>
      <p:sp>
        <p:nvSpPr>
          <p:cNvPr id="6" name="Rectangle 5">
            <a:extLst>
              <a:ext uri="{FF2B5EF4-FFF2-40B4-BE49-F238E27FC236}">
                <a16:creationId xmlns:a16="http://schemas.microsoft.com/office/drawing/2014/main" id="{F8E4D4E2-6F06-464F-AC78-DEE36233E542}"/>
              </a:ext>
            </a:extLst>
          </p:cNvPr>
          <p:cNvSpPr/>
          <p:nvPr/>
        </p:nvSpPr>
        <p:spPr>
          <a:xfrm>
            <a:off x="-165100" y="1879600"/>
            <a:ext cx="6362700" cy="1981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4080175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38D7-B48F-4B3F-BD3F-F7FCEDEFAFE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8CD80EE-D1E3-4D7B-B383-66ABA9FED26F}"/>
              </a:ext>
            </a:extLst>
          </p:cNvPr>
          <p:cNvSpPr>
            <a:spLocks noGrp="1"/>
          </p:cNvSpPr>
          <p:nvPr>
            <p:ph type="sldNum" sz="quarter" idx="12"/>
          </p:nvPr>
        </p:nvSpPr>
        <p:spPr/>
        <p:txBody>
          <a:bodyPr/>
          <a:lstStyle/>
          <a:p>
            <a:fld id="{64A73B7B-B545-4723-8D44-5CC401310D8B}" type="slidenum">
              <a:rPr lang="en-US" smtClean="0"/>
              <a:t>69</a:t>
            </a:fld>
            <a:endParaRPr lang="en-US" dirty="0"/>
          </a:p>
        </p:txBody>
      </p:sp>
      <p:sp>
        <p:nvSpPr>
          <p:cNvPr id="5" name="Footer Placeholder 4">
            <a:extLst>
              <a:ext uri="{FF2B5EF4-FFF2-40B4-BE49-F238E27FC236}">
                <a16:creationId xmlns:a16="http://schemas.microsoft.com/office/drawing/2014/main" id="{ACC79C32-1B3A-46CF-B8C4-9FB4B4752858}"/>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graphicFrame>
        <p:nvGraphicFramePr>
          <p:cNvPr id="3" name="Table 5">
            <a:extLst>
              <a:ext uri="{FF2B5EF4-FFF2-40B4-BE49-F238E27FC236}">
                <a16:creationId xmlns:a16="http://schemas.microsoft.com/office/drawing/2014/main" id="{61EB5030-AF0F-4132-807D-9FE5F5ADFBE4}"/>
              </a:ext>
            </a:extLst>
          </p:cNvPr>
          <p:cNvGraphicFramePr>
            <a:graphicFrameLocks noGrp="1"/>
          </p:cNvGraphicFramePr>
          <p:nvPr/>
        </p:nvGraphicFramePr>
        <p:xfrm>
          <a:off x="78992" y="0"/>
          <a:ext cx="12034016" cy="6888480"/>
        </p:xfrm>
        <a:graphic>
          <a:graphicData uri="http://schemas.openxmlformats.org/drawingml/2006/table">
            <a:tbl>
              <a:tblPr firstRow="1" bandRow="1">
                <a:tableStyleId>{073A0DAA-6AF3-43AB-8588-CEC1D06C72B9}</a:tableStyleId>
              </a:tblPr>
              <a:tblGrid>
                <a:gridCol w="6181454">
                  <a:extLst>
                    <a:ext uri="{9D8B030D-6E8A-4147-A177-3AD203B41FA5}">
                      <a16:colId xmlns:a16="http://schemas.microsoft.com/office/drawing/2014/main" val="2109762579"/>
                    </a:ext>
                  </a:extLst>
                </a:gridCol>
                <a:gridCol w="5852562">
                  <a:extLst>
                    <a:ext uri="{9D8B030D-6E8A-4147-A177-3AD203B41FA5}">
                      <a16:colId xmlns:a16="http://schemas.microsoft.com/office/drawing/2014/main" val="1542508702"/>
                    </a:ext>
                  </a:extLst>
                </a:gridCol>
              </a:tblGrid>
              <a:tr h="573919">
                <a:tc>
                  <a:txBody>
                    <a:bodyPr/>
                    <a:lstStyle/>
                    <a:p>
                      <a:pPr algn="ctr"/>
                      <a:r>
                        <a:rPr lang="en-US" b="0" dirty="0"/>
                        <a:t>(#1)   </a:t>
                      </a:r>
                      <a:r>
                        <a:rPr lang="en-US" b="1" u="sng" dirty="0"/>
                        <a:t>Miners-Can-Steal</a:t>
                      </a:r>
                      <a:r>
                        <a:rPr lang="en-US" dirty="0"/>
                        <a:t> </a:t>
                      </a:r>
                      <a:r>
                        <a:rPr lang="en-US" b="0" dirty="0"/>
                        <a:t>from Bip300 Scripts </a:t>
                      </a:r>
                      <a:br>
                        <a:rPr lang="en-US" b="0" dirty="0"/>
                      </a:br>
                      <a:r>
                        <a:rPr lang="en-US" b="0" dirty="0"/>
                        <a:t>(and this is bad)</a:t>
                      </a:r>
                    </a:p>
                  </a:txBody>
                  <a:tcPr/>
                </a:tc>
                <a:tc>
                  <a:txBody>
                    <a:bodyPr/>
                    <a:lstStyle/>
                    <a:p>
                      <a:pPr algn="ctr"/>
                      <a:r>
                        <a:rPr lang="en-US" b="0" dirty="0"/>
                        <a:t>(#2)  </a:t>
                      </a:r>
                      <a:r>
                        <a:rPr lang="en-US" dirty="0"/>
                        <a:t>Merged-Mining is a Side-Hustle</a:t>
                      </a:r>
                      <a:br>
                        <a:rPr lang="en-US" dirty="0"/>
                      </a:br>
                      <a:r>
                        <a:rPr lang="en-US" b="0" dirty="0"/>
                        <a:t>(and those are always bad)</a:t>
                      </a:r>
                    </a:p>
                  </a:txBody>
                  <a:tcPr/>
                </a:tc>
                <a:extLst>
                  <a:ext uri="{0D108BD9-81ED-4DB2-BD59-A6C34878D82A}">
                    <a16:rowId xmlns:a16="http://schemas.microsoft.com/office/drawing/2014/main" val="472120917"/>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free market allows entrepreneurs to go bankrupt – this is </a:t>
                      </a:r>
                      <a:r>
                        <a:rPr lang="en-US" sz="1700" b="1" u="sng" dirty="0"/>
                        <a:t>an essential part of creativity</a:t>
                      </a:r>
                      <a:r>
                        <a:rPr lang="en-US" sz="1700" dirty="0"/>
                        <a:t>. True: not every SC will succeed. But those few that do, will pay fees to miners and boost BTC’s appeal (since BTC can now easily do everything). The failures will serve as a warning to lazy or incompetent developers.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fixed cost in question…</a:t>
                      </a:r>
                      <a:br>
                        <a:rPr lang="en-US" sz="1700" dirty="0"/>
                      </a:br>
                      <a:r>
                        <a:rPr lang="en-US" sz="1700" dirty="0"/>
                        <a:t>…is </a:t>
                      </a:r>
                      <a:r>
                        <a:rPr lang="en-US" sz="1700" b="1" u="sng" dirty="0"/>
                        <a:t>zero</a:t>
                      </a:r>
                      <a:r>
                        <a:rPr lang="en-US" sz="1700" dirty="0"/>
                        <a:t> under BMM.</a:t>
                      </a:r>
                      <a:br>
                        <a:rPr lang="en-US" sz="1700" dirty="0"/>
                      </a:br>
                      <a:r>
                        <a:rPr lang="en-US" sz="1700" dirty="0"/>
                        <a:t>…was already </a:t>
                      </a:r>
                      <a:r>
                        <a:rPr lang="en-US" sz="1700" b="1" u="sng" dirty="0"/>
                        <a:t>microscopic</a:t>
                      </a:r>
                      <a:r>
                        <a:rPr lang="en-US" sz="1700" dirty="0"/>
                        <a:t>, vs other miner fixed costs.</a:t>
                      </a:r>
                      <a:br>
                        <a:rPr lang="en-US" sz="1700" dirty="0"/>
                      </a:br>
                      <a:r>
                        <a:rPr lang="en-US" sz="1700" dirty="0"/>
                        <a:t>…</a:t>
                      </a:r>
                      <a:r>
                        <a:rPr lang="en-US" sz="1700" b="1" u="sng" dirty="0"/>
                        <a:t>must always be small</a:t>
                      </a:r>
                      <a:r>
                        <a:rPr lang="en-US" sz="1700" dirty="0"/>
                        <a:t> enough for non-mining nodes to exist (since their revenue is the smallest of all, $0.)</a:t>
                      </a:r>
                    </a:p>
                  </a:txBody>
                  <a:tcPr/>
                </a:tc>
                <a:extLst>
                  <a:ext uri="{0D108BD9-81ED-4DB2-BD59-A6C34878D82A}">
                    <a16:rowId xmlns:a16="http://schemas.microsoft.com/office/drawing/2014/main" val="1540252428"/>
                  </a:ext>
                </a:extLst>
              </a:tr>
              <a:tr h="573919">
                <a:tc>
                  <a:txBody>
                    <a:bodyPr/>
                    <a:lstStyle/>
                    <a:p>
                      <a:pPr algn="ctr"/>
                      <a:r>
                        <a:rPr lang="en-US" sz="1700" dirty="0"/>
                        <a:t>Bip300 has multiple safeguards in place to make “stealing” difficult. Stealing requires </a:t>
                      </a:r>
                      <a:r>
                        <a:rPr lang="en-US" sz="1700" b="1" u="sng" dirty="0"/>
                        <a:t>3-6 months</a:t>
                      </a:r>
                      <a:r>
                        <a:rPr lang="en-US" sz="1700" dirty="0"/>
                        <a:t> of openly dishonest mining activity. Humans can audit theft, by checking just 32 bytes.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Mining is a complex task involving many “sub-tasks” (getting cheap power / sourcing good ASICs / </a:t>
                      </a:r>
                      <a:r>
                        <a:rPr lang="en-US" sz="1700" dirty="0" err="1"/>
                        <a:t>etc</a:t>
                      </a:r>
                      <a:r>
                        <a:rPr lang="en-US" sz="1700" dirty="0"/>
                        <a:t>). Each has its own incentives, innovation, and fixed costs. </a:t>
                      </a:r>
                      <a:r>
                        <a:rPr lang="en-US" sz="1700" b="1" u="sng" dirty="0"/>
                        <a:t>No stopping those.</a:t>
                      </a:r>
                      <a:endParaRPr lang="en-US" sz="1700" b="1" i="1" u="sng" dirty="0"/>
                    </a:p>
                  </a:txBody>
                  <a:tcPr/>
                </a:tc>
                <a:extLst>
                  <a:ext uri="{0D108BD9-81ED-4DB2-BD59-A6C34878D82A}">
                    <a16:rowId xmlns:a16="http://schemas.microsoft.com/office/drawing/2014/main" val="8416718"/>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Miners “can” </a:t>
                      </a:r>
                      <a:r>
                        <a:rPr lang="en-US" sz="1700" b="1" u="sng" dirty="0"/>
                        <a:t>steal from Lightning Network</a:t>
                      </a:r>
                      <a:r>
                        <a:rPr lang="en-US" sz="1700" b="1" u="none" dirty="0"/>
                        <a:t> </a:t>
                      </a:r>
                      <a:r>
                        <a:rPr lang="en-US" sz="1700" dirty="0"/>
                        <a:t>(by broadcasting old state + censoring Justice Txns), but this criterion is never held against LN.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Bizarre implications: if </a:t>
                      </a:r>
                      <a:r>
                        <a:rPr lang="en-US" sz="1700" dirty="0" err="1"/>
                        <a:t>BitFury</a:t>
                      </a:r>
                      <a:r>
                        <a:rPr lang="en-US" sz="1700" dirty="0"/>
                        <a:t> sold t-shirts on the side, for profit, then </a:t>
                      </a:r>
                      <a:r>
                        <a:rPr lang="en-US" sz="1700" b="1" u="sng" dirty="0"/>
                        <a:t>t-shirts = bad for BTC</a:t>
                      </a:r>
                      <a:r>
                        <a:rPr lang="en-US" sz="1700" dirty="0"/>
                        <a:t>. If Saylor altruistically paid miners $0.10 per year, then MS = bad for Bitcoin.</a:t>
                      </a:r>
                    </a:p>
                  </a:txBody>
                  <a:tcPr/>
                </a:tc>
                <a:extLst>
                  <a:ext uri="{0D108BD9-81ED-4DB2-BD59-A6C34878D82A}">
                    <a16:rowId xmlns:a16="http://schemas.microsoft.com/office/drawing/2014/main" val="3048277986"/>
                  </a:ext>
                </a:extLst>
              </a:tr>
              <a:tr h="566057">
                <a:tc>
                  <a:txBody>
                    <a:bodyPr/>
                    <a:lstStyle/>
                    <a:p>
                      <a:pPr algn="ctr"/>
                      <a:r>
                        <a:rPr lang="en-US" sz="1700" dirty="0"/>
                        <a:t>The user is </a:t>
                      </a:r>
                      <a:r>
                        <a:rPr lang="en-US" sz="1700" b="1" u="sng" dirty="0"/>
                        <a:t>sovereign</a:t>
                      </a:r>
                      <a:r>
                        <a:rPr lang="en-US" sz="1700" dirty="0"/>
                        <a:t>. Users are </a:t>
                      </a:r>
                      <a:r>
                        <a:rPr lang="en-US" sz="1700" b="1" u="sng" dirty="0"/>
                        <a:t>allowed</a:t>
                      </a:r>
                      <a:r>
                        <a:rPr lang="en-US" sz="1700" dirty="0"/>
                        <a:t> to sell their BTC for USD; or use BTC to buy “bad” products (ie “drugs”). Or invest in Alts / scams. Bip300 allows users to spend BTC to a script.</a:t>
                      </a:r>
                    </a:p>
                  </a:txBody>
                  <a:tcPr/>
                </a:tc>
                <a:tc>
                  <a:txBody>
                    <a:bodyPr/>
                    <a:lstStyle/>
                    <a:p>
                      <a:pPr algn="ctr"/>
                      <a:r>
                        <a:rPr lang="en-US" sz="1700" dirty="0"/>
                        <a:t>MM is the opposite of bad – it is good and necessary. MM alone can </a:t>
                      </a:r>
                      <a:r>
                        <a:rPr lang="en-US" sz="1700" b="1" u="sng" dirty="0"/>
                        <a:t>boost BTC’s fee revenues by 10,000x </a:t>
                      </a:r>
                      <a:r>
                        <a:rPr lang="en-US" sz="1700" dirty="0"/>
                        <a:t>or more. Without MM, long run hashrate may be too low.</a:t>
                      </a:r>
                    </a:p>
                  </a:txBody>
                  <a:tcPr/>
                </a:tc>
                <a:extLst>
                  <a:ext uri="{0D108BD9-81ED-4DB2-BD59-A6C34878D82A}">
                    <a16:rowId xmlns:a16="http://schemas.microsoft.com/office/drawing/2014/main" val="3551327728"/>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This supposed “flaw” is actually a pro, as it gives miners motive and opportunity to </a:t>
                      </a:r>
                      <a:r>
                        <a:rPr lang="en-US" sz="1700" b="1" u="sng" dirty="0"/>
                        <a:t>destroy “parasite sidechains” </a:t>
                      </a:r>
                      <a:r>
                        <a:rPr lang="en-US" sz="1700" dirty="0"/>
                        <a:t>(SC which antagonize other SCs). I am not aware of any other way of efficiently accomplishing this. And I believe it is prerequisite for high-quality smart contracts.</a:t>
                      </a:r>
                    </a:p>
                  </a:txBody>
                  <a:tcPr/>
                </a:tc>
                <a:tc>
                  <a:txBody>
                    <a:bodyPr/>
                    <a:lstStyle/>
                    <a:p>
                      <a:pPr algn="ctr"/>
                      <a:r>
                        <a:rPr lang="en-US" sz="1700" dirty="0"/>
                        <a:t>What is probably happening is that people are </a:t>
                      </a:r>
                      <a:r>
                        <a:rPr lang="en-US" sz="1700" b="1" u="sng" dirty="0"/>
                        <a:t>confusing node costs</a:t>
                      </a:r>
                      <a:r>
                        <a:rPr lang="en-US" sz="1700" b="0" u="none" dirty="0"/>
                        <a:t> with </a:t>
                      </a:r>
                      <a:r>
                        <a:rPr lang="en-US" sz="1700" b="1" u="sng" dirty="0"/>
                        <a:t>mining costs</a:t>
                      </a:r>
                      <a:r>
                        <a:rPr lang="en-US" sz="1700" b="0" u="none" dirty="0"/>
                        <a:t>. Node costs *must* be low, for decentralization. But mining costs have no such requirement. In fact, if we wanted mining costs to be low we could remove the upward difficulty adjustments.</a:t>
                      </a:r>
                      <a:endParaRPr lang="en-US" sz="1700" dirty="0"/>
                    </a:p>
                  </a:txBody>
                  <a:tcPr/>
                </a:tc>
                <a:extLst>
                  <a:ext uri="{0D108BD9-81ED-4DB2-BD59-A6C34878D82A}">
                    <a16:rowId xmlns:a16="http://schemas.microsoft.com/office/drawing/2014/main" val="3865906815"/>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a:t>
                      </a:r>
                      <a:r>
                        <a:rPr lang="en-US" sz="1700" b="1" u="sng" dirty="0"/>
                        <a:t>whole point</a:t>
                      </a:r>
                      <a:r>
                        <a:rPr lang="en-US" sz="1700" dirty="0"/>
                        <a:t> of SCs is that Layer1 nodes ignore them. With federations, you trust a fixed committee of law-abiding people. With BIp300 you trust a decentralized P2P process. </a:t>
                      </a:r>
                      <a:endParaRPr lang="en-US" sz="1700" b="0" i="0" u="none" dirty="0"/>
                    </a:p>
                  </a:txBody>
                  <a:tcPr/>
                </a:tc>
                <a:tc>
                  <a:txBody>
                    <a:bodyPr/>
                    <a:lstStyle/>
                    <a:p>
                      <a:pPr algn="ctr"/>
                      <a:r>
                        <a:rPr lang="en-US" sz="1700" dirty="0"/>
                        <a:t>MM is </a:t>
                      </a:r>
                      <a:r>
                        <a:rPr lang="en-US" sz="1700" b="1" u="sng" dirty="0"/>
                        <a:t>already </a:t>
                      </a:r>
                      <a:r>
                        <a:rPr lang="en-US" sz="1700" b="1" u="sng" dirty="0" err="1"/>
                        <a:t>unblockable</a:t>
                      </a:r>
                      <a:r>
                        <a:rPr lang="en-US" sz="1700" dirty="0"/>
                        <a:t>. Satoshi invented MM in 2010,  and envisioned many independent MM chains. We have been MM since 2011, with no end in sight.</a:t>
                      </a:r>
                    </a:p>
                  </a:txBody>
                  <a:tcPr/>
                </a:tc>
                <a:extLst>
                  <a:ext uri="{0D108BD9-81ED-4DB2-BD59-A6C34878D82A}">
                    <a16:rowId xmlns:a16="http://schemas.microsoft.com/office/drawing/2014/main" val="1881240285"/>
                  </a:ext>
                </a:extLst>
              </a:tr>
            </a:tbl>
          </a:graphicData>
        </a:graphic>
      </p:graphicFrame>
      <p:sp>
        <p:nvSpPr>
          <p:cNvPr id="8" name="Rectangle 7">
            <a:extLst>
              <a:ext uri="{FF2B5EF4-FFF2-40B4-BE49-F238E27FC236}">
                <a16:creationId xmlns:a16="http://schemas.microsoft.com/office/drawing/2014/main" id="{7B235B95-CBED-41E5-A998-2AEFB9FEFEC9}"/>
              </a:ext>
            </a:extLst>
          </p:cNvPr>
          <p:cNvSpPr/>
          <p:nvPr/>
        </p:nvSpPr>
        <p:spPr>
          <a:xfrm>
            <a:off x="6286500" y="2897848"/>
            <a:ext cx="5915408" cy="8874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9055EF-2A43-4112-B48D-B560C665BBB4}"/>
              </a:ext>
            </a:extLst>
          </p:cNvPr>
          <p:cNvSpPr/>
          <p:nvPr/>
        </p:nvSpPr>
        <p:spPr>
          <a:xfrm>
            <a:off x="6197600" y="4611148"/>
            <a:ext cx="5915408" cy="13578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3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5DD12-F06B-9160-A849-BE556FDDC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2D78C-969D-5801-8CBF-B7EFF7FD2E03}"/>
              </a:ext>
            </a:extLst>
          </p:cNvPr>
          <p:cNvSpPr>
            <a:spLocks noGrp="1"/>
          </p:cNvSpPr>
          <p:nvPr>
            <p:ph type="title"/>
          </p:nvPr>
        </p:nvSpPr>
        <p:spPr/>
        <p:txBody>
          <a:bodyPr/>
          <a:lstStyle/>
          <a:p>
            <a:r>
              <a:rPr lang="en-US" dirty="0"/>
              <a:t>The Title</a:t>
            </a:r>
          </a:p>
        </p:txBody>
      </p:sp>
      <p:graphicFrame>
        <p:nvGraphicFramePr>
          <p:cNvPr id="6" name="Content Placeholder 5">
            <a:extLst>
              <a:ext uri="{FF2B5EF4-FFF2-40B4-BE49-F238E27FC236}">
                <a16:creationId xmlns:a16="http://schemas.microsoft.com/office/drawing/2014/main" id="{7967F60F-E153-1173-0E73-258D758F0657}"/>
              </a:ext>
            </a:extLst>
          </p:cNvPr>
          <p:cNvGraphicFramePr>
            <a:graphicFrameLocks noGrp="1"/>
          </p:cNvGraphicFramePr>
          <p:nvPr>
            <p:ph idx="1"/>
            <p:extLst>
              <p:ext uri="{D42A27DB-BD31-4B8C-83A1-F6EECF244321}">
                <p14:modId xmlns:p14="http://schemas.microsoft.com/office/powerpoint/2010/main" val="1534371281"/>
              </p:ext>
            </p:extLst>
          </p:nvPr>
        </p:nvGraphicFramePr>
        <p:xfrm>
          <a:off x="536575" y="1124793"/>
          <a:ext cx="11053761" cy="4919958"/>
        </p:xfrm>
        <a:graphic>
          <a:graphicData uri="http://schemas.openxmlformats.org/drawingml/2006/table">
            <a:tbl>
              <a:tblPr>
                <a:tableStyleId>{5C22544A-7EE6-4342-B048-85BDC9FD1C3A}</a:tableStyleId>
              </a:tblPr>
              <a:tblGrid>
                <a:gridCol w="3396154">
                  <a:extLst>
                    <a:ext uri="{9D8B030D-6E8A-4147-A177-3AD203B41FA5}">
                      <a16:colId xmlns:a16="http://schemas.microsoft.com/office/drawing/2014/main" val="3145224509"/>
                    </a:ext>
                  </a:extLst>
                </a:gridCol>
                <a:gridCol w="3973020">
                  <a:extLst>
                    <a:ext uri="{9D8B030D-6E8A-4147-A177-3AD203B41FA5}">
                      <a16:colId xmlns:a16="http://schemas.microsoft.com/office/drawing/2014/main" val="2936608030"/>
                    </a:ext>
                  </a:extLst>
                </a:gridCol>
                <a:gridCol w="3684587">
                  <a:extLst>
                    <a:ext uri="{9D8B030D-6E8A-4147-A177-3AD203B41FA5}">
                      <a16:colId xmlns:a16="http://schemas.microsoft.com/office/drawing/2014/main" val="1983153376"/>
                    </a:ext>
                  </a:extLst>
                </a:gridCol>
              </a:tblGrid>
              <a:tr h="1639986">
                <a:tc>
                  <a:txBody>
                    <a:bodyPr/>
                    <a:lstStyle/>
                    <a:p>
                      <a:pPr algn="ctr"/>
                      <a:r>
                        <a:rPr lang="en-US" sz="4400" dirty="0"/>
                        <a:t>Victory</a:t>
                      </a:r>
                    </a:p>
                  </a:txBody>
                  <a:tcPr anchor="ctr">
                    <a:lnR w="12700" cap="flat" cmpd="sng" algn="ctr">
                      <a:solidFill>
                        <a:schemeClr val="tx1"/>
                      </a:solidFill>
                      <a:prstDash val="solid"/>
                      <a:round/>
                      <a:headEnd type="none" w="med" len="med"/>
                      <a:tailEnd type="none" w="med" len="med"/>
                    </a:lnR>
                  </a:tcPr>
                </a:tc>
                <a:tc gridSpan="2">
                  <a:txBody>
                    <a:bodyPr/>
                    <a:lstStyle/>
                    <a:p>
                      <a:pPr algn="ctr"/>
                      <a:r>
                        <a:rPr lang="en-US" dirty="0"/>
                        <a:t>“Crypto” defeats “fiat”</a:t>
                      </a:r>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extLst>
                  <a:ext uri="{0D108BD9-81ED-4DB2-BD59-A6C34878D82A}">
                    <a16:rowId xmlns:a16="http://schemas.microsoft.com/office/drawing/2014/main" val="3778336834"/>
                  </a:ext>
                </a:extLst>
              </a:tr>
              <a:tr h="1639986">
                <a:tc>
                  <a:txBody>
                    <a:bodyPr/>
                    <a:lstStyle/>
                    <a:p>
                      <a:pPr algn="ctr"/>
                      <a:endParaRPr lang="en-US" sz="44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ctr">
                        <a:buAutoNum type="arabicParenR"/>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1011806"/>
                  </a:ext>
                </a:extLst>
              </a:tr>
              <a:tr h="1639986">
                <a:tc>
                  <a:txBody>
                    <a:bodyPr/>
                    <a:lstStyle/>
                    <a:p>
                      <a:pPr algn="ctr"/>
                      <a:endParaRPr lang="en-US" sz="44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i="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2093856"/>
                  </a:ext>
                </a:extLst>
              </a:tr>
            </a:tbl>
          </a:graphicData>
        </a:graphic>
      </p:graphicFrame>
      <p:sp>
        <p:nvSpPr>
          <p:cNvPr id="4" name="Footer Placeholder 3">
            <a:extLst>
              <a:ext uri="{FF2B5EF4-FFF2-40B4-BE49-F238E27FC236}">
                <a16:creationId xmlns:a16="http://schemas.microsoft.com/office/drawing/2014/main" id="{B59028E0-ABD3-5F38-439B-1D66B237109B}"/>
              </a:ext>
            </a:extLst>
          </p:cNvPr>
          <p:cNvSpPr>
            <a:spLocks noGrp="1"/>
          </p:cNvSpPr>
          <p:nvPr>
            <p:ph type="ftr" sz="quarter" idx="11"/>
          </p:nvPr>
        </p:nvSpPr>
        <p:spPr/>
        <p:txBody>
          <a:bodyPr/>
          <a:lstStyle/>
          <a:p>
            <a:endParaRPr lang="en-US" dirty="0">
              <a:solidFill>
                <a:schemeClr val="tx1"/>
              </a:solidFill>
            </a:endParaRPr>
          </a:p>
        </p:txBody>
      </p:sp>
      <p:sp>
        <p:nvSpPr>
          <p:cNvPr id="5" name="Slide Number Placeholder 4">
            <a:extLst>
              <a:ext uri="{FF2B5EF4-FFF2-40B4-BE49-F238E27FC236}">
                <a16:creationId xmlns:a16="http://schemas.microsoft.com/office/drawing/2014/main" id="{2F88A766-900E-16AB-36D7-0D78E331D992}"/>
              </a:ext>
            </a:extLst>
          </p:cNvPr>
          <p:cNvSpPr>
            <a:spLocks noGrp="1"/>
          </p:cNvSpPr>
          <p:nvPr>
            <p:ph type="sldNum" sz="quarter" idx="12"/>
          </p:nvPr>
        </p:nvSpPr>
        <p:spPr/>
        <p:txBody>
          <a:bodyPr/>
          <a:lstStyle/>
          <a:p>
            <a:fld id="{B6877F82-84DC-415B-8D0D-0C674AA6E930}" type="slidenum">
              <a:rPr lang="en-US" smtClean="0"/>
              <a:t>7</a:t>
            </a:fld>
            <a:endParaRPr lang="en-US"/>
          </a:p>
        </p:txBody>
      </p:sp>
      <p:sp>
        <p:nvSpPr>
          <p:cNvPr id="7" name="Rectangle 6">
            <a:extLst>
              <a:ext uri="{FF2B5EF4-FFF2-40B4-BE49-F238E27FC236}">
                <a16:creationId xmlns:a16="http://schemas.microsoft.com/office/drawing/2014/main" id="{9F3D7CE0-5726-E12C-6A57-F077FAB5EA8F}"/>
              </a:ext>
            </a:extLst>
          </p:cNvPr>
          <p:cNvSpPr/>
          <p:nvPr/>
        </p:nvSpPr>
        <p:spPr>
          <a:xfrm>
            <a:off x="4375016" y="2055376"/>
            <a:ext cx="2824120" cy="5664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Open source software that protects the user’s rights</a:t>
            </a:r>
          </a:p>
        </p:txBody>
      </p:sp>
      <p:sp>
        <p:nvSpPr>
          <p:cNvPr id="8" name="Rectangle 7">
            <a:extLst>
              <a:ext uri="{FF2B5EF4-FFF2-40B4-BE49-F238E27FC236}">
                <a16:creationId xmlns:a16="http://schemas.microsoft.com/office/drawing/2014/main" id="{D4CAC46A-896E-9A0C-0B70-9D4B8ED7CA6C}"/>
              </a:ext>
            </a:extLst>
          </p:cNvPr>
          <p:cNvSpPr/>
          <p:nvPr/>
        </p:nvSpPr>
        <p:spPr>
          <a:xfrm>
            <a:off x="7679342" y="-34998"/>
            <a:ext cx="4512658" cy="16963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government can </a:t>
            </a:r>
            <a:r>
              <a:rPr lang="en-US" i="1" u="sng" dirty="0"/>
              <a:t>create</a:t>
            </a:r>
            <a:r>
              <a:rPr lang="en-US" dirty="0"/>
              <a:t> as much money as they like, </a:t>
            </a:r>
            <a:r>
              <a:rPr lang="en-US" i="1" u="sng" dirty="0"/>
              <a:t>destroy</a:t>
            </a:r>
            <a:r>
              <a:rPr lang="en-US" dirty="0"/>
              <a:t> as much money as they like, </a:t>
            </a:r>
            <a:r>
              <a:rPr lang="en-US" i="1" u="sng" dirty="0"/>
              <a:t>take</a:t>
            </a:r>
            <a:r>
              <a:rPr lang="en-US" dirty="0"/>
              <a:t> … , </a:t>
            </a:r>
            <a:r>
              <a:rPr lang="en-US" u="sng" dirty="0"/>
              <a:t>spend</a:t>
            </a:r>
            <a:r>
              <a:rPr lang="en-US" dirty="0"/>
              <a:t> . And also observe (and eventually, censor) every mutually beneficial transaction between any two citizens.</a:t>
            </a:r>
          </a:p>
        </p:txBody>
      </p:sp>
      <p:sp>
        <p:nvSpPr>
          <p:cNvPr id="9" name="Rectangle 8">
            <a:extLst>
              <a:ext uri="{FF2B5EF4-FFF2-40B4-BE49-F238E27FC236}">
                <a16:creationId xmlns:a16="http://schemas.microsoft.com/office/drawing/2014/main" id="{B1723641-B1C1-4509-C018-50AF595E2AAF}"/>
              </a:ext>
            </a:extLst>
          </p:cNvPr>
          <p:cNvSpPr/>
          <p:nvPr/>
        </p:nvSpPr>
        <p:spPr>
          <a:xfrm>
            <a:off x="7983467" y="2268339"/>
            <a:ext cx="3370333" cy="365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 billion people use it, everyday</a:t>
            </a:r>
          </a:p>
        </p:txBody>
      </p:sp>
      <p:cxnSp>
        <p:nvCxnSpPr>
          <p:cNvPr id="14" name="Straight Connector 13">
            <a:extLst>
              <a:ext uri="{FF2B5EF4-FFF2-40B4-BE49-F238E27FC236}">
                <a16:creationId xmlns:a16="http://schemas.microsoft.com/office/drawing/2014/main" id="{BE05847C-2F05-ADDB-98B2-70B2F0287A24}"/>
              </a:ext>
            </a:extLst>
          </p:cNvPr>
          <p:cNvCxnSpPr/>
          <p:nvPr/>
        </p:nvCxnSpPr>
        <p:spPr>
          <a:xfrm flipV="1">
            <a:off x="6392708" y="1875975"/>
            <a:ext cx="356050" cy="97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CC185A-15F8-7B47-DB55-0E4247D9F673}"/>
              </a:ext>
            </a:extLst>
          </p:cNvPr>
          <p:cNvCxnSpPr>
            <a:cxnSpLocks/>
          </p:cNvCxnSpPr>
          <p:nvPr/>
        </p:nvCxnSpPr>
        <p:spPr>
          <a:xfrm flipV="1">
            <a:off x="8804135" y="1483050"/>
            <a:ext cx="736375" cy="318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B5C682-734C-123E-C704-7B4EBC187387}"/>
              </a:ext>
            </a:extLst>
          </p:cNvPr>
          <p:cNvCxnSpPr>
            <a:cxnSpLocks/>
          </p:cNvCxnSpPr>
          <p:nvPr/>
        </p:nvCxnSpPr>
        <p:spPr>
          <a:xfrm flipH="1" flipV="1">
            <a:off x="7983467" y="1924479"/>
            <a:ext cx="692089" cy="276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690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38D7-B48F-4B3F-BD3F-F7FCEDEFAFE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8CD80EE-D1E3-4D7B-B383-66ABA9FED26F}"/>
              </a:ext>
            </a:extLst>
          </p:cNvPr>
          <p:cNvSpPr>
            <a:spLocks noGrp="1"/>
          </p:cNvSpPr>
          <p:nvPr>
            <p:ph type="sldNum" sz="quarter" idx="12"/>
          </p:nvPr>
        </p:nvSpPr>
        <p:spPr/>
        <p:txBody>
          <a:bodyPr/>
          <a:lstStyle/>
          <a:p>
            <a:fld id="{64A73B7B-B545-4723-8D44-5CC401310D8B}" type="slidenum">
              <a:rPr lang="en-US" smtClean="0"/>
              <a:t>70</a:t>
            </a:fld>
            <a:endParaRPr lang="en-US" dirty="0"/>
          </a:p>
        </p:txBody>
      </p:sp>
      <p:sp>
        <p:nvSpPr>
          <p:cNvPr id="5" name="Footer Placeholder 4">
            <a:extLst>
              <a:ext uri="{FF2B5EF4-FFF2-40B4-BE49-F238E27FC236}">
                <a16:creationId xmlns:a16="http://schemas.microsoft.com/office/drawing/2014/main" id="{ACC79C32-1B3A-46CF-B8C4-9FB4B4752858}"/>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graphicFrame>
        <p:nvGraphicFramePr>
          <p:cNvPr id="3" name="Table 5">
            <a:extLst>
              <a:ext uri="{FF2B5EF4-FFF2-40B4-BE49-F238E27FC236}">
                <a16:creationId xmlns:a16="http://schemas.microsoft.com/office/drawing/2014/main" id="{61EB5030-AF0F-4132-807D-9FE5F5ADFBE4}"/>
              </a:ext>
            </a:extLst>
          </p:cNvPr>
          <p:cNvGraphicFramePr>
            <a:graphicFrameLocks noGrp="1"/>
          </p:cNvGraphicFramePr>
          <p:nvPr/>
        </p:nvGraphicFramePr>
        <p:xfrm>
          <a:off x="78992" y="0"/>
          <a:ext cx="12034016" cy="6888480"/>
        </p:xfrm>
        <a:graphic>
          <a:graphicData uri="http://schemas.openxmlformats.org/drawingml/2006/table">
            <a:tbl>
              <a:tblPr firstRow="1" bandRow="1">
                <a:tableStyleId>{073A0DAA-6AF3-43AB-8588-CEC1D06C72B9}</a:tableStyleId>
              </a:tblPr>
              <a:tblGrid>
                <a:gridCol w="6181454">
                  <a:extLst>
                    <a:ext uri="{9D8B030D-6E8A-4147-A177-3AD203B41FA5}">
                      <a16:colId xmlns:a16="http://schemas.microsoft.com/office/drawing/2014/main" val="2109762579"/>
                    </a:ext>
                  </a:extLst>
                </a:gridCol>
                <a:gridCol w="5852562">
                  <a:extLst>
                    <a:ext uri="{9D8B030D-6E8A-4147-A177-3AD203B41FA5}">
                      <a16:colId xmlns:a16="http://schemas.microsoft.com/office/drawing/2014/main" val="1542508702"/>
                    </a:ext>
                  </a:extLst>
                </a:gridCol>
              </a:tblGrid>
              <a:tr h="573919">
                <a:tc>
                  <a:txBody>
                    <a:bodyPr/>
                    <a:lstStyle/>
                    <a:p>
                      <a:pPr algn="ctr"/>
                      <a:r>
                        <a:rPr lang="en-US" b="0" dirty="0"/>
                        <a:t>(#1)   </a:t>
                      </a:r>
                      <a:r>
                        <a:rPr lang="en-US" b="1" u="sng" dirty="0"/>
                        <a:t>Miners-Can-Steal</a:t>
                      </a:r>
                      <a:r>
                        <a:rPr lang="en-US" dirty="0"/>
                        <a:t> </a:t>
                      </a:r>
                      <a:r>
                        <a:rPr lang="en-US" b="0" dirty="0"/>
                        <a:t>from Bip300 Scripts </a:t>
                      </a:r>
                      <a:br>
                        <a:rPr lang="en-US" b="0" dirty="0"/>
                      </a:br>
                      <a:r>
                        <a:rPr lang="en-US" b="0" dirty="0"/>
                        <a:t>(and this is bad)</a:t>
                      </a:r>
                    </a:p>
                  </a:txBody>
                  <a:tcPr/>
                </a:tc>
                <a:tc>
                  <a:txBody>
                    <a:bodyPr/>
                    <a:lstStyle/>
                    <a:p>
                      <a:pPr algn="ctr"/>
                      <a:r>
                        <a:rPr lang="en-US" b="0" dirty="0"/>
                        <a:t>(#2)  </a:t>
                      </a:r>
                      <a:r>
                        <a:rPr lang="en-US" dirty="0"/>
                        <a:t>Merged-Mining is a Side-Hustle</a:t>
                      </a:r>
                      <a:br>
                        <a:rPr lang="en-US" dirty="0"/>
                      </a:br>
                      <a:r>
                        <a:rPr lang="en-US" b="0" dirty="0"/>
                        <a:t>(and those are always bad)</a:t>
                      </a:r>
                    </a:p>
                  </a:txBody>
                  <a:tcPr/>
                </a:tc>
                <a:extLst>
                  <a:ext uri="{0D108BD9-81ED-4DB2-BD59-A6C34878D82A}">
                    <a16:rowId xmlns:a16="http://schemas.microsoft.com/office/drawing/2014/main" val="472120917"/>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free market allows entrepreneurs to go bankrupt – this is </a:t>
                      </a:r>
                      <a:r>
                        <a:rPr lang="en-US" sz="1700" b="1" u="sng" dirty="0"/>
                        <a:t>an essential part of creativity</a:t>
                      </a:r>
                      <a:r>
                        <a:rPr lang="en-US" sz="1700" dirty="0"/>
                        <a:t>. True: not every SC will succeed. But those few that do, will pay fees to miners and boost BTC’s appeal (since BTC can now easily do everything). The failures will serve as a warning to lazy or incompetent developers.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fixed cost in question…</a:t>
                      </a:r>
                      <a:br>
                        <a:rPr lang="en-US" sz="1700" dirty="0"/>
                      </a:br>
                      <a:r>
                        <a:rPr lang="en-US" sz="1700" dirty="0"/>
                        <a:t>…is </a:t>
                      </a:r>
                      <a:r>
                        <a:rPr lang="en-US" sz="1700" b="1" u="sng" dirty="0"/>
                        <a:t>zero</a:t>
                      </a:r>
                      <a:r>
                        <a:rPr lang="en-US" sz="1700" dirty="0"/>
                        <a:t> under BMM.</a:t>
                      </a:r>
                      <a:br>
                        <a:rPr lang="en-US" sz="1700" dirty="0"/>
                      </a:br>
                      <a:r>
                        <a:rPr lang="en-US" sz="1700" dirty="0"/>
                        <a:t>…was already </a:t>
                      </a:r>
                      <a:r>
                        <a:rPr lang="en-US" sz="1700" b="1" u="sng" dirty="0"/>
                        <a:t>microscopic</a:t>
                      </a:r>
                      <a:r>
                        <a:rPr lang="en-US" sz="1700" dirty="0"/>
                        <a:t>, vs other miner fixed costs.</a:t>
                      </a:r>
                      <a:br>
                        <a:rPr lang="en-US" sz="1700" dirty="0"/>
                      </a:br>
                      <a:r>
                        <a:rPr lang="en-US" sz="1700" dirty="0"/>
                        <a:t>…</a:t>
                      </a:r>
                      <a:r>
                        <a:rPr lang="en-US" sz="1700" b="1" u="sng" dirty="0"/>
                        <a:t>must always be small</a:t>
                      </a:r>
                      <a:r>
                        <a:rPr lang="en-US" sz="1700" dirty="0"/>
                        <a:t> enough for non-mining nodes to exist (since their revenue is the smallest of all, $0.)</a:t>
                      </a:r>
                    </a:p>
                  </a:txBody>
                  <a:tcPr/>
                </a:tc>
                <a:extLst>
                  <a:ext uri="{0D108BD9-81ED-4DB2-BD59-A6C34878D82A}">
                    <a16:rowId xmlns:a16="http://schemas.microsoft.com/office/drawing/2014/main" val="1540252428"/>
                  </a:ext>
                </a:extLst>
              </a:tr>
              <a:tr h="573919">
                <a:tc>
                  <a:txBody>
                    <a:bodyPr/>
                    <a:lstStyle/>
                    <a:p>
                      <a:pPr algn="ctr"/>
                      <a:r>
                        <a:rPr lang="en-US" sz="1700" dirty="0"/>
                        <a:t>Bip300 has multiple safeguards in place to make “stealing” difficult. Stealing requires </a:t>
                      </a:r>
                      <a:r>
                        <a:rPr lang="en-US" sz="1700" b="1" u="sng" dirty="0"/>
                        <a:t>3-6 months</a:t>
                      </a:r>
                      <a:r>
                        <a:rPr lang="en-US" sz="1700" dirty="0"/>
                        <a:t> of openly dishonest mining activity. Humans can audit theft, by checking just 32 bytes.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Mining is a complex task involving many “sub-tasks” (getting cheap power / sourcing good ASICs / </a:t>
                      </a:r>
                      <a:r>
                        <a:rPr lang="en-US" sz="1700" dirty="0" err="1"/>
                        <a:t>etc</a:t>
                      </a:r>
                      <a:r>
                        <a:rPr lang="en-US" sz="1700" dirty="0"/>
                        <a:t>). Each has its own incentives, innovation, and fixed costs. </a:t>
                      </a:r>
                      <a:r>
                        <a:rPr lang="en-US" sz="1700" b="1" u="sng" dirty="0"/>
                        <a:t>No stopping those.</a:t>
                      </a:r>
                      <a:endParaRPr lang="en-US" sz="1700" b="1" i="1" u="sng" dirty="0"/>
                    </a:p>
                  </a:txBody>
                  <a:tcPr/>
                </a:tc>
                <a:extLst>
                  <a:ext uri="{0D108BD9-81ED-4DB2-BD59-A6C34878D82A}">
                    <a16:rowId xmlns:a16="http://schemas.microsoft.com/office/drawing/2014/main" val="8416718"/>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Miners “can” </a:t>
                      </a:r>
                      <a:r>
                        <a:rPr lang="en-US" sz="1700" b="1" u="sng" dirty="0"/>
                        <a:t>steal from Lightning Network</a:t>
                      </a:r>
                      <a:r>
                        <a:rPr lang="en-US" sz="1700" b="1" u="none" dirty="0"/>
                        <a:t> </a:t>
                      </a:r>
                      <a:r>
                        <a:rPr lang="en-US" sz="1700" dirty="0"/>
                        <a:t>(by broadcasting old state + censoring Justice Txns), but this criterion is never held against LN.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Bizarre implications: if </a:t>
                      </a:r>
                      <a:r>
                        <a:rPr lang="en-US" sz="1700" dirty="0" err="1"/>
                        <a:t>BitFury</a:t>
                      </a:r>
                      <a:r>
                        <a:rPr lang="en-US" sz="1700" dirty="0"/>
                        <a:t> sold t-shirts on the side, for profit, then </a:t>
                      </a:r>
                      <a:r>
                        <a:rPr lang="en-US" sz="1700" b="1" u="sng" dirty="0"/>
                        <a:t>t-shirts = bad for BTC</a:t>
                      </a:r>
                      <a:r>
                        <a:rPr lang="en-US" sz="1700" dirty="0"/>
                        <a:t>. If Saylor altruistically paid miners $0.10 per year, then MS = bad for Bitcoin.</a:t>
                      </a:r>
                    </a:p>
                  </a:txBody>
                  <a:tcPr/>
                </a:tc>
                <a:extLst>
                  <a:ext uri="{0D108BD9-81ED-4DB2-BD59-A6C34878D82A}">
                    <a16:rowId xmlns:a16="http://schemas.microsoft.com/office/drawing/2014/main" val="3048277986"/>
                  </a:ext>
                </a:extLst>
              </a:tr>
              <a:tr h="566057">
                <a:tc>
                  <a:txBody>
                    <a:bodyPr/>
                    <a:lstStyle/>
                    <a:p>
                      <a:pPr algn="ctr"/>
                      <a:r>
                        <a:rPr lang="en-US" sz="1700" dirty="0"/>
                        <a:t>The user is </a:t>
                      </a:r>
                      <a:r>
                        <a:rPr lang="en-US" sz="1700" b="1" u="sng" dirty="0"/>
                        <a:t>sovereign</a:t>
                      </a:r>
                      <a:r>
                        <a:rPr lang="en-US" sz="1700" dirty="0"/>
                        <a:t>. Users are </a:t>
                      </a:r>
                      <a:r>
                        <a:rPr lang="en-US" sz="1700" b="1" u="sng" dirty="0"/>
                        <a:t>allowed</a:t>
                      </a:r>
                      <a:r>
                        <a:rPr lang="en-US" sz="1700" dirty="0"/>
                        <a:t> to sell their BTC for USD; or use BTC to buy “bad” products (ie “drugs”). Or invest in Alts / scams. Bip300 allows users to spend BTC to a script.</a:t>
                      </a:r>
                    </a:p>
                  </a:txBody>
                  <a:tcPr/>
                </a:tc>
                <a:tc>
                  <a:txBody>
                    <a:bodyPr/>
                    <a:lstStyle/>
                    <a:p>
                      <a:pPr algn="ctr"/>
                      <a:r>
                        <a:rPr lang="en-US" sz="1700" dirty="0"/>
                        <a:t>MM is the opposite of bad – it is good and necessary. MM alone can </a:t>
                      </a:r>
                      <a:r>
                        <a:rPr lang="en-US" sz="1700" b="1" u="sng" dirty="0"/>
                        <a:t>boost BTC’s fee revenues by 10,000x </a:t>
                      </a:r>
                      <a:r>
                        <a:rPr lang="en-US" sz="1700" dirty="0"/>
                        <a:t>or more. Without MM, long run hashrate may be too low.</a:t>
                      </a:r>
                    </a:p>
                  </a:txBody>
                  <a:tcPr/>
                </a:tc>
                <a:extLst>
                  <a:ext uri="{0D108BD9-81ED-4DB2-BD59-A6C34878D82A}">
                    <a16:rowId xmlns:a16="http://schemas.microsoft.com/office/drawing/2014/main" val="3551327728"/>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This supposed “flaw” is actually a pro, as it gives miners motive and opportunity to </a:t>
                      </a:r>
                      <a:r>
                        <a:rPr lang="en-US" sz="1700" b="1" u="sng" dirty="0"/>
                        <a:t>destroy “parasite sidechains” </a:t>
                      </a:r>
                      <a:r>
                        <a:rPr lang="en-US" sz="1700" dirty="0"/>
                        <a:t>(SC which antagonize other SCs). I am not aware of any other way of efficiently accomplishing this. And I believe it is prerequisite for high-quality smart contracts.</a:t>
                      </a:r>
                    </a:p>
                  </a:txBody>
                  <a:tcPr/>
                </a:tc>
                <a:tc>
                  <a:txBody>
                    <a:bodyPr/>
                    <a:lstStyle/>
                    <a:p>
                      <a:pPr algn="ctr"/>
                      <a:r>
                        <a:rPr lang="en-US" sz="1700" dirty="0"/>
                        <a:t>What is probably happening is that people are </a:t>
                      </a:r>
                      <a:r>
                        <a:rPr lang="en-US" sz="1700" b="1" u="sng" dirty="0"/>
                        <a:t>confusing node costs</a:t>
                      </a:r>
                      <a:r>
                        <a:rPr lang="en-US" sz="1700" b="0" u="none" dirty="0"/>
                        <a:t> with </a:t>
                      </a:r>
                      <a:r>
                        <a:rPr lang="en-US" sz="1700" b="1" u="sng" dirty="0"/>
                        <a:t>mining costs</a:t>
                      </a:r>
                      <a:r>
                        <a:rPr lang="en-US" sz="1700" b="0" u="none" dirty="0"/>
                        <a:t>. Node costs *must* be low, for decentralization. But mining costs have no such requirement. In fact, if we wanted mining costs to be low we could remove the upward difficulty adjustments.</a:t>
                      </a:r>
                      <a:endParaRPr lang="en-US" sz="1700" dirty="0"/>
                    </a:p>
                  </a:txBody>
                  <a:tcPr/>
                </a:tc>
                <a:extLst>
                  <a:ext uri="{0D108BD9-81ED-4DB2-BD59-A6C34878D82A}">
                    <a16:rowId xmlns:a16="http://schemas.microsoft.com/office/drawing/2014/main" val="3865906815"/>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a:t>
                      </a:r>
                      <a:r>
                        <a:rPr lang="en-US" sz="1700" b="1" u="sng" dirty="0"/>
                        <a:t>whole point</a:t>
                      </a:r>
                      <a:r>
                        <a:rPr lang="en-US" sz="1700" dirty="0"/>
                        <a:t> of SCs is that Layer1 nodes ignore them. With federations, you trust a fixed committee of law-abiding people. With BIp300 you trust a decentralized P2P process. </a:t>
                      </a:r>
                      <a:endParaRPr lang="en-US" sz="1700" b="0" i="0" u="none" dirty="0"/>
                    </a:p>
                  </a:txBody>
                  <a:tcPr/>
                </a:tc>
                <a:tc>
                  <a:txBody>
                    <a:bodyPr/>
                    <a:lstStyle/>
                    <a:p>
                      <a:pPr algn="ctr"/>
                      <a:r>
                        <a:rPr lang="en-US" sz="1700" dirty="0"/>
                        <a:t>MM is </a:t>
                      </a:r>
                      <a:r>
                        <a:rPr lang="en-US" sz="1700" b="1" u="sng" dirty="0"/>
                        <a:t>already </a:t>
                      </a:r>
                      <a:r>
                        <a:rPr lang="en-US" sz="1700" b="1" u="sng" dirty="0" err="1"/>
                        <a:t>unblockable</a:t>
                      </a:r>
                      <a:r>
                        <a:rPr lang="en-US" sz="1700" dirty="0"/>
                        <a:t>. Satoshi invented MM in 2010,  and envisioned many independent MM chains. We have been MM since 2011, with no end in sight.</a:t>
                      </a:r>
                    </a:p>
                  </a:txBody>
                  <a:tcPr/>
                </a:tc>
                <a:extLst>
                  <a:ext uri="{0D108BD9-81ED-4DB2-BD59-A6C34878D82A}">
                    <a16:rowId xmlns:a16="http://schemas.microsoft.com/office/drawing/2014/main" val="1881240285"/>
                  </a:ext>
                </a:extLst>
              </a:tr>
            </a:tbl>
          </a:graphicData>
        </a:graphic>
      </p:graphicFrame>
      <p:sp>
        <p:nvSpPr>
          <p:cNvPr id="8" name="Rectangle 7">
            <a:extLst>
              <a:ext uri="{FF2B5EF4-FFF2-40B4-BE49-F238E27FC236}">
                <a16:creationId xmlns:a16="http://schemas.microsoft.com/office/drawing/2014/main" id="{7B235B95-CBED-41E5-A998-2AEFB9FEFEC9}"/>
              </a:ext>
            </a:extLst>
          </p:cNvPr>
          <p:cNvSpPr/>
          <p:nvPr/>
        </p:nvSpPr>
        <p:spPr>
          <a:xfrm>
            <a:off x="6225380" y="3589640"/>
            <a:ext cx="5915408" cy="113507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9055EF-2A43-4112-B48D-B560C665BBB4}"/>
              </a:ext>
            </a:extLst>
          </p:cNvPr>
          <p:cNvSpPr/>
          <p:nvPr/>
        </p:nvSpPr>
        <p:spPr>
          <a:xfrm>
            <a:off x="14636" y="4402973"/>
            <a:ext cx="6271864" cy="183067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6563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024C-FBB1-0AF4-9303-641AEE4CBAD3}"/>
              </a:ext>
            </a:extLst>
          </p:cNvPr>
          <p:cNvSpPr>
            <a:spLocks noGrp="1"/>
          </p:cNvSpPr>
          <p:nvPr>
            <p:ph type="title"/>
          </p:nvPr>
        </p:nvSpPr>
        <p:spPr/>
        <p:txBody>
          <a:bodyPr>
            <a:normAutofit fontScale="90000"/>
          </a:bodyPr>
          <a:lstStyle/>
          <a:p>
            <a:r>
              <a:rPr lang="en-US" dirty="0"/>
              <a:t>Why Hasn’t Bitcoin </a:t>
            </a:r>
            <a:r>
              <a:rPr lang="en-US" i="1" u="sng" dirty="0"/>
              <a:t>Already</a:t>
            </a:r>
            <a:r>
              <a:rPr lang="en-US" dirty="0"/>
              <a:t> Conquered the World?</a:t>
            </a:r>
          </a:p>
        </p:txBody>
      </p:sp>
      <p:sp>
        <p:nvSpPr>
          <p:cNvPr id="4" name="Slide Number Placeholder 3">
            <a:extLst>
              <a:ext uri="{FF2B5EF4-FFF2-40B4-BE49-F238E27FC236}">
                <a16:creationId xmlns:a16="http://schemas.microsoft.com/office/drawing/2014/main" id="{70641BA0-C4CC-6F23-834D-449BBBA2DC34}"/>
              </a:ext>
            </a:extLst>
          </p:cNvPr>
          <p:cNvSpPr>
            <a:spLocks noGrp="1"/>
          </p:cNvSpPr>
          <p:nvPr>
            <p:ph type="sldNum" sz="quarter" idx="12"/>
          </p:nvPr>
        </p:nvSpPr>
        <p:spPr/>
        <p:txBody>
          <a:bodyPr/>
          <a:lstStyle/>
          <a:p>
            <a:fld id="{64A73B7B-B545-4723-8D44-5CC401310D8B}" type="slidenum">
              <a:rPr lang="en-US" smtClean="0"/>
              <a:t>71</a:t>
            </a:fld>
            <a:endParaRPr lang="en-US" dirty="0"/>
          </a:p>
        </p:txBody>
      </p:sp>
      <p:sp>
        <p:nvSpPr>
          <p:cNvPr id="5" name="Footer Placeholder 4">
            <a:extLst>
              <a:ext uri="{FF2B5EF4-FFF2-40B4-BE49-F238E27FC236}">
                <a16:creationId xmlns:a16="http://schemas.microsoft.com/office/drawing/2014/main" id="{093432CA-99D9-926D-1F76-64952AB2A4B5}"/>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cxnSp>
        <p:nvCxnSpPr>
          <p:cNvPr id="7" name="Straight Arrow Connector 6">
            <a:extLst>
              <a:ext uri="{FF2B5EF4-FFF2-40B4-BE49-F238E27FC236}">
                <a16:creationId xmlns:a16="http://schemas.microsoft.com/office/drawing/2014/main" id="{97E1FA3A-4D9C-F7CB-56F3-01CB6A794ECD}"/>
              </a:ext>
            </a:extLst>
          </p:cNvPr>
          <p:cNvCxnSpPr/>
          <p:nvPr/>
        </p:nvCxnSpPr>
        <p:spPr>
          <a:xfrm>
            <a:off x="419100" y="1573712"/>
            <a:ext cx="11353800" cy="0"/>
          </a:xfrm>
          <a:prstGeom prst="straightConnector1">
            <a:avLst/>
          </a:prstGeom>
          <a:ln w="155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BBAB693-70D9-1893-8485-7FC654DE289D}"/>
              </a:ext>
            </a:extLst>
          </p:cNvPr>
          <p:cNvSpPr txBox="1"/>
          <p:nvPr/>
        </p:nvSpPr>
        <p:spPr>
          <a:xfrm>
            <a:off x="332602" y="1060907"/>
            <a:ext cx="657552" cy="369332"/>
          </a:xfrm>
          <a:prstGeom prst="rect">
            <a:avLst/>
          </a:prstGeom>
          <a:noFill/>
        </p:spPr>
        <p:txBody>
          <a:bodyPr wrap="none" rtlCol="0">
            <a:spAutoFit/>
          </a:bodyPr>
          <a:lstStyle/>
          <a:p>
            <a:r>
              <a:rPr lang="en-US" b="1" dirty="0">
                <a:solidFill>
                  <a:schemeClr val="bg1">
                    <a:lumMod val="75000"/>
                  </a:schemeClr>
                </a:solidFill>
              </a:rPr>
              <a:t>Time</a:t>
            </a:r>
          </a:p>
        </p:txBody>
      </p:sp>
      <p:cxnSp>
        <p:nvCxnSpPr>
          <p:cNvPr id="10" name="Straight Connector 9">
            <a:extLst>
              <a:ext uri="{FF2B5EF4-FFF2-40B4-BE49-F238E27FC236}">
                <a16:creationId xmlns:a16="http://schemas.microsoft.com/office/drawing/2014/main" id="{44178CC4-076B-96A3-6DF9-DFE7CA8794BE}"/>
              </a:ext>
            </a:extLst>
          </p:cNvPr>
          <p:cNvCxnSpPr>
            <a:cxnSpLocks/>
          </p:cNvCxnSpPr>
          <p:nvPr/>
        </p:nvCxnSpPr>
        <p:spPr>
          <a:xfrm flipH="1">
            <a:off x="1033849" y="1822663"/>
            <a:ext cx="3575221" cy="4555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FE0D29-23CF-E208-0ECE-1E7072B08C84}"/>
              </a:ext>
            </a:extLst>
          </p:cNvPr>
          <p:cNvCxnSpPr>
            <a:cxnSpLocks/>
          </p:cNvCxnSpPr>
          <p:nvPr/>
        </p:nvCxnSpPr>
        <p:spPr>
          <a:xfrm>
            <a:off x="7290486" y="1822663"/>
            <a:ext cx="2911422" cy="4501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D89E694-EE3E-3A92-1970-01F8E975E19A}"/>
              </a:ext>
            </a:extLst>
          </p:cNvPr>
          <p:cNvSpPr>
            <a:spLocks noGrp="1"/>
          </p:cNvSpPr>
          <p:nvPr>
            <p:ph idx="1"/>
          </p:nvPr>
        </p:nvSpPr>
        <p:spPr>
          <a:xfrm>
            <a:off x="91897" y="3275446"/>
            <a:ext cx="2325129" cy="788537"/>
          </a:xfrm>
        </p:spPr>
        <p:txBody>
          <a:bodyPr>
            <a:normAutofit fontScale="92500" lnSpcReduction="10000"/>
          </a:bodyPr>
          <a:lstStyle/>
          <a:p>
            <a:pPr marL="0" indent="0" algn="ctr">
              <a:buNone/>
            </a:pPr>
            <a:r>
              <a:rPr lang="en-US" dirty="0">
                <a:solidFill>
                  <a:schemeClr val="bg1">
                    <a:lumMod val="75000"/>
                  </a:schemeClr>
                </a:solidFill>
              </a:rPr>
              <a:t>Orthodox</a:t>
            </a:r>
            <a:br>
              <a:rPr lang="en-US" dirty="0">
                <a:solidFill>
                  <a:schemeClr val="bg1">
                    <a:lumMod val="75000"/>
                  </a:schemeClr>
                </a:solidFill>
              </a:rPr>
            </a:br>
            <a:r>
              <a:rPr lang="en-US" dirty="0">
                <a:solidFill>
                  <a:schemeClr val="bg1">
                    <a:lumMod val="75000"/>
                  </a:schemeClr>
                </a:solidFill>
              </a:rPr>
              <a:t>Interpretation</a:t>
            </a:r>
          </a:p>
        </p:txBody>
      </p:sp>
      <p:graphicFrame>
        <p:nvGraphicFramePr>
          <p:cNvPr id="17" name="Table 17">
            <a:extLst>
              <a:ext uri="{FF2B5EF4-FFF2-40B4-BE49-F238E27FC236}">
                <a16:creationId xmlns:a16="http://schemas.microsoft.com/office/drawing/2014/main" id="{5A761966-856E-8EDE-8AB3-4BB04FDBA74D}"/>
              </a:ext>
            </a:extLst>
          </p:cNvPr>
          <p:cNvGraphicFramePr>
            <a:graphicFrameLocks noGrp="1"/>
          </p:cNvGraphicFramePr>
          <p:nvPr/>
        </p:nvGraphicFramePr>
        <p:xfrm>
          <a:off x="628993" y="1414752"/>
          <a:ext cx="10628008" cy="370840"/>
        </p:xfrm>
        <a:graphic>
          <a:graphicData uri="http://schemas.openxmlformats.org/drawingml/2006/table">
            <a:tbl>
              <a:tblPr>
                <a:tableStyleId>{5C22544A-7EE6-4342-B048-85BDC9FD1C3A}</a:tableStyleId>
              </a:tblPr>
              <a:tblGrid>
                <a:gridCol w="1328501">
                  <a:extLst>
                    <a:ext uri="{9D8B030D-6E8A-4147-A177-3AD203B41FA5}">
                      <a16:colId xmlns:a16="http://schemas.microsoft.com/office/drawing/2014/main" val="1651195270"/>
                    </a:ext>
                  </a:extLst>
                </a:gridCol>
                <a:gridCol w="1328501">
                  <a:extLst>
                    <a:ext uri="{9D8B030D-6E8A-4147-A177-3AD203B41FA5}">
                      <a16:colId xmlns:a16="http://schemas.microsoft.com/office/drawing/2014/main" val="1240937952"/>
                    </a:ext>
                  </a:extLst>
                </a:gridCol>
                <a:gridCol w="1328501">
                  <a:extLst>
                    <a:ext uri="{9D8B030D-6E8A-4147-A177-3AD203B41FA5}">
                      <a16:colId xmlns:a16="http://schemas.microsoft.com/office/drawing/2014/main" val="38649785"/>
                    </a:ext>
                  </a:extLst>
                </a:gridCol>
                <a:gridCol w="1328501">
                  <a:extLst>
                    <a:ext uri="{9D8B030D-6E8A-4147-A177-3AD203B41FA5}">
                      <a16:colId xmlns:a16="http://schemas.microsoft.com/office/drawing/2014/main" val="163775432"/>
                    </a:ext>
                  </a:extLst>
                </a:gridCol>
                <a:gridCol w="1328501">
                  <a:extLst>
                    <a:ext uri="{9D8B030D-6E8A-4147-A177-3AD203B41FA5}">
                      <a16:colId xmlns:a16="http://schemas.microsoft.com/office/drawing/2014/main" val="1568738939"/>
                    </a:ext>
                  </a:extLst>
                </a:gridCol>
                <a:gridCol w="1328501">
                  <a:extLst>
                    <a:ext uri="{9D8B030D-6E8A-4147-A177-3AD203B41FA5}">
                      <a16:colId xmlns:a16="http://schemas.microsoft.com/office/drawing/2014/main" val="1669918842"/>
                    </a:ext>
                  </a:extLst>
                </a:gridCol>
                <a:gridCol w="1328501">
                  <a:extLst>
                    <a:ext uri="{9D8B030D-6E8A-4147-A177-3AD203B41FA5}">
                      <a16:colId xmlns:a16="http://schemas.microsoft.com/office/drawing/2014/main" val="3231111165"/>
                    </a:ext>
                  </a:extLst>
                </a:gridCol>
                <a:gridCol w="1328501">
                  <a:extLst>
                    <a:ext uri="{9D8B030D-6E8A-4147-A177-3AD203B41FA5}">
                      <a16:colId xmlns:a16="http://schemas.microsoft.com/office/drawing/2014/main" val="2327607545"/>
                    </a:ext>
                  </a:extLst>
                </a:gridCol>
              </a:tblGrid>
              <a:tr h="370840">
                <a:tc>
                  <a:txBody>
                    <a:bodyPr/>
                    <a:lstStyle/>
                    <a:p>
                      <a:r>
                        <a:rPr lang="en-US" dirty="0"/>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4753164"/>
                  </a:ext>
                </a:extLst>
              </a:tr>
            </a:tbl>
          </a:graphicData>
        </a:graphic>
      </p:graphicFrame>
      <p:cxnSp>
        <p:nvCxnSpPr>
          <p:cNvPr id="22" name="Straight Connector 21">
            <a:extLst>
              <a:ext uri="{FF2B5EF4-FFF2-40B4-BE49-F238E27FC236}">
                <a16:creationId xmlns:a16="http://schemas.microsoft.com/office/drawing/2014/main" id="{13C640BE-EADB-535B-9604-F082D4C5E5AD}"/>
              </a:ext>
            </a:extLst>
          </p:cNvPr>
          <p:cNvCxnSpPr>
            <a:cxnSpLocks/>
          </p:cNvCxnSpPr>
          <p:nvPr/>
        </p:nvCxnSpPr>
        <p:spPr>
          <a:xfrm flipH="1" flipV="1">
            <a:off x="556554" y="3964752"/>
            <a:ext cx="11097397" cy="3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CAB0A6EE-BC8D-8CAC-9465-ADD14E2B6B2C}"/>
              </a:ext>
            </a:extLst>
          </p:cNvPr>
          <p:cNvSpPr txBox="1">
            <a:spLocks/>
          </p:cNvSpPr>
          <p:nvPr/>
        </p:nvSpPr>
        <p:spPr>
          <a:xfrm>
            <a:off x="206138" y="4063983"/>
            <a:ext cx="2325129" cy="7885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lumMod val="75000"/>
                  </a:schemeClr>
                </a:solidFill>
              </a:rPr>
              <a:t>Network-Effect</a:t>
            </a:r>
            <a:br>
              <a:rPr lang="en-US" dirty="0">
                <a:solidFill>
                  <a:schemeClr val="bg1">
                    <a:lumMod val="75000"/>
                  </a:schemeClr>
                </a:solidFill>
              </a:rPr>
            </a:br>
            <a:r>
              <a:rPr lang="en-US" dirty="0">
                <a:solidFill>
                  <a:schemeClr val="bg1">
                    <a:lumMod val="75000"/>
                  </a:schemeClr>
                </a:solidFill>
              </a:rPr>
              <a:t>Interpretation</a:t>
            </a:r>
          </a:p>
        </p:txBody>
      </p:sp>
      <p:sp>
        <p:nvSpPr>
          <p:cNvPr id="27" name="Content Placeholder 2">
            <a:extLst>
              <a:ext uri="{FF2B5EF4-FFF2-40B4-BE49-F238E27FC236}">
                <a16:creationId xmlns:a16="http://schemas.microsoft.com/office/drawing/2014/main" id="{E0FB20B2-1FBF-E534-91BE-4E57F58F7B2D}"/>
              </a:ext>
            </a:extLst>
          </p:cNvPr>
          <p:cNvSpPr txBox="1">
            <a:spLocks/>
          </p:cNvSpPr>
          <p:nvPr/>
        </p:nvSpPr>
        <p:spPr>
          <a:xfrm>
            <a:off x="4874741" y="1822663"/>
            <a:ext cx="2656702" cy="563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Blocksize War</a:t>
            </a:r>
          </a:p>
        </p:txBody>
      </p:sp>
      <p:sp>
        <p:nvSpPr>
          <p:cNvPr id="28" name="Content Placeholder 2">
            <a:extLst>
              <a:ext uri="{FF2B5EF4-FFF2-40B4-BE49-F238E27FC236}">
                <a16:creationId xmlns:a16="http://schemas.microsoft.com/office/drawing/2014/main" id="{D7E8750C-5D18-8626-B29A-8730FE126AF3}"/>
              </a:ext>
            </a:extLst>
          </p:cNvPr>
          <p:cNvSpPr txBox="1">
            <a:spLocks/>
          </p:cNvSpPr>
          <p:nvPr/>
        </p:nvSpPr>
        <p:spPr>
          <a:xfrm>
            <a:off x="1254461" y="1812229"/>
            <a:ext cx="2656702" cy="563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Initial Growth P</a:t>
            </a:r>
          </a:p>
        </p:txBody>
      </p:sp>
      <p:sp>
        <p:nvSpPr>
          <p:cNvPr id="3" name="Content Placeholder 2">
            <a:extLst>
              <a:ext uri="{FF2B5EF4-FFF2-40B4-BE49-F238E27FC236}">
                <a16:creationId xmlns:a16="http://schemas.microsoft.com/office/drawing/2014/main" id="{83B8B03F-9B74-FBC5-F585-3D19970663F5}"/>
              </a:ext>
            </a:extLst>
          </p:cNvPr>
          <p:cNvSpPr txBox="1">
            <a:spLocks/>
          </p:cNvSpPr>
          <p:nvPr/>
        </p:nvSpPr>
        <p:spPr>
          <a:xfrm>
            <a:off x="8953872" y="1765752"/>
            <a:ext cx="2656702" cy="563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Today</a:t>
            </a:r>
          </a:p>
        </p:txBody>
      </p:sp>
    </p:spTree>
    <p:extLst>
      <p:ext uri="{BB962C8B-B14F-4D97-AF65-F5344CB8AC3E}">
        <p14:creationId xmlns:p14="http://schemas.microsoft.com/office/powerpoint/2010/main" val="1866046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024C-FBB1-0AF4-9303-641AEE4CBAD3}"/>
              </a:ext>
            </a:extLst>
          </p:cNvPr>
          <p:cNvSpPr>
            <a:spLocks noGrp="1"/>
          </p:cNvSpPr>
          <p:nvPr>
            <p:ph type="title"/>
          </p:nvPr>
        </p:nvSpPr>
        <p:spPr/>
        <p:txBody>
          <a:bodyPr>
            <a:normAutofit fontScale="90000"/>
          </a:bodyPr>
          <a:lstStyle/>
          <a:p>
            <a:r>
              <a:rPr lang="en-US" dirty="0"/>
              <a:t>Why Hasn’t Bitcoin </a:t>
            </a:r>
            <a:r>
              <a:rPr lang="en-US" i="1" u="sng" dirty="0"/>
              <a:t>Already</a:t>
            </a:r>
            <a:r>
              <a:rPr lang="en-US" dirty="0"/>
              <a:t> Conquered the World?</a:t>
            </a:r>
          </a:p>
        </p:txBody>
      </p:sp>
      <p:sp>
        <p:nvSpPr>
          <p:cNvPr id="4" name="Slide Number Placeholder 3">
            <a:extLst>
              <a:ext uri="{FF2B5EF4-FFF2-40B4-BE49-F238E27FC236}">
                <a16:creationId xmlns:a16="http://schemas.microsoft.com/office/drawing/2014/main" id="{70641BA0-C4CC-6F23-834D-449BBBA2DC34}"/>
              </a:ext>
            </a:extLst>
          </p:cNvPr>
          <p:cNvSpPr>
            <a:spLocks noGrp="1"/>
          </p:cNvSpPr>
          <p:nvPr>
            <p:ph type="sldNum" sz="quarter" idx="12"/>
          </p:nvPr>
        </p:nvSpPr>
        <p:spPr/>
        <p:txBody>
          <a:bodyPr/>
          <a:lstStyle/>
          <a:p>
            <a:fld id="{64A73B7B-B545-4723-8D44-5CC401310D8B}" type="slidenum">
              <a:rPr lang="en-US" smtClean="0"/>
              <a:t>72</a:t>
            </a:fld>
            <a:endParaRPr lang="en-US" dirty="0"/>
          </a:p>
        </p:txBody>
      </p:sp>
      <p:sp>
        <p:nvSpPr>
          <p:cNvPr id="5" name="Footer Placeholder 4">
            <a:extLst>
              <a:ext uri="{FF2B5EF4-FFF2-40B4-BE49-F238E27FC236}">
                <a16:creationId xmlns:a16="http://schemas.microsoft.com/office/drawing/2014/main" id="{093432CA-99D9-926D-1F76-64952AB2A4B5}"/>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cxnSp>
        <p:nvCxnSpPr>
          <p:cNvPr id="7" name="Straight Arrow Connector 6">
            <a:extLst>
              <a:ext uri="{FF2B5EF4-FFF2-40B4-BE49-F238E27FC236}">
                <a16:creationId xmlns:a16="http://schemas.microsoft.com/office/drawing/2014/main" id="{97E1FA3A-4D9C-F7CB-56F3-01CB6A794ECD}"/>
              </a:ext>
            </a:extLst>
          </p:cNvPr>
          <p:cNvCxnSpPr/>
          <p:nvPr/>
        </p:nvCxnSpPr>
        <p:spPr>
          <a:xfrm>
            <a:off x="419100" y="1573712"/>
            <a:ext cx="11353800" cy="0"/>
          </a:xfrm>
          <a:prstGeom prst="straightConnector1">
            <a:avLst/>
          </a:prstGeom>
          <a:ln w="155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BBAB693-70D9-1893-8485-7FC654DE289D}"/>
              </a:ext>
            </a:extLst>
          </p:cNvPr>
          <p:cNvSpPr txBox="1"/>
          <p:nvPr/>
        </p:nvSpPr>
        <p:spPr>
          <a:xfrm>
            <a:off x="332602" y="1060907"/>
            <a:ext cx="657552" cy="369332"/>
          </a:xfrm>
          <a:prstGeom prst="rect">
            <a:avLst/>
          </a:prstGeom>
          <a:noFill/>
        </p:spPr>
        <p:txBody>
          <a:bodyPr wrap="none" rtlCol="0">
            <a:spAutoFit/>
          </a:bodyPr>
          <a:lstStyle/>
          <a:p>
            <a:r>
              <a:rPr lang="en-US" b="1" dirty="0">
                <a:solidFill>
                  <a:schemeClr val="bg1">
                    <a:lumMod val="75000"/>
                  </a:schemeClr>
                </a:solidFill>
              </a:rPr>
              <a:t>Time</a:t>
            </a:r>
          </a:p>
        </p:txBody>
      </p:sp>
      <p:cxnSp>
        <p:nvCxnSpPr>
          <p:cNvPr id="10" name="Straight Connector 9">
            <a:extLst>
              <a:ext uri="{FF2B5EF4-FFF2-40B4-BE49-F238E27FC236}">
                <a16:creationId xmlns:a16="http://schemas.microsoft.com/office/drawing/2014/main" id="{44178CC4-076B-96A3-6DF9-DFE7CA8794BE}"/>
              </a:ext>
            </a:extLst>
          </p:cNvPr>
          <p:cNvCxnSpPr>
            <a:cxnSpLocks/>
          </p:cNvCxnSpPr>
          <p:nvPr/>
        </p:nvCxnSpPr>
        <p:spPr>
          <a:xfrm flipH="1">
            <a:off x="1033849" y="1822663"/>
            <a:ext cx="3575221" cy="4555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FE0D29-23CF-E208-0ECE-1E7072B08C84}"/>
              </a:ext>
            </a:extLst>
          </p:cNvPr>
          <p:cNvCxnSpPr>
            <a:cxnSpLocks/>
          </p:cNvCxnSpPr>
          <p:nvPr/>
        </p:nvCxnSpPr>
        <p:spPr>
          <a:xfrm>
            <a:off x="7290486" y="1822663"/>
            <a:ext cx="2911422" cy="4501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D89E694-EE3E-3A92-1970-01F8E975E19A}"/>
              </a:ext>
            </a:extLst>
          </p:cNvPr>
          <p:cNvSpPr>
            <a:spLocks noGrp="1"/>
          </p:cNvSpPr>
          <p:nvPr>
            <p:ph idx="1"/>
          </p:nvPr>
        </p:nvSpPr>
        <p:spPr>
          <a:xfrm>
            <a:off x="91897" y="3275446"/>
            <a:ext cx="2325129" cy="788537"/>
          </a:xfrm>
        </p:spPr>
        <p:txBody>
          <a:bodyPr>
            <a:normAutofit fontScale="92500" lnSpcReduction="10000"/>
          </a:bodyPr>
          <a:lstStyle/>
          <a:p>
            <a:pPr marL="0" indent="0" algn="ctr">
              <a:buNone/>
            </a:pPr>
            <a:r>
              <a:rPr lang="en-US" dirty="0">
                <a:solidFill>
                  <a:schemeClr val="bg1">
                    <a:lumMod val="75000"/>
                  </a:schemeClr>
                </a:solidFill>
              </a:rPr>
              <a:t>Orthodox</a:t>
            </a:r>
            <a:br>
              <a:rPr lang="en-US" dirty="0">
                <a:solidFill>
                  <a:schemeClr val="bg1">
                    <a:lumMod val="75000"/>
                  </a:schemeClr>
                </a:solidFill>
              </a:rPr>
            </a:br>
            <a:r>
              <a:rPr lang="en-US" dirty="0">
                <a:solidFill>
                  <a:schemeClr val="bg1">
                    <a:lumMod val="75000"/>
                  </a:schemeClr>
                </a:solidFill>
              </a:rPr>
              <a:t>Interpretation</a:t>
            </a:r>
          </a:p>
        </p:txBody>
      </p:sp>
      <p:graphicFrame>
        <p:nvGraphicFramePr>
          <p:cNvPr id="17" name="Table 17">
            <a:extLst>
              <a:ext uri="{FF2B5EF4-FFF2-40B4-BE49-F238E27FC236}">
                <a16:creationId xmlns:a16="http://schemas.microsoft.com/office/drawing/2014/main" id="{5A761966-856E-8EDE-8AB3-4BB04FDBA74D}"/>
              </a:ext>
            </a:extLst>
          </p:cNvPr>
          <p:cNvGraphicFramePr>
            <a:graphicFrameLocks noGrp="1"/>
          </p:cNvGraphicFramePr>
          <p:nvPr/>
        </p:nvGraphicFramePr>
        <p:xfrm>
          <a:off x="628993" y="1414752"/>
          <a:ext cx="10628008" cy="370840"/>
        </p:xfrm>
        <a:graphic>
          <a:graphicData uri="http://schemas.openxmlformats.org/drawingml/2006/table">
            <a:tbl>
              <a:tblPr>
                <a:tableStyleId>{5C22544A-7EE6-4342-B048-85BDC9FD1C3A}</a:tableStyleId>
              </a:tblPr>
              <a:tblGrid>
                <a:gridCol w="1328501">
                  <a:extLst>
                    <a:ext uri="{9D8B030D-6E8A-4147-A177-3AD203B41FA5}">
                      <a16:colId xmlns:a16="http://schemas.microsoft.com/office/drawing/2014/main" val="1651195270"/>
                    </a:ext>
                  </a:extLst>
                </a:gridCol>
                <a:gridCol w="1328501">
                  <a:extLst>
                    <a:ext uri="{9D8B030D-6E8A-4147-A177-3AD203B41FA5}">
                      <a16:colId xmlns:a16="http://schemas.microsoft.com/office/drawing/2014/main" val="1240937952"/>
                    </a:ext>
                  </a:extLst>
                </a:gridCol>
                <a:gridCol w="1328501">
                  <a:extLst>
                    <a:ext uri="{9D8B030D-6E8A-4147-A177-3AD203B41FA5}">
                      <a16:colId xmlns:a16="http://schemas.microsoft.com/office/drawing/2014/main" val="38649785"/>
                    </a:ext>
                  </a:extLst>
                </a:gridCol>
                <a:gridCol w="1328501">
                  <a:extLst>
                    <a:ext uri="{9D8B030D-6E8A-4147-A177-3AD203B41FA5}">
                      <a16:colId xmlns:a16="http://schemas.microsoft.com/office/drawing/2014/main" val="163775432"/>
                    </a:ext>
                  </a:extLst>
                </a:gridCol>
                <a:gridCol w="1328501">
                  <a:extLst>
                    <a:ext uri="{9D8B030D-6E8A-4147-A177-3AD203B41FA5}">
                      <a16:colId xmlns:a16="http://schemas.microsoft.com/office/drawing/2014/main" val="1568738939"/>
                    </a:ext>
                  </a:extLst>
                </a:gridCol>
                <a:gridCol w="1328501">
                  <a:extLst>
                    <a:ext uri="{9D8B030D-6E8A-4147-A177-3AD203B41FA5}">
                      <a16:colId xmlns:a16="http://schemas.microsoft.com/office/drawing/2014/main" val="1669918842"/>
                    </a:ext>
                  </a:extLst>
                </a:gridCol>
                <a:gridCol w="1328501">
                  <a:extLst>
                    <a:ext uri="{9D8B030D-6E8A-4147-A177-3AD203B41FA5}">
                      <a16:colId xmlns:a16="http://schemas.microsoft.com/office/drawing/2014/main" val="3231111165"/>
                    </a:ext>
                  </a:extLst>
                </a:gridCol>
                <a:gridCol w="1328501">
                  <a:extLst>
                    <a:ext uri="{9D8B030D-6E8A-4147-A177-3AD203B41FA5}">
                      <a16:colId xmlns:a16="http://schemas.microsoft.com/office/drawing/2014/main" val="2327607545"/>
                    </a:ext>
                  </a:extLst>
                </a:gridCol>
              </a:tblGrid>
              <a:tr h="370840">
                <a:tc>
                  <a:txBody>
                    <a:bodyPr/>
                    <a:lstStyle/>
                    <a:p>
                      <a:r>
                        <a:rPr lang="en-US" dirty="0"/>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4753164"/>
                  </a:ext>
                </a:extLst>
              </a:tr>
            </a:tbl>
          </a:graphicData>
        </a:graphic>
      </p:graphicFrame>
      <p:cxnSp>
        <p:nvCxnSpPr>
          <p:cNvPr id="22" name="Straight Connector 21">
            <a:extLst>
              <a:ext uri="{FF2B5EF4-FFF2-40B4-BE49-F238E27FC236}">
                <a16:creationId xmlns:a16="http://schemas.microsoft.com/office/drawing/2014/main" id="{13C640BE-EADB-535B-9604-F082D4C5E5AD}"/>
              </a:ext>
            </a:extLst>
          </p:cNvPr>
          <p:cNvCxnSpPr>
            <a:cxnSpLocks/>
          </p:cNvCxnSpPr>
          <p:nvPr/>
        </p:nvCxnSpPr>
        <p:spPr>
          <a:xfrm flipH="1" flipV="1">
            <a:off x="556554" y="3964752"/>
            <a:ext cx="11097397" cy="3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CAB0A6EE-BC8D-8CAC-9465-ADD14E2B6B2C}"/>
              </a:ext>
            </a:extLst>
          </p:cNvPr>
          <p:cNvSpPr txBox="1">
            <a:spLocks/>
          </p:cNvSpPr>
          <p:nvPr/>
        </p:nvSpPr>
        <p:spPr>
          <a:xfrm>
            <a:off x="206138" y="4063983"/>
            <a:ext cx="2325129" cy="7885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lumMod val="75000"/>
                  </a:schemeClr>
                </a:solidFill>
              </a:rPr>
              <a:t>Network-Effect</a:t>
            </a:r>
            <a:br>
              <a:rPr lang="en-US" dirty="0">
                <a:solidFill>
                  <a:schemeClr val="bg1">
                    <a:lumMod val="75000"/>
                  </a:schemeClr>
                </a:solidFill>
              </a:rPr>
            </a:br>
            <a:r>
              <a:rPr lang="en-US" dirty="0">
                <a:solidFill>
                  <a:schemeClr val="bg1">
                    <a:lumMod val="75000"/>
                  </a:schemeClr>
                </a:solidFill>
              </a:rPr>
              <a:t>Interpretation</a:t>
            </a:r>
          </a:p>
        </p:txBody>
      </p:sp>
      <p:sp>
        <p:nvSpPr>
          <p:cNvPr id="26" name="Content Placeholder 2">
            <a:extLst>
              <a:ext uri="{FF2B5EF4-FFF2-40B4-BE49-F238E27FC236}">
                <a16:creationId xmlns:a16="http://schemas.microsoft.com/office/drawing/2014/main" id="{12AC725F-9103-8C2D-74A1-AF0A3D1CB711}"/>
              </a:ext>
            </a:extLst>
          </p:cNvPr>
          <p:cNvSpPr txBox="1">
            <a:spLocks/>
          </p:cNvSpPr>
          <p:nvPr/>
        </p:nvSpPr>
        <p:spPr>
          <a:xfrm>
            <a:off x="4028303" y="2604017"/>
            <a:ext cx="4349578" cy="139062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Culling of the Weak</a:t>
            </a:r>
          </a:p>
          <a:p>
            <a:r>
              <a:rPr lang="en-US" dirty="0"/>
              <a:t>Unreliable allies were purged</a:t>
            </a:r>
          </a:p>
          <a:p>
            <a:r>
              <a:rPr lang="en-US" dirty="0"/>
              <a:t>Demonstrates our Commitment to Decentralization </a:t>
            </a:r>
          </a:p>
        </p:txBody>
      </p:sp>
      <p:sp>
        <p:nvSpPr>
          <p:cNvPr id="27" name="Content Placeholder 2">
            <a:extLst>
              <a:ext uri="{FF2B5EF4-FFF2-40B4-BE49-F238E27FC236}">
                <a16:creationId xmlns:a16="http://schemas.microsoft.com/office/drawing/2014/main" id="{E0FB20B2-1FBF-E534-91BE-4E57F58F7B2D}"/>
              </a:ext>
            </a:extLst>
          </p:cNvPr>
          <p:cNvSpPr txBox="1">
            <a:spLocks/>
          </p:cNvSpPr>
          <p:nvPr/>
        </p:nvSpPr>
        <p:spPr>
          <a:xfrm>
            <a:off x="4874741" y="1822663"/>
            <a:ext cx="2656702" cy="563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Blocksize War</a:t>
            </a:r>
          </a:p>
        </p:txBody>
      </p:sp>
      <p:sp>
        <p:nvSpPr>
          <p:cNvPr id="28" name="Content Placeholder 2">
            <a:extLst>
              <a:ext uri="{FF2B5EF4-FFF2-40B4-BE49-F238E27FC236}">
                <a16:creationId xmlns:a16="http://schemas.microsoft.com/office/drawing/2014/main" id="{D7E8750C-5D18-8626-B29A-8730FE126AF3}"/>
              </a:ext>
            </a:extLst>
          </p:cNvPr>
          <p:cNvSpPr txBox="1">
            <a:spLocks/>
          </p:cNvSpPr>
          <p:nvPr/>
        </p:nvSpPr>
        <p:spPr>
          <a:xfrm>
            <a:off x="1254461" y="1812229"/>
            <a:ext cx="2656702" cy="563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Initial Growth P</a:t>
            </a:r>
          </a:p>
        </p:txBody>
      </p:sp>
      <p:sp>
        <p:nvSpPr>
          <p:cNvPr id="30" name="Content Placeholder 2">
            <a:extLst>
              <a:ext uri="{FF2B5EF4-FFF2-40B4-BE49-F238E27FC236}">
                <a16:creationId xmlns:a16="http://schemas.microsoft.com/office/drawing/2014/main" id="{228C3DA1-6E58-480A-61AD-4C01CA942B04}"/>
              </a:ext>
            </a:extLst>
          </p:cNvPr>
          <p:cNvSpPr txBox="1">
            <a:spLocks/>
          </p:cNvSpPr>
          <p:nvPr/>
        </p:nvSpPr>
        <p:spPr>
          <a:xfrm>
            <a:off x="8371583" y="2177426"/>
            <a:ext cx="3728520" cy="151404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 takes time! </a:t>
            </a:r>
          </a:p>
          <a:p>
            <a:r>
              <a:rPr lang="en-US" dirty="0"/>
              <a:t>S**</a:t>
            </a:r>
            <a:r>
              <a:rPr lang="en-US" dirty="0" err="1"/>
              <a:t>tcoins</a:t>
            </a:r>
            <a:r>
              <a:rPr lang="en-US" dirty="0"/>
              <a:t> exist because of moral defects (“greed”, scams, bad marketing).</a:t>
            </a:r>
          </a:p>
          <a:p>
            <a:endParaRPr lang="en-US" dirty="0"/>
          </a:p>
          <a:p>
            <a:endParaRPr lang="en-US" dirty="0"/>
          </a:p>
        </p:txBody>
      </p:sp>
      <p:sp>
        <p:nvSpPr>
          <p:cNvPr id="34" name="Content Placeholder 2">
            <a:extLst>
              <a:ext uri="{FF2B5EF4-FFF2-40B4-BE49-F238E27FC236}">
                <a16:creationId xmlns:a16="http://schemas.microsoft.com/office/drawing/2014/main" id="{0BC99278-FD58-BF12-6A91-DFC7D3DAAAEA}"/>
              </a:ext>
            </a:extLst>
          </p:cNvPr>
          <p:cNvSpPr txBox="1">
            <a:spLocks/>
          </p:cNvSpPr>
          <p:nvPr/>
        </p:nvSpPr>
        <p:spPr>
          <a:xfrm>
            <a:off x="8953872" y="1765752"/>
            <a:ext cx="2656702" cy="563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Today</a:t>
            </a:r>
          </a:p>
        </p:txBody>
      </p:sp>
    </p:spTree>
    <p:extLst>
      <p:ext uri="{BB962C8B-B14F-4D97-AF65-F5344CB8AC3E}">
        <p14:creationId xmlns:p14="http://schemas.microsoft.com/office/powerpoint/2010/main" val="11803574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024C-FBB1-0AF4-9303-641AEE4CBAD3}"/>
              </a:ext>
            </a:extLst>
          </p:cNvPr>
          <p:cNvSpPr>
            <a:spLocks noGrp="1"/>
          </p:cNvSpPr>
          <p:nvPr>
            <p:ph type="title"/>
          </p:nvPr>
        </p:nvSpPr>
        <p:spPr/>
        <p:txBody>
          <a:bodyPr>
            <a:normAutofit fontScale="90000"/>
          </a:bodyPr>
          <a:lstStyle/>
          <a:p>
            <a:r>
              <a:rPr lang="en-US" dirty="0"/>
              <a:t>Why Hasn’t Bitcoin </a:t>
            </a:r>
            <a:r>
              <a:rPr lang="en-US" i="1" u="sng" dirty="0"/>
              <a:t>Already</a:t>
            </a:r>
            <a:r>
              <a:rPr lang="en-US" dirty="0"/>
              <a:t> Conquered the World?</a:t>
            </a:r>
          </a:p>
        </p:txBody>
      </p:sp>
      <p:sp>
        <p:nvSpPr>
          <p:cNvPr id="4" name="Slide Number Placeholder 3">
            <a:extLst>
              <a:ext uri="{FF2B5EF4-FFF2-40B4-BE49-F238E27FC236}">
                <a16:creationId xmlns:a16="http://schemas.microsoft.com/office/drawing/2014/main" id="{70641BA0-C4CC-6F23-834D-449BBBA2DC34}"/>
              </a:ext>
            </a:extLst>
          </p:cNvPr>
          <p:cNvSpPr>
            <a:spLocks noGrp="1"/>
          </p:cNvSpPr>
          <p:nvPr>
            <p:ph type="sldNum" sz="quarter" idx="12"/>
          </p:nvPr>
        </p:nvSpPr>
        <p:spPr/>
        <p:txBody>
          <a:bodyPr/>
          <a:lstStyle/>
          <a:p>
            <a:fld id="{64A73B7B-B545-4723-8D44-5CC401310D8B}" type="slidenum">
              <a:rPr lang="en-US" smtClean="0"/>
              <a:t>73</a:t>
            </a:fld>
            <a:endParaRPr lang="en-US" dirty="0"/>
          </a:p>
        </p:txBody>
      </p:sp>
      <p:sp>
        <p:nvSpPr>
          <p:cNvPr id="5" name="Footer Placeholder 4">
            <a:extLst>
              <a:ext uri="{FF2B5EF4-FFF2-40B4-BE49-F238E27FC236}">
                <a16:creationId xmlns:a16="http://schemas.microsoft.com/office/drawing/2014/main" id="{093432CA-99D9-926D-1F76-64952AB2A4B5}"/>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cxnSp>
        <p:nvCxnSpPr>
          <p:cNvPr id="7" name="Straight Arrow Connector 6">
            <a:extLst>
              <a:ext uri="{FF2B5EF4-FFF2-40B4-BE49-F238E27FC236}">
                <a16:creationId xmlns:a16="http://schemas.microsoft.com/office/drawing/2014/main" id="{97E1FA3A-4D9C-F7CB-56F3-01CB6A794ECD}"/>
              </a:ext>
            </a:extLst>
          </p:cNvPr>
          <p:cNvCxnSpPr/>
          <p:nvPr/>
        </p:nvCxnSpPr>
        <p:spPr>
          <a:xfrm>
            <a:off x="419100" y="1573712"/>
            <a:ext cx="11353800" cy="0"/>
          </a:xfrm>
          <a:prstGeom prst="straightConnector1">
            <a:avLst/>
          </a:prstGeom>
          <a:ln w="155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BBAB693-70D9-1893-8485-7FC654DE289D}"/>
              </a:ext>
            </a:extLst>
          </p:cNvPr>
          <p:cNvSpPr txBox="1"/>
          <p:nvPr/>
        </p:nvSpPr>
        <p:spPr>
          <a:xfrm>
            <a:off x="332602" y="1060907"/>
            <a:ext cx="657552" cy="369332"/>
          </a:xfrm>
          <a:prstGeom prst="rect">
            <a:avLst/>
          </a:prstGeom>
          <a:noFill/>
        </p:spPr>
        <p:txBody>
          <a:bodyPr wrap="none" rtlCol="0">
            <a:spAutoFit/>
          </a:bodyPr>
          <a:lstStyle/>
          <a:p>
            <a:r>
              <a:rPr lang="en-US" b="1" dirty="0">
                <a:solidFill>
                  <a:schemeClr val="bg1">
                    <a:lumMod val="75000"/>
                  </a:schemeClr>
                </a:solidFill>
              </a:rPr>
              <a:t>Time</a:t>
            </a:r>
          </a:p>
        </p:txBody>
      </p:sp>
      <p:cxnSp>
        <p:nvCxnSpPr>
          <p:cNvPr id="10" name="Straight Connector 9">
            <a:extLst>
              <a:ext uri="{FF2B5EF4-FFF2-40B4-BE49-F238E27FC236}">
                <a16:creationId xmlns:a16="http://schemas.microsoft.com/office/drawing/2014/main" id="{44178CC4-076B-96A3-6DF9-DFE7CA8794BE}"/>
              </a:ext>
            </a:extLst>
          </p:cNvPr>
          <p:cNvCxnSpPr>
            <a:cxnSpLocks/>
          </p:cNvCxnSpPr>
          <p:nvPr/>
        </p:nvCxnSpPr>
        <p:spPr>
          <a:xfrm flipH="1">
            <a:off x="1033849" y="1822663"/>
            <a:ext cx="3575221" cy="4555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FE0D29-23CF-E208-0ECE-1E7072B08C84}"/>
              </a:ext>
            </a:extLst>
          </p:cNvPr>
          <p:cNvCxnSpPr>
            <a:cxnSpLocks/>
          </p:cNvCxnSpPr>
          <p:nvPr/>
        </p:nvCxnSpPr>
        <p:spPr>
          <a:xfrm>
            <a:off x="7290486" y="1822663"/>
            <a:ext cx="2911422" cy="4501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D89E694-EE3E-3A92-1970-01F8E975E19A}"/>
              </a:ext>
            </a:extLst>
          </p:cNvPr>
          <p:cNvSpPr>
            <a:spLocks noGrp="1"/>
          </p:cNvSpPr>
          <p:nvPr>
            <p:ph idx="1"/>
          </p:nvPr>
        </p:nvSpPr>
        <p:spPr>
          <a:xfrm>
            <a:off x="91897" y="3275446"/>
            <a:ext cx="2325129" cy="788537"/>
          </a:xfrm>
        </p:spPr>
        <p:txBody>
          <a:bodyPr>
            <a:normAutofit fontScale="92500" lnSpcReduction="10000"/>
          </a:bodyPr>
          <a:lstStyle/>
          <a:p>
            <a:pPr marL="0" indent="0" algn="ctr">
              <a:buNone/>
            </a:pPr>
            <a:r>
              <a:rPr lang="en-US" dirty="0">
                <a:solidFill>
                  <a:schemeClr val="bg1">
                    <a:lumMod val="75000"/>
                  </a:schemeClr>
                </a:solidFill>
              </a:rPr>
              <a:t>Orthodox</a:t>
            </a:r>
            <a:br>
              <a:rPr lang="en-US" dirty="0">
                <a:solidFill>
                  <a:schemeClr val="bg1">
                    <a:lumMod val="75000"/>
                  </a:schemeClr>
                </a:solidFill>
              </a:rPr>
            </a:br>
            <a:r>
              <a:rPr lang="en-US" dirty="0">
                <a:solidFill>
                  <a:schemeClr val="bg1">
                    <a:lumMod val="75000"/>
                  </a:schemeClr>
                </a:solidFill>
              </a:rPr>
              <a:t>Interpretation</a:t>
            </a:r>
          </a:p>
        </p:txBody>
      </p:sp>
      <p:graphicFrame>
        <p:nvGraphicFramePr>
          <p:cNvPr id="17" name="Table 17">
            <a:extLst>
              <a:ext uri="{FF2B5EF4-FFF2-40B4-BE49-F238E27FC236}">
                <a16:creationId xmlns:a16="http://schemas.microsoft.com/office/drawing/2014/main" id="{5A761966-856E-8EDE-8AB3-4BB04FDBA74D}"/>
              </a:ext>
            </a:extLst>
          </p:cNvPr>
          <p:cNvGraphicFramePr>
            <a:graphicFrameLocks noGrp="1"/>
          </p:cNvGraphicFramePr>
          <p:nvPr/>
        </p:nvGraphicFramePr>
        <p:xfrm>
          <a:off x="628993" y="1414752"/>
          <a:ext cx="10628008" cy="370840"/>
        </p:xfrm>
        <a:graphic>
          <a:graphicData uri="http://schemas.openxmlformats.org/drawingml/2006/table">
            <a:tbl>
              <a:tblPr>
                <a:tableStyleId>{5C22544A-7EE6-4342-B048-85BDC9FD1C3A}</a:tableStyleId>
              </a:tblPr>
              <a:tblGrid>
                <a:gridCol w="1328501">
                  <a:extLst>
                    <a:ext uri="{9D8B030D-6E8A-4147-A177-3AD203B41FA5}">
                      <a16:colId xmlns:a16="http://schemas.microsoft.com/office/drawing/2014/main" val="1651195270"/>
                    </a:ext>
                  </a:extLst>
                </a:gridCol>
                <a:gridCol w="1328501">
                  <a:extLst>
                    <a:ext uri="{9D8B030D-6E8A-4147-A177-3AD203B41FA5}">
                      <a16:colId xmlns:a16="http://schemas.microsoft.com/office/drawing/2014/main" val="1240937952"/>
                    </a:ext>
                  </a:extLst>
                </a:gridCol>
                <a:gridCol w="1328501">
                  <a:extLst>
                    <a:ext uri="{9D8B030D-6E8A-4147-A177-3AD203B41FA5}">
                      <a16:colId xmlns:a16="http://schemas.microsoft.com/office/drawing/2014/main" val="38649785"/>
                    </a:ext>
                  </a:extLst>
                </a:gridCol>
                <a:gridCol w="1328501">
                  <a:extLst>
                    <a:ext uri="{9D8B030D-6E8A-4147-A177-3AD203B41FA5}">
                      <a16:colId xmlns:a16="http://schemas.microsoft.com/office/drawing/2014/main" val="163775432"/>
                    </a:ext>
                  </a:extLst>
                </a:gridCol>
                <a:gridCol w="1328501">
                  <a:extLst>
                    <a:ext uri="{9D8B030D-6E8A-4147-A177-3AD203B41FA5}">
                      <a16:colId xmlns:a16="http://schemas.microsoft.com/office/drawing/2014/main" val="1568738939"/>
                    </a:ext>
                  </a:extLst>
                </a:gridCol>
                <a:gridCol w="1328501">
                  <a:extLst>
                    <a:ext uri="{9D8B030D-6E8A-4147-A177-3AD203B41FA5}">
                      <a16:colId xmlns:a16="http://schemas.microsoft.com/office/drawing/2014/main" val="1669918842"/>
                    </a:ext>
                  </a:extLst>
                </a:gridCol>
                <a:gridCol w="1328501">
                  <a:extLst>
                    <a:ext uri="{9D8B030D-6E8A-4147-A177-3AD203B41FA5}">
                      <a16:colId xmlns:a16="http://schemas.microsoft.com/office/drawing/2014/main" val="3231111165"/>
                    </a:ext>
                  </a:extLst>
                </a:gridCol>
                <a:gridCol w="1328501">
                  <a:extLst>
                    <a:ext uri="{9D8B030D-6E8A-4147-A177-3AD203B41FA5}">
                      <a16:colId xmlns:a16="http://schemas.microsoft.com/office/drawing/2014/main" val="2327607545"/>
                    </a:ext>
                  </a:extLst>
                </a:gridCol>
              </a:tblGrid>
              <a:tr h="370840">
                <a:tc>
                  <a:txBody>
                    <a:bodyPr/>
                    <a:lstStyle/>
                    <a:p>
                      <a:r>
                        <a:rPr lang="en-US" dirty="0"/>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4753164"/>
                  </a:ext>
                </a:extLst>
              </a:tr>
            </a:tbl>
          </a:graphicData>
        </a:graphic>
      </p:graphicFrame>
      <p:cxnSp>
        <p:nvCxnSpPr>
          <p:cNvPr id="22" name="Straight Connector 21">
            <a:extLst>
              <a:ext uri="{FF2B5EF4-FFF2-40B4-BE49-F238E27FC236}">
                <a16:creationId xmlns:a16="http://schemas.microsoft.com/office/drawing/2014/main" id="{13C640BE-EADB-535B-9604-F082D4C5E5AD}"/>
              </a:ext>
            </a:extLst>
          </p:cNvPr>
          <p:cNvCxnSpPr>
            <a:cxnSpLocks/>
          </p:cNvCxnSpPr>
          <p:nvPr/>
        </p:nvCxnSpPr>
        <p:spPr>
          <a:xfrm flipH="1" flipV="1">
            <a:off x="556554" y="3964752"/>
            <a:ext cx="11097397" cy="3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CAB0A6EE-BC8D-8CAC-9465-ADD14E2B6B2C}"/>
              </a:ext>
            </a:extLst>
          </p:cNvPr>
          <p:cNvSpPr txBox="1">
            <a:spLocks/>
          </p:cNvSpPr>
          <p:nvPr/>
        </p:nvSpPr>
        <p:spPr>
          <a:xfrm>
            <a:off x="206138" y="4063983"/>
            <a:ext cx="2325129" cy="7885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lumMod val="75000"/>
                  </a:schemeClr>
                </a:solidFill>
              </a:rPr>
              <a:t>Network-Effect</a:t>
            </a:r>
            <a:br>
              <a:rPr lang="en-US" dirty="0">
                <a:solidFill>
                  <a:schemeClr val="bg1">
                    <a:lumMod val="75000"/>
                  </a:schemeClr>
                </a:solidFill>
              </a:rPr>
            </a:br>
            <a:r>
              <a:rPr lang="en-US" dirty="0">
                <a:solidFill>
                  <a:schemeClr val="bg1">
                    <a:lumMod val="75000"/>
                  </a:schemeClr>
                </a:solidFill>
              </a:rPr>
              <a:t>Interpretation</a:t>
            </a:r>
          </a:p>
        </p:txBody>
      </p:sp>
      <p:sp>
        <p:nvSpPr>
          <p:cNvPr id="26" name="Content Placeholder 2">
            <a:extLst>
              <a:ext uri="{FF2B5EF4-FFF2-40B4-BE49-F238E27FC236}">
                <a16:creationId xmlns:a16="http://schemas.microsoft.com/office/drawing/2014/main" id="{12AC725F-9103-8C2D-74A1-AF0A3D1CB711}"/>
              </a:ext>
            </a:extLst>
          </p:cNvPr>
          <p:cNvSpPr txBox="1">
            <a:spLocks/>
          </p:cNvSpPr>
          <p:nvPr/>
        </p:nvSpPr>
        <p:spPr>
          <a:xfrm>
            <a:off x="4028303" y="2604017"/>
            <a:ext cx="4349578" cy="139062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Culling of the Weak</a:t>
            </a:r>
          </a:p>
          <a:p>
            <a:r>
              <a:rPr lang="en-US" dirty="0"/>
              <a:t>Unreliable allies were purged</a:t>
            </a:r>
          </a:p>
          <a:p>
            <a:r>
              <a:rPr lang="en-US" dirty="0"/>
              <a:t>Demonstrates our Commitment to Decentralization </a:t>
            </a:r>
          </a:p>
        </p:txBody>
      </p:sp>
      <p:sp>
        <p:nvSpPr>
          <p:cNvPr id="27" name="Content Placeholder 2">
            <a:extLst>
              <a:ext uri="{FF2B5EF4-FFF2-40B4-BE49-F238E27FC236}">
                <a16:creationId xmlns:a16="http://schemas.microsoft.com/office/drawing/2014/main" id="{E0FB20B2-1FBF-E534-91BE-4E57F58F7B2D}"/>
              </a:ext>
            </a:extLst>
          </p:cNvPr>
          <p:cNvSpPr txBox="1">
            <a:spLocks/>
          </p:cNvSpPr>
          <p:nvPr/>
        </p:nvSpPr>
        <p:spPr>
          <a:xfrm>
            <a:off x="4874741" y="1822663"/>
            <a:ext cx="2656702" cy="563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Blocksize War</a:t>
            </a:r>
          </a:p>
        </p:txBody>
      </p:sp>
      <p:sp>
        <p:nvSpPr>
          <p:cNvPr id="28" name="Content Placeholder 2">
            <a:extLst>
              <a:ext uri="{FF2B5EF4-FFF2-40B4-BE49-F238E27FC236}">
                <a16:creationId xmlns:a16="http://schemas.microsoft.com/office/drawing/2014/main" id="{D7E8750C-5D18-8626-B29A-8730FE126AF3}"/>
              </a:ext>
            </a:extLst>
          </p:cNvPr>
          <p:cNvSpPr txBox="1">
            <a:spLocks/>
          </p:cNvSpPr>
          <p:nvPr/>
        </p:nvSpPr>
        <p:spPr>
          <a:xfrm>
            <a:off x="1254461" y="1812229"/>
            <a:ext cx="2656702" cy="563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Initial Growth P</a:t>
            </a:r>
          </a:p>
        </p:txBody>
      </p:sp>
      <p:sp>
        <p:nvSpPr>
          <p:cNvPr id="29" name="Content Placeholder 2">
            <a:extLst>
              <a:ext uri="{FF2B5EF4-FFF2-40B4-BE49-F238E27FC236}">
                <a16:creationId xmlns:a16="http://schemas.microsoft.com/office/drawing/2014/main" id="{37FFF88B-573D-A307-651E-967681A37EED}"/>
              </a:ext>
            </a:extLst>
          </p:cNvPr>
          <p:cNvSpPr txBox="1">
            <a:spLocks/>
          </p:cNvSpPr>
          <p:nvPr/>
        </p:nvSpPr>
        <p:spPr>
          <a:xfrm>
            <a:off x="2504036" y="4474453"/>
            <a:ext cx="6783858" cy="184996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Community no longer a welcoming / pro-growth place.</a:t>
            </a:r>
          </a:p>
          <a:p>
            <a:r>
              <a:rPr lang="en-US" dirty="0"/>
              <a:t>Gave pretext / justification to Ethereum / other competitors.</a:t>
            </a:r>
          </a:p>
          <a:p>
            <a:r>
              <a:rPr lang="en-US" dirty="0"/>
              <a:t>Demonstrates our abandoning our core mission (world domination, “bitcoin vs the banks”), so that we can play internal political games amongst ourselves.</a:t>
            </a:r>
          </a:p>
        </p:txBody>
      </p:sp>
      <p:sp>
        <p:nvSpPr>
          <p:cNvPr id="30" name="Content Placeholder 2">
            <a:extLst>
              <a:ext uri="{FF2B5EF4-FFF2-40B4-BE49-F238E27FC236}">
                <a16:creationId xmlns:a16="http://schemas.microsoft.com/office/drawing/2014/main" id="{228C3DA1-6E58-480A-61AD-4C01CA942B04}"/>
              </a:ext>
            </a:extLst>
          </p:cNvPr>
          <p:cNvSpPr txBox="1">
            <a:spLocks/>
          </p:cNvSpPr>
          <p:nvPr/>
        </p:nvSpPr>
        <p:spPr>
          <a:xfrm>
            <a:off x="8371583" y="2177426"/>
            <a:ext cx="3728520" cy="151404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 takes time! </a:t>
            </a:r>
          </a:p>
          <a:p>
            <a:r>
              <a:rPr lang="en-US" dirty="0"/>
              <a:t>S**</a:t>
            </a:r>
            <a:r>
              <a:rPr lang="en-US" dirty="0" err="1"/>
              <a:t>tcoins</a:t>
            </a:r>
            <a:r>
              <a:rPr lang="en-US" dirty="0"/>
              <a:t> exist because of moral defects (“greed”, scams, bad marketing).</a:t>
            </a:r>
          </a:p>
          <a:p>
            <a:endParaRPr lang="en-US" dirty="0"/>
          </a:p>
          <a:p>
            <a:endParaRPr lang="en-US" dirty="0"/>
          </a:p>
        </p:txBody>
      </p:sp>
      <p:sp>
        <p:nvSpPr>
          <p:cNvPr id="31" name="Content Placeholder 2">
            <a:extLst>
              <a:ext uri="{FF2B5EF4-FFF2-40B4-BE49-F238E27FC236}">
                <a16:creationId xmlns:a16="http://schemas.microsoft.com/office/drawing/2014/main" id="{EE9CC5AF-842B-EA53-2D8C-CCD8D4BEF24C}"/>
              </a:ext>
            </a:extLst>
          </p:cNvPr>
          <p:cNvSpPr txBox="1">
            <a:spLocks/>
          </p:cNvSpPr>
          <p:nvPr/>
        </p:nvSpPr>
        <p:spPr>
          <a:xfrm>
            <a:off x="9654464" y="3748955"/>
            <a:ext cx="2627884" cy="235592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Complacency / </a:t>
            </a:r>
            <a:r>
              <a:rPr lang="en-US" dirty="0" err="1"/>
              <a:t>Flippening</a:t>
            </a:r>
            <a:r>
              <a:rPr lang="en-US" dirty="0"/>
              <a:t> / Uncertainty that Bitcoin is “the one”.</a:t>
            </a:r>
          </a:p>
          <a:p>
            <a:r>
              <a:rPr lang="en-US" dirty="0"/>
              <a:t>People like the features and cheap fees of other blockchains.</a:t>
            </a:r>
          </a:p>
        </p:txBody>
      </p:sp>
      <p:sp>
        <p:nvSpPr>
          <p:cNvPr id="3" name="Content Placeholder 2">
            <a:extLst>
              <a:ext uri="{FF2B5EF4-FFF2-40B4-BE49-F238E27FC236}">
                <a16:creationId xmlns:a16="http://schemas.microsoft.com/office/drawing/2014/main" id="{45420D39-8CD1-08E7-24CF-17D2216F978E}"/>
              </a:ext>
            </a:extLst>
          </p:cNvPr>
          <p:cNvSpPr txBox="1">
            <a:spLocks/>
          </p:cNvSpPr>
          <p:nvPr/>
        </p:nvSpPr>
        <p:spPr>
          <a:xfrm>
            <a:off x="8953872" y="1765752"/>
            <a:ext cx="2656702" cy="563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Today</a:t>
            </a:r>
          </a:p>
        </p:txBody>
      </p:sp>
    </p:spTree>
    <p:extLst>
      <p:ext uri="{BB962C8B-B14F-4D97-AF65-F5344CB8AC3E}">
        <p14:creationId xmlns:p14="http://schemas.microsoft.com/office/powerpoint/2010/main" val="2264476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0CC05-1D8A-BF73-702B-76120AC7D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1ABDD-FD56-610E-FA4F-F09B58D4246C}"/>
              </a:ext>
            </a:extLst>
          </p:cNvPr>
          <p:cNvSpPr>
            <a:spLocks noGrp="1"/>
          </p:cNvSpPr>
          <p:nvPr>
            <p:ph type="title"/>
          </p:nvPr>
        </p:nvSpPr>
        <p:spPr>
          <a:xfrm>
            <a:off x="1022751" y="1836455"/>
            <a:ext cx="10146497" cy="3185090"/>
          </a:xfrm>
        </p:spPr>
        <p:txBody>
          <a:bodyPr>
            <a:normAutofit/>
          </a:bodyPr>
          <a:lstStyle/>
          <a:p>
            <a:pPr algn="ctr"/>
            <a:r>
              <a:rPr lang="en-US" sz="5400" dirty="0"/>
              <a:t>How to Get These BIPs</a:t>
            </a:r>
          </a:p>
        </p:txBody>
      </p:sp>
      <p:sp>
        <p:nvSpPr>
          <p:cNvPr id="4" name="Footer Placeholder 3">
            <a:extLst>
              <a:ext uri="{FF2B5EF4-FFF2-40B4-BE49-F238E27FC236}">
                <a16:creationId xmlns:a16="http://schemas.microsoft.com/office/drawing/2014/main" id="{BAD78173-6DAA-C75D-D5DC-4B701BEC8AEE}"/>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7CD5486E-FFD5-63D2-EDD5-BE707E4DD5F4}"/>
              </a:ext>
            </a:extLst>
          </p:cNvPr>
          <p:cNvSpPr>
            <a:spLocks noGrp="1"/>
          </p:cNvSpPr>
          <p:nvPr>
            <p:ph type="sldNum" sz="quarter" idx="12"/>
          </p:nvPr>
        </p:nvSpPr>
        <p:spPr/>
        <p:txBody>
          <a:bodyPr/>
          <a:lstStyle/>
          <a:p>
            <a:fld id="{B6877F82-84DC-415B-8D0D-0C674AA6E930}" type="slidenum">
              <a:rPr lang="en-US" smtClean="0"/>
              <a:t>74</a:t>
            </a:fld>
            <a:endParaRPr lang="en-US"/>
          </a:p>
        </p:txBody>
      </p:sp>
    </p:spTree>
    <p:extLst>
      <p:ext uri="{BB962C8B-B14F-4D97-AF65-F5344CB8AC3E}">
        <p14:creationId xmlns:p14="http://schemas.microsoft.com/office/powerpoint/2010/main" val="2414609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05DE6-D0A3-C100-B205-521FF2672E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A0C840-6D92-327C-6458-EE0B57777BB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75BBC0D-775F-40E9-59C1-334D622199B3}"/>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BE2FD0EF-401D-C5AE-028D-C032EEC6CB7F}"/>
              </a:ext>
            </a:extLst>
          </p:cNvPr>
          <p:cNvSpPr>
            <a:spLocks noGrp="1"/>
          </p:cNvSpPr>
          <p:nvPr>
            <p:ph type="sldNum" sz="quarter" idx="12"/>
          </p:nvPr>
        </p:nvSpPr>
        <p:spPr/>
        <p:txBody>
          <a:bodyPr/>
          <a:lstStyle/>
          <a:p>
            <a:fld id="{B6877F82-84DC-415B-8D0D-0C674AA6E930}" type="slidenum">
              <a:rPr lang="en-US" smtClean="0"/>
              <a:t>75</a:t>
            </a:fld>
            <a:endParaRPr lang="en-US"/>
          </a:p>
        </p:txBody>
      </p:sp>
      <p:sp>
        <p:nvSpPr>
          <p:cNvPr id="6" name="Rectangle 5">
            <a:extLst>
              <a:ext uri="{FF2B5EF4-FFF2-40B4-BE49-F238E27FC236}">
                <a16:creationId xmlns:a16="http://schemas.microsoft.com/office/drawing/2014/main" id="{B59F509F-42BA-A75B-5DB0-1A7821E6BFB2}"/>
              </a:ext>
            </a:extLst>
          </p:cNvPr>
          <p:cNvSpPr/>
          <p:nvPr/>
        </p:nvSpPr>
        <p:spPr>
          <a:xfrm>
            <a:off x="163040" y="1208314"/>
            <a:ext cx="11898332" cy="5558372"/>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66D48D9-5E8C-DC9E-26B8-30FFE5E628EB}"/>
              </a:ext>
            </a:extLst>
          </p:cNvPr>
          <p:cNvSpPr txBox="1">
            <a:spLocks/>
          </p:cNvSpPr>
          <p:nvPr/>
        </p:nvSpPr>
        <p:spPr>
          <a:xfrm>
            <a:off x="6310334" y="4800652"/>
            <a:ext cx="3925057" cy="1676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Taproot</a:t>
            </a:r>
          </a:p>
          <a:p>
            <a:pPr lvl="1"/>
            <a:r>
              <a:rPr lang="en-US"/>
              <a:t>Announced Jan 2018</a:t>
            </a:r>
          </a:p>
          <a:p>
            <a:pPr lvl="1"/>
            <a:r>
              <a:rPr lang="en-US"/>
              <a:t>Coded Oct 2020</a:t>
            </a:r>
          </a:p>
          <a:p>
            <a:pPr lvl="1"/>
            <a:r>
              <a:rPr lang="en-US"/>
              <a:t>Activated Nov 2021</a:t>
            </a:r>
            <a:endParaRPr lang="en-US" dirty="0"/>
          </a:p>
        </p:txBody>
      </p:sp>
      <p:sp>
        <p:nvSpPr>
          <p:cNvPr id="8" name="Rectangle 7">
            <a:extLst>
              <a:ext uri="{FF2B5EF4-FFF2-40B4-BE49-F238E27FC236}">
                <a16:creationId xmlns:a16="http://schemas.microsoft.com/office/drawing/2014/main" id="{C08AD19D-7524-5807-CC1F-8C964809BCB8}"/>
              </a:ext>
            </a:extLst>
          </p:cNvPr>
          <p:cNvSpPr/>
          <p:nvPr/>
        </p:nvSpPr>
        <p:spPr>
          <a:xfrm>
            <a:off x="266701" y="125858"/>
            <a:ext cx="6465872" cy="1082456"/>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C143E44-4254-B898-99C4-0547262DCFD7}"/>
              </a:ext>
            </a:extLst>
          </p:cNvPr>
          <p:cNvSpPr txBox="1">
            <a:spLocks/>
          </p:cNvSpPr>
          <p:nvPr/>
        </p:nvSpPr>
        <p:spPr>
          <a:xfrm>
            <a:off x="408213" y="275772"/>
            <a:ext cx="11283043" cy="8105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Soft Fork Deadlock Problem</a:t>
            </a:r>
          </a:p>
        </p:txBody>
      </p:sp>
      <p:sp>
        <p:nvSpPr>
          <p:cNvPr id="10" name="Content Placeholder 2">
            <a:extLst>
              <a:ext uri="{FF2B5EF4-FFF2-40B4-BE49-F238E27FC236}">
                <a16:creationId xmlns:a16="http://schemas.microsoft.com/office/drawing/2014/main" id="{193FFE48-8693-009E-97D5-AB0110BCEFD9}"/>
              </a:ext>
            </a:extLst>
          </p:cNvPr>
          <p:cNvSpPr txBox="1">
            <a:spLocks/>
          </p:cNvSpPr>
          <p:nvPr/>
        </p:nvSpPr>
        <p:spPr>
          <a:xfrm>
            <a:off x="4275222" y="5664118"/>
            <a:ext cx="1801585" cy="4735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20 Months</a:t>
            </a:r>
          </a:p>
        </p:txBody>
      </p:sp>
      <p:sp>
        <p:nvSpPr>
          <p:cNvPr id="11" name="Content Placeholder 2">
            <a:extLst>
              <a:ext uri="{FF2B5EF4-FFF2-40B4-BE49-F238E27FC236}">
                <a16:creationId xmlns:a16="http://schemas.microsoft.com/office/drawing/2014/main" id="{19851C9A-7E6F-9F6B-3404-A63316ED5583}"/>
              </a:ext>
            </a:extLst>
          </p:cNvPr>
          <p:cNvSpPr txBox="1">
            <a:spLocks/>
          </p:cNvSpPr>
          <p:nvPr/>
        </p:nvSpPr>
        <p:spPr>
          <a:xfrm>
            <a:off x="10227375" y="5591530"/>
            <a:ext cx="1801585" cy="4735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46 Months</a:t>
            </a:r>
          </a:p>
        </p:txBody>
      </p:sp>
      <p:sp>
        <p:nvSpPr>
          <p:cNvPr id="12" name="Right Brace 11">
            <a:extLst>
              <a:ext uri="{FF2B5EF4-FFF2-40B4-BE49-F238E27FC236}">
                <a16:creationId xmlns:a16="http://schemas.microsoft.com/office/drawing/2014/main" id="{560935EE-8B49-C4A4-3D68-5E2FA63B7216}"/>
              </a:ext>
            </a:extLst>
          </p:cNvPr>
          <p:cNvSpPr/>
          <p:nvPr/>
        </p:nvSpPr>
        <p:spPr>
          <a:xfrm>
            <a:off x="3974808" y="5328705"/>
            <a:ext cx="251430" cy="1069519"/>
          </a:xfrm>
          <a:prstGeom prst="rightBrace">
            <a:avLst>
              <a:gd name="adj1" fmla="val 3787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D6D3F46F-E78E-76E2-B400-A66331D3CB89}"/>
              </a:ext>
            </a:extLst>
          </p:cNvPr>
          <p:cNvSpPr/>
          <p:nvPr/>
        </p:nvSpPr>
        <p:spPr>
          <a:xfrm>
            <a:off x="9926961" y="5293536"/>
            <a:ext cx="251430" cy="1069519"/>
          </a:xfrm>
          <a:prstGeom prst="rightBrace">
            <a:avLst>
              <a:gd name="adj1" fmla="val 3787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4" name="Table 11">
            <a:extLst>
              <a:ext uri="{FF2B5EF4-FFF2-40B4-BE49-F238E27FC236}">
                <a16:creationId xmlns:a16="http://schemas.microsoft.com/office/drawing/2014/main" id="{BFE249F9-6776-98F1-A6B2-E97B91A7F9D6}"/>
              </a:ext>
            </a:extLst>
          </p:cNvPr>
          <p:cNvGraphicFramePr>
            <a:graphicFrameLocks noGrp="1"/>
          </p:cNvGraphicFramePr>
          <p:nvPr/>
        </p:nvGraphicFramePr>
        <p:xfrm>
          <a:off x="1082534" y="1660660"/>
          <a:ext cx="8659224" cy="1431904"/>
        </p:xfrm>
        <a:graphic>
          <a:graphicData uri="http://schemas.openxmlformats.org/drawingml/2006/table">
            <a:tbl>
              <a:tblPr firstCol="1" bandRow="1">
                <a:tableStyleId>{5C22544A-7EE6-4342-B048-85BDC9FD1C3A}</a:tableStyleId>
              </a:tblPr>
              <a:tblGrid>
                <a:gridCol w="1082403">
                  <a:extLst>
                    <a:ext uri="{9D8B030D-6E8A-4147-A177-3AD203B41FA5}">
                      <a16:colId xmlns:a16="http://schemas.microsoft.com/office/drawing/2014/main" val="1962472240"/>
                    </a:ext>
                  </a:extLst>
                </a:gridCol>
                <a:gridCol w="1082403">
                  <a:extLst>
                    <a:ext uri="{9D8B030D-6E8A-4147-A177-3AD203B41FA5}">
                      <a16:colId xmlns:a16="http://schemas.microsoft.com/office/drawing/2014/main" val="3918106669"/>
                    </a:ext>
                  </a:extLst>
                </a:gridCol>
                <a:gridCol w="1082403">
                  <a:extLst>
                    <a:ext uri="{9D8B030D-6E8A-4147-A177-3AD203B41FA5}">
                      <a16:colId xmlns:a16="http://schemas.microsoft.com/office/drawing/2014/main" val="4193041647"/>
                    </a:ext>
                  </a:extLst>
                </a:gridCol>
                <a:gridCol w="1082403">
                  <a:extLst>
                    <a:ext uri="{9D8B030D-6E8A-4147-A177-3AD203B41FA5}">
                      <a16:colId xmlns:a16="http://schemas.microsoft.com/office/drawing/2014/main" val="2424521326"/>
                    </a:ext>
                  </a:extLst>
                </a:gridCol>
                <a:gridCol w="1082403">
                  <a:extLst>
                    <a:ext uri="{9D8B030D-6E8A-4147-A177-3AD203B41FA5}">
                      <a16:colId xmlns:a16="http://schemas.microsoft.com/office/drawing/2014/main" val="3499498031"/>
                    </a:ext>
                  </a:extLst>
                </a:gridCol>
                <a:gridCol w="1082403">
                  <a:extLst>
                    <a:ext uri="{9D8B030D-6E8A-4147-A177-3AD203B41FA5}">
                      <a16:colId xmlns:a16="http://schemas.microsoft.com/office/drawing/2014/main" val="3328407539"/>
                    </a:ext>
                  </a:extLst>
                </a:gridCol>
                <a:gridCol w="1082403">
                  <a:extLst>
                    <a:ext uri="{9D8B030D-6E8A-4147-A177-3AD203B41FA5}">
                      <a16:colId xmlns:a16="http://schemas.microsoft.com/office/drawing/2014/main" val="1040280834"/>
                    </a:ext>
                  </a:extLst>
                </a:gridCol>
                <a:gridCol w="1082403">
                  <a:extLst>
                    <a:ext uri="{9D8B030D-6E8A-4147-A177-3AD203B41FA5}">
                      <a16:colId xmlns:a16="http://schemas.microsoft.com/office/drawing/2014/main" val="2982646618"/>
                    </a:ext>
                  </a:extLst>
                </a:gridCol>
              </a:tblGrid>
              <a:tr h="715952">
                <a:tc>
                  <a:txBody>
                    <a:bodyPr/>
                    <a:lstStyle/>
                    <a:p>
                      <a:pPr algn="ctr"/>
                      <a:r>
                        <a:rPr lang="en-US" sz="2400" dirty="0"/>
                        <a: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8505752"/>
                  </a:ext>
                </a:extLst>
              </a:tr>
              <a:tr h="715952">
                <a:tc>
                  <a:txBody>
                    <a:bodyPr/>
                    <a:lstStyle/>
                    <a:p>
                      <a:pPr algn="ctr"/>
                      <a:r>
                        <a:rPr lang="en-US" dirty="0"/>
                        <a:t># of Soft Forks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1" dirty="0">
                          <a:ln>
                            <a:solidFill>
                              <a:sysClr val="windowText" lastClr="000000"/>
                            </a:solidFill>
                          </a:ln>
                          <a:solidFill>
                            <a:srgbClr val="FF000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n>
                            <a:solidFill>
                              <a:sysClr val="windowText" lastClr="000000"/>
                            </a:solidFill>
                          </a:ln>
                          <a:solidFill>
                            <a:schemeClr val="bg1">
                              <a:lumMod val="75000"/>
                            </a:schemeClr>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ln>
                            <a:solidFill>
                              <a:sysClr val="windowText" lastClr="000000"/>
                            </a:solidFill>
                          </a:ln>
                          <a:solidFill>
                            <a:srgbClr val="00B05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ln>
                            <a:solidFill>
                              <a:sysClr val="windowText" lastClr="000000"/>
                            </a:solidFill>
                          </a:ln>
                          <a:solidFill>
                            <a:srgbClr val="00B05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n>
                            <a:solidFill>
                              <a:sysClr val="windowText" lastClr="000000"/>
                            </a:solidFill>
                          </a:ln>
                          <a:solidFill>
                            <a:schemeClr val="bg1">
                              <a:lumMod val="75000"/>
                            </a:schemeClr>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ln>
                            <a:solidFill>
                              <a:sysClr val="windowText" lastClr="000000"/>
                            </a:solidFill>
                          </a:ln>
                          <a:solidFill>
                            <a:srgbClr val="00B05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a:ln>
                            <a:solidFill>
                              <a:sysClr val="windowText" lastClr="000000"/>
                            </a:solidFill>
                          </a:ln>
                          <a:solidFill>
                            <a:schemeClr val="accent2">
                              <a:lumMod val="60000"/>
                              <a:lumOff val="40000"/>
                            </a:schemeClr>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76571"/>
                  </a:ext>
                </a:extLst>
              </a:tr>
            </a:tbl>
          </a:graphicData>
        </a:graphic>
      </p:graphicFrame>
      <p:sp>
        <p:nvSpPr>
          <p:cNvPr id="15" name="Content Placeholder 2">
            <a:extLst>
              <a:ext uri="{FF2B5EF4-FFF2-40B4-BE49-F238E27FC236}">
                <a16:creationId xmlns:a16="http://schemas.microsoft.com/office/drawing/2014/main" id="{0EA3D214-A17F-FB6D-A619-8B40024844B0}"/>
              </a:ext>
            </a:extLst>
          </p:cNvPr>
          <p:cNvSpPr txBox="1">
            <a:spLocks/>
          </p:cNvSpPr>
          <p:nvPr/>
        </p:nvSpPr>
        <p:spPr>
          <a:xfrm>
            <a:off x="358179" y="4800652"/>
            <a:ext cx="4985656" cy="1676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SegWit</a:t>
            </a:r>
            <a:endParaRPr lang="en-US" dirty="0"/>
          </a:p>
          <a:p>
            <a:pPr lvl="1"/>
            <a:r>
              <a:rPr lang="en-US" dirty="0"/>
              <a:t>Announced Dec 2015</a:t>
            </a:r>
          </a:p>
          <a:p>
            <a:pPr lvl="1"/>
            <a:r>
              <a:rPr lang="en-US" dirty="0"/>
              <a:t>Coded Oct 2016</a:t>
            </a:r>
          </a:p>
          <a:p>
            <a:pPr lvl="1"/>
            <a:r>
              <a:rPr lang="en-US" dirty="0"/>
              <a:t>Activated Aug 2017</a:t>
            </a:r>
          </a:p>
        </p:txBody>
      </p:sp>
      <p:graphicFrame>
        <p:nvGraphicFramePr>
          <p:cNvPr id="16" name="Table 11">
            <a:extLst>
              <a:ext uri="{FF2B5EF4-FFF2-40B4-BE49-F238E27FC236}">
                <a16:creationId xmlns:a16="http://schemas.microsoft.com/office/drawing/2014/main" id="{B5785A69-3458-3E36-5FFD-F1FC537E2FFB}"/>
              </a:ext>
            </a:extLst>
          </p:cNvPr>
          <p:cNvGraphicFramePr>
            <a:graphicFrameLocks noGrp="1"/>
          </p:cNvGraphicFramePr>
          <p:nvPr/>
        </p:nvGraphicFramePr>
        <p:xfrm>
          <a:off x="1082534" y="3157219"/>
          <a:ext cx="8659224" cy="1431904"/>
        </p:xfrm>
        <a:graphic>
          <a:graphicData uri="http://schemas.openxmlformats.org/drawingml/2006/table">
            <a:tbl>
              <a:tblPr firstCol="1" bandRow="1">
                <a:tableStyleId>{5C22544A-7EE6-4342-B048-85BDC9FD1C3A}</a:tableStyleId>
              </a:tblPr>
              <a:tblGrid>
                <a:gridCol w="1082403">
                  <a:extLst>
                    <a:ext uri="{9D8B030D-6E8A-4147-A177-3AD203B41FA5}">
                      <a16:colId xmlns:a16="http://schemas.microsoft.com/office/drawing/2014/main" val="1962472240"/>
                    </a:ext>
                  </a:extLst>
                </a:gridCol>
                <a:gridCol w="1082403">
                  <a:extLst>
                    <a:ext uri="{9D8B030D-6E8A-4147-A177-3AD203B41FA5}">
                      <a16:colId xmlns:a16="http://schemas.microsoft.com/office/drawing/2014/main" val="4193041647"/>
                    </a:ext>
                  </a:extLst>
                </a:gridCol>
                <a:gridCol w="1082403">
                  <a:extLst>
                    <a:ext uri="{9D8B030D-6E8A-4147-A177-3AD203B41FA5}">
                      <a16:colId xmlns:a16="http://schemas.microsoft.com/office/drawing/2014/main" val="2424521326"/>
                    </a:ext>
                  </a:extLst>
                </a:gridCol>
                <a:gridCol w="1082403">
                  <a:extLst>
                    <a:ext uri="{9D8B030D-6E8A-4147-A177-3AD203B41FA5}">
                      <a16:colId xmlns:a16="http://schemas.microsoft.com/office/drawing/2014/main" val="3499498031"/>
                    </a:ext>
                  </a:extLst>
                </a:gridCol>
                <a:gridCol w="1082403">
                  <a:extLst>
                    <a:ext uri="{9D8B030D-6E8A-4147-A177-3AD203B41FA5}">
                      <a16:colId xmlns:a16="http://schemas.microsoft.com/office/drawing/2014/main" val="3328407539"/>
                    </a:ext>
                  </a:extLst>
                </a:gridCol>
                <a:gridCol w="1082403">
                  <a:extLst>
                    <a:ext uri="{9D8B030D-6E8A-4147-A177-3AD203B41FA5}">
                      <a16:colId xmlns:a16="http://schemas.microsoft.com/office/drawing/2014/main" val="1040280834"/>
                    </a:ext>
                  </a:extLst>
                </a:gridCol>
                <a:gridCol w="1082403">
                  <a:extLst>
                    <a:ext uri="{9D8B030D-6E8A-4147-A177-3AD203B41FA5}">
                      <a16:colId xmlns:a16="http://schemas.microsoft.com/office/drawing/2014/main" val="2982646618"/>
                    </a:ext>
                  </a:extLst>
                </a:gridCol>
                <a:gridCol w="1082403">
                  <a:extLst>
                    <a:ext uri="{9D8B030D-6E8A-4147-A177-3AD203B41FA5}">
                      <a16:colId xmlns:a16="http://schemas.microsoft.com/office/drawing/2014/main" val="3507746376"/>
                    </a:ext>
                  </a:extLst>
                </a:gridCol>
              </a:tblGrid>
              <a:tr h="715952">
                <a:tc>
                  <a:txBody>
                    <a:bodyPr/>
                    <a:lstStyle/>
                    <a:p>
                      <a:pPr algn="ctr"/>
                      <a:r>
                        <a:rPr lang="en-US" sz="2400" dirty="0"/>
                        <a: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8505752"/>
                  </a:ext>
                </a:extLst>
              </a:tr>
              <a:tr h="715952">
                <a:tc>
                  <a:txBody>
                    <a:bodyPr/>
                    <a:lstStyle/>
                    <a:p>
                      <a:pPr algn="ctr"/>
                      <a:r>
                        <a:rPr lang="en-US" dirty="0"/>
                        <a:t># of Soft Forks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ln>
                            <a:solidFill>
                              <a:sysClr val="windowText" lastClr="000000"/>
                            </a:solidFill>
                          </a:ln>
                          <a:solidFill>
                            <a:srgbClr val="00B0F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n>
                            <a:solidFill>
                              <a:sysClr val="windowText" lastClr="000000"/>
                            </a:solidFill>
                          </a:ln>
                          <a:solidFill>
                            <a:schemeClr val="bg1">
                              <a:lumMod val="75000"/>
                            </a:schemeClr>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n>
                            <a:solidFill>
                              <a:sysClr val="windowText" lastClr="000000"/>
                            </a:solidFill>
                          </a:ln>
                          <a:solidFill>
                            <a:schemeClr val="bg1">
                              <a:lumMod val="75000"/>
                            </a:schemeClr>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solidFill>
                              <a:sysClr val="windowText" lastClr="000000"/>
                            </a:solidFill>
                          </a:ln>
                          <a:solidFill>
                            <a:prstClr val="white">
                              <a:lumMod val="75000"/>
                            </a:prstClr>
                          </a:solidFill>
                          <a:effectLst/>
                          <a:uLnTx/>
                          <a:uFillTx/>
                          <a:latin typeface="Calibri" panose="020F0502020204030204"/>
                          <a:ea typeface="+mn-ea"/>
                          <a:cs typeface="+mn-cs"/>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ln>
                            <a:solidFill>
                              <a:sysClr val="windowText" lastClr="000000"/>
                            </a:solidFill>
                          </a:ln>
                          <a:solidFill>
                            <a:srgbClr val="00B0F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n>
                            <a:solidFill>
                              <a:sysClr val="windowText" lastClr="000000"/>
                            </a:solidFill>
                          </a:ln>
                          <a:solidFill>
                            <a:schemeClr val="bg1">
                              <a:lumMod val="75000"/>
                            </a:schemeClr>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solidFill>
                              <a:sysClr val="windowText" lastClr="000000"/>
                            </a:solidFill>
                          </a:ln>
                          <a:solidFill>
                            <a:prstClr val="white">
                              <a:lumMod val="75000"/>
                            </a:prstClr>
                          </a:solidFill>
                          <a:effectLst/>
                          <a:uLnTx/>
                          <a:uFillTx/>
                          <a:latin typeface="+mn-lt"/>
                          <a:ea typeface="+mn-ea"/>
                          <a:cs typeface="+mn-cs"/>
                        </a:rPr>
                        <a:t>0</a:t>
                      </a:r>
                      <a:endParaRPr kumimoji="0" lang="en-US" sz="3200" b="1" i="0" u="none" strike="noStrike" kern="1200" cap="none" spc="0" normalizeH="0" baseline="0" noProof="0" dirty="0">
                        <a:ln>
                          <a:solidFill>
                            <a:sysClr val="windowText" lastClr="000000"/>
                          </a:solidFill>
                        </a:ln>
                        <a:solidFill>
                          <a:srgbClr val="00B0F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(Presumably)</a:t>
                      </a:r>
                      <a:endParaRPr kumimoji="0" lang="en-US" sz="1050" b="1" i="0" u="none" strike="noStrike" kern="1200" cap="none" spc="0" normalizeH="0" baseline="0" noProof="0" dirty="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76571"/>
                  </a:ext>
                </a:extLst>
              </a:tr>
            </a:tbl>
          </a:graphicData>
        </a:graphic>
      </p:graphicFrame>
      <p:sp>
        <p:nvSpPr>
          <p:cNvPr id="17" name="Content Placeholder 2">
            <a:extLst>
              <a:ext uri="{FF2B5EF4-FFF2-40B4-BE49-F238E27FC236}">
                <a16:creationId xmlns:a16="http://schemas.microsoft.com/office/drawing/2014/main" id="{C4518619-E13D-A5A0-A169-5CBEE1633BFD}"/>
              </a:ext>
            </a:extLst>
          </p:cNvPr>
          <p:cNvSpPr txBox="1">
            <a:spLocks/>
          </p:cNvSpPr>
          <p:nvPr/>
        </p:nvSpPr>
        <p:spPr>
          <a:xfrm>
            <a:off x="10415565" y="3636406"/>
            <a:ext cx="331504" cy="4735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2</a:t>
            </a:r>
          </a:p>
        </p:txBody>
      </p:sp>
      <p:sp>
        <p:nvSpPr>
          <p:cNvPr id="18" name="Content Placeholder 2">
            <a:extLst>
              <a:ext uri="{FF2B5EF4-FFF2-40B4-BE49-F238E27FC236}">
                <a16:creationId xmlns:a16="http://schemas.microsoft.com/office/drawing/2014/main" id="{534B6D74-38CE-DF72-C27B-14BAE4E50171}"/>
              </a:ext>
            </a:extLst>
          </p:cNvPr>
          <p:cNvSpPr txBox="1">
            <a:spLocks/>
          </p:cNvSpPr>
          <p:nvPr/>
        </p:nvSpPr>
        <p:spPr>
          <a:xfrm>
            <a:off x="10307381" y="2139847"/>
            <a:ext cx="547871" cy="4735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16</a:t>
            </a:r>
          </a:p>
        </p:txBody>
      </p:sp>
      <p:sp>
        <p:nvSpPr>
          <p:cNvPr id="19" name="TextBox 18">
            <a:extLst>
              <a:ext uri="{FF2B5EF4-FFF2-40B4-BE49-F238E27FC236}">
                <a16:creationId xmlns:a16="http://schemas.microsoft.com/office/drawing/2014/main" id="{0D4A3884-BA44-457D-555C-8D390AC688FE}"/>
              </a:ext>
            </a:extLst>
          </p:cNvPr>
          <p:cNvSpPr txBox="1"/>
          <p:nvPr/>
        </p:nvSpPr>
        <p:spPr>
          <a:xfrm>
            <a:off x="3077030" y="1036431"/>
            <a:ext cx="6168570" cy="369332"/>
          </a:xfrm>
          <a:prstGeom prst="rect">
            <a:avLst/>
          </a:prstGeom>
          <a:solidFill>
            <a:schemeClr val="bg1">
              <a:lumMod val="95000"/>
            </a:schemeClr>
          </a:solidFill>
          <a:ln>
            <a:solidFill>
              <a:schemeClr val="tx1"/>
            </a:solidFill>
          </a:ln>
        </p:spPr>
        <p:txBody>
          <a:bodyPr wrap="square" rtlCol="0">
            <a:spAutoFit/>
          </a:bodyPr>
          <a:lstStyle/>
          <a:p>
            <a:pPr algn="ctr"/>
            <a:r>
              <a:rPr lang="en-US" dirty="0"/>
              <a:t>Bitcoin Development has slowed to a crawl – because of 2017!</a:t>
            </a:r>
          </a:p>
        </p:txBody>
      </p:sp>
      <p:cxnSp>
        <p:nvCxnSpPr>
          <p:cNvPr id="21" name="Straight Connector 20">
            <a:extLst>
              <a:ext uri="{FF2B5EF4-FFF2-40B4-BE49-F238E27FC236}">
                <a16:creationId xmlns:a16="http://schemas.microsoft.com/office/drawing/2014/main" id="{D5DE4277-D715-7681-5440-7483E8EE7F09}"/>
              </a:ext>
            </a:extLst>
          </p:cNvPr>
          <p:cNvCxnSpPr>
            <a:cxnSpLocks/>
          </p:cNvCxnSpPr>
          <p:nvPr/>
        </p:nvCxnSpPr>
        <p:spPr>
          <a:xfrm>
            <a:off x="9860664" y="3140441"/>
            <a:ext cx="14413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7E6679-A6B4-856C-B342-8E8F62E5F25C}"/>
              </a:ext>
            </a:extLst>
          </p:cNvPr>
          <p:cNvCxnSpPr>
            <a:cxnSpLocks/>
          </p:cNvCxnSpPr>
          <p:nvPr/>
        </p:nvCxnSpPr>
        <p:spPr>
          <a:xfrm flipV="1">
            <a:off x="6047012" y="4800652"/>
            <a:ext cx="0" cy="18033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4127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8A82-FA56-28AE-94CB-AE14C8A08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ACA28-0087-B2BF-30AB-5CAE1D836A19}"/>
              </a:ext>
            </a:extLst>
          </p:cNvPr>
          <p:cNvSpPr>
            <a:spLocks noGrp="1"/>
          </p:cNvSpPr>
          <p:nvPr>
            <p:ph type="title"/>
          </p:nvPr>
        </p:nvSpPr>
        <p:spPr/>
        <p:txBody>
          <a:bodyPr/>
          <a:lstStyle/>
          <a:p>
            <a:r>
              <a:rPr lang="en-US" dirty="0"/>
              <a:t>Modern Soft Fork Activation</a:t>
            </a:r>
          </a:p>
        </p:txBody>
      </p:sp>
      <p:sp>
        <p:nvSpPr>
          <p:cNvPr id="3" name="Content Placeholder 2">
            <a:extLst>
              <a:ext uri="{FF2B5EF4-FFF2-40B4-BE49-F238E27FC236}">
                <a16:creationId xmlns:a16="http://schemas.microsoft.com/office/drawing/2014/main" id="{CFB0E4E3-97F4-0EAE-FBC7-62E9C92751DD}"/>
              </a:ext>
            </a:extLst>
          </p:cNvPr>
          <p:cNvSpPr>
            <a:spLocks noGrp="1"/>
          </p:cNvSpPr>
          <p:nvPr>
            <p:ph idx="1"/>
          </p:nvPr>
        </p:nvSpPr>
        <p:spPr/>
        <p:txBody>
          <a:bodyPr>
            <a:normAutofit/>
          </a:bodyPr>
          <a:lstStyle/>
          <a:p>
            <a:r>
              <a:rPr lang="en-US" dirty="0"/>
              <a:t>The fate of 118</a:t>
            </a:r>
          </a:p>
          <a:p>
            <a:r>
              <a:rPr lang="en-US" dirty="0"/>
              <a:t>The fate of 119</a:t>
            </a:r>
          </a:p>
          <a:p>
            <a:r>
              <a:rPr lang="en-US" dirty="0"/>
              <a:t>If we always refuse to act, out of fear of making an error – that itself is a pretty grave error.</a:t>
            </a:r>
          </a:p>
          <a:p>
            <a:r>
              <a:rPr lang="en-US" dirty="0"/>
              <a:t>If we always defer – it will create politics and chaos.</a:t>
            </a:r>
          </a:p>
          <a:p>
            <a:r>
              <a:rPr lang="en-US" dirty="0"/>
              <a:t>Miners must get involved and learn the issues.</a:t>
            </a:r>
          </a:p>
          <a:p>
            <a:r>
              <a:rPr lang="en-US" dirty="0"/>
              <a:t>Not everyone can be a specialist – by definition. But you can force 2-3 independent specialists to compete for your attention.</a:t>
            </a:r>
          </a:p>
        </p:txBody>
      </p:sp>
      <p:sp>
        <p:nvSpPr>
          <p:cNvPr id="4" name="Footer Placeholder 3">
            <a:extLst>
              <a:ext uri="{FF2B5EF4-FFF2-40B4-BE49-F238E27FC236}">
                <a16:creationId xmlns:a16="http://schemas.microsoft.com/office/drawing/2014/main" id="{FF17E3B1-D1C5-8BCD-9748-D25CC2C68DF1}"/>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F93D8002-69E7-8CA0-8386-A7AAFF241579}"/>
              </a:ext>
            </a:extLst>
          </p:cNvPr>
          <p:cNvSpPr>
            <a:spLocks noGrp="1"/>
          </p:cNvSpPr>
          <p:nvPr>
            <p:ph type="sldNum" sz="quarter" idx="12"/>
          </p:nvPr>
        </p:nvSpPr>
        <p:spPr/>
        <p:txBody>
          <a:bodyPr/>
          <a:lstStyle/>
          <a:p>
            <a:fld id="{B6877F82-84DC-415B-8D0D-0C674AA6E930}" type="slidenum">
              <a:rPr lang="en-US" smtClean="0"/>
              <a:t>76</a:t>
            </a:fld>
            <a:endParaRPr lang="en-US"/>
          </a:p>
        </p:txBody>
      </p:sp>
    </p:spTree>
    <p:extLst>
      <p:ext uri="{BB962C8B-B14F-4D97-AF65-F5344CB8AC3E}">
        <p14:creationId xmlns:p14="http://schemas.microsoft.com/office/powerpoint/2010/main" val="42649662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67F7F-296B-5E8C-9D29-23D09C5B5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A4FD7D-335C-EB52-41F2-C183A296114C}"/>
              </a:ext>
            </a:extLst>
          </p:cNvPr>
          <p:cNvSpPr>
            <a:spLocks noGrp="1"/>
          </p:cNvSpPr>
          <p:nvPr>
            <p:ph type="title"/>
          </p:nvPr>
        </p:nvSpPr>
        <p:spPr/>
        <p:txBody>
          <a:bodyPr/>
          <a:lstStyle/>
          <a:p>
            <a:r>
              <a:rPr lang="en-US" dirty="0"/>
              <a:t>How to Get BIPs 300/301</a:t>
            </a:r>
          </a:p>
        </p:txBody>
      </p:sp>
      <p:sp>
        <p:nvSpPr>
          <p:cNvPr id="3" name="Content Placeholder 2">
            <a:extLst>
              <a:ext uri="{FF2B5EF4-FFF2-40B4-BE49-F238E27FC236}">
                <a16:creationId xmlns:a16="http://schemas.microsoft.com/office/drawing/2014/main" id="{3C03703E-34B1-879D-017F-592281F00EA4}"/>
              </a:ext>
            </a:extLst>
          </p:cNvPr>
          <p:cNvSpPr>
            <a:spLocks noGrp="1"/>
          </p:cNvSpPr>
          <p:nvPr>
            <p:ph idx="1"/>
          </p:nvPr>
        </p:nvSpPr>
        <p:spPr/>
        <p:txBody>
          <a:bodyPr/>
          <a:lstStyle/>
          <a:p>
            <a:pPr marL="514350" indent="-514350">
              <a:buFont typeface="+mj-lt"/>
              <a:buAutoNum type="arabicPeriod"/>
            </a:pPr>
            <a:r>
              <a:rPr lang="en-US"/>
              <a:t>Specifically, </a:t>
            </a:r>
            <a:r>
              <a:rPr lang="en-US" b="1">
                <a:ln>
                  <a:solidFill>
                    <a:sysClr val="windowText" lastClr="000000"/>
                  </a:solidFill>
                </a:ln>
                <a:solidFill>
                  <a:srgbClr val="FF0000"/>
                </a:solidFill>
              </a:rPr>
              <a:t>SoftFork deadlock problem</a:t>
            </a:r>
            <a:r>
              <a:rPr lang="en-US">
                <a:ln>
                  <a:solidFill>
                    <a:sysClr val="windowText" lastClr="000000"/>
                  </a:solidFill>
                </a:ln>
                <a:solidFill>
                  <a:srgbClr val="FF0000"/>
                </a:solidFill>
              </a:rPr>
              <a:t> </a:t>
            </a:r>
            <a:r>
              <a:rPr lang="en-US"/>
              <a:t>– </a:t>
            </a:r>
            <a:br>
              <a:rPr lang="en-US"/>
            </a:br>
            <a:r>
              <a:rPr lang="en-US"/>
              <a:t>  2017-era Miners created this problem,</a:t>
            </a:r>
            <a:br>
              <a:rPr lang="en-US"/>
            </a:br>
            <a:r>
              <a:rPr lang="en-US"/>
              <a:t>  can be solved with leadership from &gt;50% hashpower (a few pools).</a:t>
            </a:r>
            <a:br>
              <a:rPr lang="en-US"/>
            </a:br>
            <a:r>
              <a:rPr lang="en-US"/>
              <a:t>  Can be solved once-and-for-all.</a:t>
            </a:r>
          </a:p>
          <a:p>
            <a:pPr marL="514350" indent="-514350">
              <a:buFont typeface="+mj-lt"/>
              <a:buAutoNum type="arabicPeriod"/>
            </a:pPr>
            <a:r>
              <a:rPr lang="en-US"/>
              <a:t>Requires better Pool </a:t>
            </a:r>
            <a:r>
              <a:rPr lang="en-US">
                <a:sym typeface="Wingdings" panose="05000000000000000000" pitchFamily="2" charset="2"/>
              </a:rPr>
              <a:t> Hasher </a:t>
            </a:r>
            <a:r>
              <a:rPr lang="en-US" b="1">
                <a:ln>
                  <a:solidFill>
                    <a:sysClr val="windowText" lastClr="000000"/>
                  </a:solidFill>
                </a:ln>
                <a:solidFill>
                  <a:srgbClr val="00B0F0"/>
                </a:solidFill>
                <a:sym typeface="Wingdings" panose="05000000000000000000" pitchFamily="2" charset="2"/>
              </a:rPr>
              <a:t>communication</a:t>
            </a:r>
            <a:r>
              <a:rPr lang="en-US">
                <a:sym typeface="Wingdings" panose="05000000000000000000" pitchFamily="2" charset="2"/>
              </a:rPr>
              <a:t>.</a:t>
            </a:r>
            <a:br>
              <a:rPr lang="en-US">
                <a:sym typeface="Wingdings" panose="05000000000000000000" pitchFamily="2" charset="2"/>
              </a:rPr>
            </a:br>
            <a:r>
              <a:rPr lang="en-US">
                <a:sym typeface="Wingdings" panose="05000000000000000000" pitchFamily="2" charset="2"/>
              </a:rPr>
              <a:t>   And willingness to switch pools.</a:t>
            </a:r>
            <a:br>
              <a:rPr lang="en-US">
                <a:sym typeface="Wingdings" panose="05000000000000000000" pitchFamily="2" charset="2"/>
              </a:rPr>
            </a:br>
            <a:r>
              <a:rPr lang="en-US">
                <a:sym typeface="Wingdings" panose="05000000000000000000" pitchFamily="2" charset="2"/>
              </a:rPr>
              <a:t>   Or even punitively destroy a pool, retroactively.</a:t>
            </a:r>
          </a:p>
          <a:p>
            <a:pPr marL="514350" indent="-514350">
              <a:buFont typeface="+mj-lt"/>
              <a:buAutoNum type="arabicPeriod"/>
            </a:pPr>
            <a:r>
              <a:rPr lang="en-US">
                <a:sym typeface="Wingdings" panose="05000000000000000000" pitchFamily="2" charset="2"/>
              </a:rPr>
              <a:t>Someone has to take </a:t>
            </a:r>
            <a:r>
              <a:rPr lang="en-US" b="1">
                <a:ln>
                  <a:solidFill>
                    <a:sysClr val="windowText" lastClr="000000"/>
                  </a:solidFill>
                </a:ln>
                <a:solidFill>
                  <a:srgbClr val="FFFF00"/>
                </a:solidFill>
                <a:sym typeface="Wingdings" panose="05000000000000000000" pitchFamily="2" charset="2"/>
              </a:rPr>
              <a:t>responsibility</a:t>
            </a:r>
            <a:r>
              <a:rPr lang="en-US">
                <a:sym typeface="Wingdings" panose="05000000000000000000" pitchFamily="2" charset="2"/>
              </a:rPr>
              <a:t> – and its YOU!</a:t>
            </a:r>
            <a:br>
              <a:rPr lang="en-US">
                <a:sym typeface="Wingdings" panose="05000000000000000000" pitchFamily="2" charset="2"/>
              </a:rPr>
            </a:br>
            <a:r>
              <a:rPr lang="en-US">
                <a:sym typeface="Wingdings" panose="05000000000000000000" pitchFamily="2" charset="2"/>
              </a:rPr>
              <a:t>   Long run, you will suffer the most… if Bitcoin underperforms.</a:t>
            </a:r>
            <a:endParaRPr lang="en-US" dirty="0"/>
          </a:p>
        </p:txBody>
      </p:sp>
      <p:sp>
        <p:nvSpPr>
          <p:cNvPr id="4" name="Footer Placeholder 3">
            <a:extLst>
              <a:ext uri="{FF2B5EF4-FFF2-40B4-BE49-F238E27FC236}">
                <a16:creationId xmlns:a16="http://schemas.microsoft.com/office/drawing/2014/main" id="{3A429A94-D884-A52F-E969-7799CAB6023B}"/>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75510C2C-50EF-D415-0D44-2885870228C4}"/>
              </a:ext>
            </a:extLst>
          </p:cNvPr>
          <p:cNvSpPr>
            <a:spLocks noGrp="1"/>
          </p:cNvSpPr>
          <p:nvPr>
            <p:ph type="sldNum" sz="quarter" idx="12"/>
          </p:nvPr>
        </p:nvSpPr>
        <p:spPr/>
        <p:txBody>
          <a:bodyPr/>
          <a:lstStyle/>
          <a:p>
            <a:fld id="{B6877F82-84DC-415B-8D0D-0C674AA6E930}" type="slidenum">
              <a:rPr lang="en-US" smtClean="0"/>
              <a:t>77</a:t>
            </a:fld>
            <a:endParaRPr lang="en-US"/>
          </a:p>
        </p:txBody>
      </p:sp>
    </p:spTree>
    <p:extLst>
      <p:ext uri="{BB962C8B-B14F-4D97-AF65-F5344CB8AC3E}">
        <p14:creationId xmlns:p14="http://schemas.microsoft.com/office/powerpoint/2010/main" val="7332938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F552F-AD67-CBB9-63F1-AC568F523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7626E-E370-0915-B201-7F2A3439E538}"/>
              </a:ext>
            </a:extLst>
          </p:cNvPr>
          <p:cNvSpPr>
            <a:spLocks noGrp="1"/>
          </p:cNvSpPr>
          <p:nvPr>
            <p:ph type="title"/>
          </p:nvPr>
        </p:nvSpPr>
        <p:spPr/>
        <p:txBody>
          <a:bodyPr/>
          <a:lstStyle/>
          <a:p>
            <a:r>
              <a:rPr lang="en-US" dirty="0"/>
              <a:t>Supporters and Detractors</a:t>
            </a:r>
          </a:p>
        </p:txBody>
      </p:sp>
      <p:graphicFrame>
        <p:nvGraphicFramePr>
          <p:cNvPr id="6" name="Content Placeholder 5">
            <a:extLst>
              <a:ext uri="{FF2B5EF4-FFF2-40B4-BE49-F238E27FC236}">
                <a16:creationId xmlns:a16="http://schemas.microsoft.com/office/drawing/2014/main" id="{DBBA8574-31BD-D1D2-AEB9-D994FDB208E7}"/>
              </a:ext>
            </a:extLst>
          </p:cNvPr>
          <p:cNvGraphicFramePr>
            <a:graphicFrameLocks noGrp="1"/>
          </p:cNvGraphicFramePr>
          <p:nvPr>
            <p:ph idx="1"/>
          </p:nvPr>
        </p:nvGraphicFramePr>
        <p:xfrm>
          <a:off x="569119" y="925436"/>
          <a:ext cx="11053761" cy="5034280"/>
        </p:xfrm>
        <a:graphic>
          <a:graphicData uri="http://schemas.openxmlformats.org/drawingml/2006/table">
            <a:tbl>
              <a:tblPr firstRow="1" firstCol="1" bandRow="1">
                <a:tableStyleId>{5C22544A-7EE6-4342-B048-85BDC9FD1C3A}</a:tableStyleId>
              </a:tblPr>
              <a:tblGrid>
                <a:gridCol w="1542485">
                  <a:extLst>
                    <a:ext uri="{9D8B030D-6E8A-4147-A177-3AD203B41FA5}">
                      <a16:colId xmlns:a16="http://schemas.microsoft.com/office/drawing/2014/main" val="3180842274"/>
                    </a:ext>
                  </a:extLst>
                </a:gridCol>
                <a:gridCol w="4194928">
                  <a:extLst>
                    <a:ext uri="{9D8B030D-6E8A-4147-A177-3AD203B41FA5}">
                      <a16:colId xmlns:a16="http://schemas.microsoft.com/office/drawing/2014/main" val="3772137604"/>
                    </a:ext>
                  </a:extLst>
                </a:gridCol>
                <a:gridCol w="5316348">
                  <a:extLst>
                    <a:ext uri="{9D8B030D-6E8A-4147-A177-3AD203B41FA5}">
                      <a16:colId xmlns:a16="http://schemas.microsoft.com/office/drawing/2014/main" val="452900406"/>
                    </a:ext>
                  </a:extLst>
                </a:gridCol>
              </a:tblGrid>
              <a:tr h="370840">
                <a:tc>
                  <a:txBody>
                    <a:bodyPr/>
                    <a:lstStyle/>
                    <a:p>
                      <a:endParaRPr lang="en-US"/>
                    </a:p>
                  </a:txBody>
                  <a:tcPr/>
                </a:tc>
                <a:tc>
                  <a:txBody>
                    <a:bodyPr/>
                    <a:lstStyle/>
                    <a:p>
                      <a:r>
                        <a:rPr lang="en-US" dirty="0"/>
                        <a:t>Supporters</a:t>
                      </a:r>
                    </a:p>
                  </a:txBody>
                  <a:tcPr/>
                </a:tc>
                <a:tc>
                  <a:txBody>
                    <a:bodyPr/>
                    <a:lstStyle/>
                    <a:p>
                      <a:r>
                        <a:rPr lang="en-US" dirty="0"/>
                        <a:t>Detractors</a:t>
                      </a:r>
                    </a:p>
                  </a:txBody>
                  <a:tcPr/>
                </a:tc>
                <a:extLst>
                  <a:ext uri="{0D108BD9-81ED-4DB2-BD59-A6C34878D82A}">
                    <a16:rowId xmlns:a16="http://schemas.microsoft.com/office/drawing/2014/main" val="1369637514"/>
                  </a:ext>
                </a:extLst>
              </a:tr>
              <a:tr h="370840">
                <a:tc>
                  <a:txBody>
                    <a:bodyPr/>
                    <a:lstStyle/>
                    <a:p>
                      <a:r>
                        <a:rPr lang="en-US" dirty="0"/>
                        <a:t>Theorists</a:t>
                      </a:r>
                    </a:p>
                  </a:txBody>
                  <a:tcPr/>
                </a:tc>
                <a:tc>
                  <a:txBody>
                    <a:bodyPr/>
                    <a:lstStyle/>
                    <a:p>
                      <a:pPr algn="ctr"/>
                      <a:r>
                        <a:rPr lang="en-US" sz="3600" b="1" dirty="0"/>
                        <a:t>Many Tech Elite</a:t>
                      </a:r>
                      <a:br>
                        <a:rPr lang="en-US" sz="2000" dirty="0"/>
                      </a:br>
                      <a:r>
                        <a:rPr lang="en-US" sz="2000" dirty="0"/>
                        <a:t>( visit LayerTwoLabs.com/friends )</a:t>
                      </a:r>
                    </a:p>
                  </a:txBody>
                  <a:tcPr anchor="ctr"/>
                </a:tc>
                <a:tc>
                  <a:txBody>
                    <a:bodyPr/>
                    <a:lstStyle/>
                    <a:p>
                      <a:pPr algn="ctr"/>
                      <a:r>
                        <a:rPr lang="en-US" sz="2800" b="1" dirty="0"/>
                        <a:t>Hopelessly Confused</a:t>
                      </a:r>
                      <a:br>
                        <a:rPr lang="en-US" dirty="0"/>
                      </a:br>
                      <a:br>
                        <a:rPr lang="en-US" dirty="0"/>
                      </a:br>
                      <a:r>
                        <a:rPr lang="en-US" dirty="0"/>
                        <a:t>The main concern is Billions of Revenue, may cost miners $40k , which may harm small miners.</a:t>
                      </a:r>
                      <a:br>
                        <a:rPr lang="en-US" dirty="0"/>
                      </a:br>
                      <a:br>
                        <a:rPr lang="en-US" dirty="0"/>
                      </a:br>
                      <a:r>
                        <a:rPr lang="en-US" dirty="0"/>
                        <a:t>(None of that is true.)</a:t>
                      </a:r>
                    </a:p>
                  </a:txBody>
                  <a:tcPr anchor="ctr"/>
                </a:tc>
                <a:extLst>
                  <a:ext uri="{0D108BD9-81ED-4DB2-BD59-A6C34878D82A}">
                    <a16:rowId xmlns:a16="http://schemas.microsoft.com/office/drawing/2014/main" val="720125795"/>
                  </a:ext>
                </a:extLst>
              </a:tr>
              <a:tr h="370840">
                <a:tc>
                  <a:txBody>
                    <a:bodyPr/>
                    <a:lstStyle/>
                    <a:p>
                      <a:r>
                        <a:rPr lang="en-US" dirty="0"/>
                        <a:t>Builders</a:t>
                      </a:r>
                    </a:p>
                  </a:txBody>
                  <a:tcPr/>
                </a:tc>
                <a:tc>
                  <a:txBody>
                    <a:bodyPr/>
                    <a:lstStyle/>
                    <a:p>
                      <a:pPr algn="ctr"/>
                      <a:r>
                        <a:rPr lang="en-US" sz="3200" b="1" dirty="0"/>
                        <a:t>Reluctant </a:t>
                      </a:r>
                      <a:r>
                        <a:rPr lang="en-US" sz="3200" b="1" dirty="0" err="1"/>
                        <a:t>Altcoiners</a:t>
                      </a:r>
                      <a:endParaRPr lang="en-US" sz="3200" b="1" dirty="0"/>
                    </a:p>
                    <a:p>
                      <a:pPr algn="ctr"/>
                      <a:endParaRPr lang="en-US" dirty="0"/>
                    </a:p>
                    <a:p>
                      <a:pPr algn="ctr"/>
                      <a:r>
                        <a:rPr lang="en-US" dirty="0"/>
                        <a:t>ETH, Monero, BCH, </a:t>
                      </a:r>
                      <a:r>
                        <a:rPr lang="en-US" dirty="0" err="1"/>
                        <a:t>Namecoin</a:t>
                      </a:r>
                      <a:r>
                        <a:rPr lang="en-US" dirty="0"/>
                        <a:t>, Sia</a:t>
                      </a:r>
                      <a:br>
                        <a:rPr lang="en-US" dirty="0"/>
                      </a:br>
                      <a:r>
                        <a:rPr lang="en-US" dirty="0"/>
                        <a:t>– all created by </a:t>
                      </a:r>
                      <a:r>
                        <a:rPr lang="en-US" dirty="0" err="1"/>
                        <a:t>Bitcoiners</a:t>
                      </a:r>
                      <a:r>
                        <a:rPr lang="en-US" dirty="0"/>
                        <a:t>.</a:t>
                      </a:r>
                      <a:br>
                        <a:rPr lang="en-US" dirty="0"/>
                      </a:br>
                      <a:r>
                        <a:rPr lang="en-US" dirty="0"/>
                        <a:t>Published comments of regret, re</a:t>
                      </a:r>
                      <a:br>
                        <a:rPr lang="en-US" dirty="0"/>
                      </a:br>
                      <a:r>
                        <a:rPr lang="en-US" dirty="0"/>
                        <a:t>Bitcoin’s non-extensibility</a:t>
                      </a:r>
                      <a:br>
                        <a:rPr lang="en-US" dirty="0"/>
                      </a:br>
                      <a:br>
                        <a:rPr lang="en-US" dirty="0"/>
                      </a:br>
                      <a:r>
                        <a:rPr lang="en-US" dirty="0"/>
                        <a:t>All will be cloned, by me! So we will steal back their work.</a:t>
                      </a:r>
                    </a:p>
                  </a:txBody>
                  <a:tcPr anchor="ctr"/>
                </a:tc>
                <a:tc>
                  <a:txBody>
                    <a:bodyPr/>
                    <a:lstStyle/>
                    <a:p>
                      <a:pPr algn="ctr"/>
                      <a:r>
                        <a:rPr lang="en-US" sz="3200" b="1" dirty="0"/>
                        <a:t>The Death Cult</a:t>
                      </a:r>
                      <a:br>
                        <a:rPr lang="en-US" dirty="0"/>
                      </a:br>
                      <a:endParaRPr lang="en-US" dirty="0"/>
                    </a:p>
                    <a:p>
                      <a:pPr marL="285750" indent="-285750" algn="ctr">
                        <a:buFont typeface="Courier New" panose="02070309020205020404" pitchFamily="49" charset="0"/>
                        <a:buChar char="o"/>
                      </a:pPr>
                      <a:r>
                        <a:rPr lang="en-US" dirty="0"/>
                        <a:t>Unwilling to give Altcoins any credit for innovation. Or adoption.</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Think Bitcoin shouldn’t improve / can’t improve (since it is perfect).</a:t>
                      </a:r>
                    </a:p>
                    <a:p>
                      <a:pPr marL="285750" indent="-285750" algn="ctr">
                        <a:buFont typeface="Courier New" panose="02070309020205020404" pitchFamily="49" charset="0"/>
                        <a:buChar char="o"/>
                      </a:pPr>
                      <a:r>
                        <a:rPr lang="en-US" dirty="0"/>
                        <a:t>Prefer Bitcoin to stay niche.</a:t>
                      </a:r>
                    </a:p>
                  </a:txBody>
                  <a:tcPr anchor="ctr"/>
                </a:tc>
                <a:extLst>
                  <a:ext uri="{0D108BD9-81ED-4DB2-BD59-A6C34878D82A}">
                    <a16:rowId xmlns:a16="http://schemas.microsoft.com/office/drawing/2014/main" val="3468542555"/>
                  </a:ext>
                </a:extLst>
              </a:tr>
            </a:tbl>
          </a:graphicData>
        </a:graphic>
      </p:graphicFrame>
      <p:sp>
        <p:nvSpPr>
          <p:cNvPr id="4" name="Footer Placeholder 3">
            <a:extLst>
              <a:ext uri="{FF2B5EF4-FFF2-40B4-BE49-F238E27FC236}">
                <a16:creationId xmlns:a16="http://schemas.microsoft.com/office/drawing/2014/main" id="{D06869AF-8F13-9189-D36B-1A2B9FC43E06}"/>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8EEEE96B-8B77-5BF8-B8BA-38FB47949E6D}"/>
              </a:ext>
            </a:extLst>
          </p:cNvPr>
          <p:cNvSpPr>
            <a:spLocks noGrp="1"/>
          </p:cNvSpPr>
          <p:nvPr>
            <p:ph type="sldNum" sz="quarter" idx="12"/>
          </p:nvPr>
        </p:nvSpPr>
        <p:spPr/>
        <p:txBody>
          <a:bodyPr/>
          <a:lstStyle/>
          <a:p>
            <a:fld id="{B6877F82-84DC-415B-8D0D-0C674AA6E930}" type="slidenum">
              <a:rPr lang="en-US" smtClean="0"/>
              <a:t>78</a:t>
            </a:fld>
            <a:endParaRPr lang="en-US"/>
          </a:p>
        </p:txBody>
      </p:sp>
    </p:spTree>
    <p:extLst>
      <p:ext uri="{BB962C8B-B14F-4D97-AF65-F5344CB8AC3E}">
        <p14:creationId xmlns:p14="http://schemas.microsoft.com/office/powerpoint/2010/main" val="3087560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A63C8-4AE3-626D-CB10-812EBA988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6BB56-3EF6-F7E1-D940-77723A0117EC}"/>
              </a:ext>
            </a:extLst>
          </p:cNvPr>
          <p:cNvSpPr>
            <a:spLocks noGrp="1"/>
          </p:cNvSpPr>
          <p:nvPr>
            <p:ph type="title"/>
          </p:nvPr>
        </p:nvSpPr>
        <p:spPr>
          <a:xfrm>
            <a:off x="478746" y="314675"/>
            <a:ext cx="8349943" cy="845667"/>
          </a:xfrm>
        </p:spPr>
        <p:txBody>
          <a:bodyPr/>
          <a:lstStyle/>
          <a:p>
            <a:r>
              <a:rPr lang="en-US" dirty="0"/>
              <a:t>In One Slide</a:t>
            </a:r>
          </a:p>
        </p:txBody>
      </p:sp>
      <p:sp>
        <p:nvSpPr>
          <p:cNvPr id="3" name="Content Placeholder 2">
            <a:extLst>
              <a:ext uri="{FF2B5EF4-FFF2-40B4-BE49-F238E27FC236}">
                <a16:creationId xmlns:a16="http://schemas.microsoft.com/office/drawing/2014/main" id="{4DCF2545-FD48-E588-913C-F1164824BA0A}"/>
              </a:ext>
            </a:extLst>
          </p:cNvPr>
          <p:cNvSpPr>
            <a:spLocks noGrp="1"/>
          </p:cNvSpPr>
          <p:nvPr>
            <p:ph idx="1"/>
          </p:nvPr>
        </p:nvSpPr>
        <p:spPr>
          <a:xfrm>
            <a:off x="728283" y="1286635"/>
            <a:ext cx="10625517" cy="4890328"/>
          </a:xfrm>
        </p:spPr>
        <p:txBody>
          <a:bodyPr>
            <a:normAutofit lnSpcReduction="10000"/>
          </a:bodyPr>
          <a:lstStyle/>
          <a:p>
            <a:pPr marL="0" indent="0">
              <a:buNone/>
            </a:pPr>
            <a:r>
              <a:rPr lang="en-US" dirty="0"/>
              <a:t> </a:t>
            </a:r>
            <a:r>
              <a:rPr lang="en-US" b="1" dirty="0">
                <a:ln>
                  <a:solidFill>
                    <a:sysClr val="windowText" lastClr="000000"/>
                  </a:solidFill>
                </a:ln>
                <a:solidFill>
                  <a:srgbClr val="92D050"/>
                </a:solidFill>
              </a:rPr>
              <a:t>More revenues</a:t>
            </a:r>
            <a:r>
              <a:rPr lang="en-US" dirty="0">
                <a:solidFill>
                  <a:srgbClr val="92D050"/>
                </a:solidFill>
              </a:rPr>
              <a:t> </a:t>
            </a:r>
            <a:r>
              <a:rPr lang="en-US" dirty="0"/>
              <a:t>( 10x 20x ) are possible,</a:t>
            </a:r>
            <a:br>
              <a:rPr lang="en-US" dirty="0"/>
            </a:br>
            <a:r>
              <a:rPr lang="en-US" dirty="0"/>
              <a:t>   but only if Miners </a:t>
            </a:r>
            <a:r>
              <a:rPr lang="en-US" i="1" u="sng" dirty="0"/>
              <a:t>educate themselves on the tech</a:t>
            </a:r>
            <a:r>
              <a:rPr lang="en-US" dirty="0"/>
              <a:t>.</a:t>
            </a:r>
            <a:br>
              <a:rPr lang="en-US" dirty="0"/>
            </a:br>
            <a:r>
              <a:rPr lang="en-US" dirty="0"/>
              <a:t>   Including conflicts-of-interest among dev groups.</a:t>
            </a:r>
          </a:p>
          <a:p>
            <a:endParaRPr lang="en-US" dirty="0"/>
          </a:p>
          <a:p>
            <a:pPr marL="514350" indent="-514350">
              <a:buFont typeface="+mj-lt"/>
              <a:buAutoNum type="arabicPeriod"/>
            </a:pPr>
            <a:r>
              <a:rPr lang="en-US" dirty="0"/>
              <a:t>What are BIPs 300/301 ?</a:t>
            </a:r>
          </a:p>
          <a:p>
            <a:pPr lvl="1"/>
            <a:r>
              <a:rPr lang="en-US" dirty="0"/>
              <a:t>300 allows for conversion: [ Altcoin L1 ] </a:t>
            </a:r>
            <a:r>
              <a:rPr lang="en-US" dirty="0">
                <a:sym typeface="Wingdings" panose="05000000000000000000" pitchFamily="2" charset="2"/>
              </a:rPr>
              <a:t></a:t>
            </a:r>
            <a:r>
              <a:rPr lang="en-US" dirty="0"/>
              <a:t> [ BTC-only L2 ] .</a:t>
            </a:r>
          </a:p>
          <a:p>
            <a:pPr lvl="1"/>
            <a:r>
              <a:rPr lang="en-US" dirty="0"/>
              <a:t>301 allows Bitcoin miners (that’s you), to collect all the fees of these networks.</a:t>
            </a:r>
          </a:p>
          <a:p>
            <a:pPr lvl="1"/>
            <a:r>
              <a:rPr lang="en-US" i="1" u="sng" dirty="0"/>
              <a:t>Requires 51% hashrate</a:t>
            </a:r>
            <a:r>
              <a:rPr lang="en-US" dirty="0"/>
              <a:t> to activate soft fork + other very small costs.</a:t>
            </a:r>
          </a:p>
          <a:p>
            <a:pPr marL="514350" indent="-514350">
              <a:buFont typeface="+mj-lt"/>
              <a:buAutoNum type="arabicPeriod"/>
            </a:pPr>
            <a:r>
              <a:rPr lang="en-US" dirty="0"/>
              <a:t>How to get it ?</a:t>
            </a:r>
          </a:p>
          <a:p>
            <a:pPr lvl="1"/>
            <a:r>
              <a:rPr lang="en-US" dirty="0"/>
              <a:t>Miners </a:t>
            </a:r>
            <a:r>
              <a:rPr lang="en-US" i="1" u="sng" dirty="0"/>
              <a:t>take responsibility</a:t>
            </a:r>
            <a:r>
              <a:rPr lang="en-US" dirty="0"/>
              <a:t> for educating self on BIPs.</a:t>
            </a:r>
          </a:p>
          <a:p>
            <a:pPr lvl="1"/>
            <a:r>
              <a:rPr lang="en-US" dirty="0"/>
              <a:t>Fix </a:t>
            </a:r>
            <a:r>
              <a:rPr lang="en-US" dirty="0" err="1"/>
              <a:t>softfork</a:t>
            </a:r>
            <a:r>
              <a:rPr lang="en-US" dirty="0"/>
              <a:t> deadlock issue. Force responsibility onto someone.</a:t>
            </a:r>
          </a:p>
          <a:p>
            <a:pPr lvl="1"/>
            <a:r>
              <a:rPr lang="en-US" dirty="0"/>
              <a:t>Fix Pool – Hasher communication.</a:t>
            </a:r>
          </a:p>
        </p:txBody>
      </p:sp>
      <p:sp>
        <p:nvSpPr>
          <p:cNvPr id="4" name="Footer Placeholder 3">
            <a:extLst>
              <a:ext uri="{FF2B5EF4-FFF2-40B4-BE49-F238E27FC236}">
                <a16:creationId xmlns:a16="http://schemas.microsoft.com/office/drawing/2014/main" id="{24630FF2-36CC-9159-DB51-F3631A247082}"/>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91DA0203-3E23-6B88-7D1D-F18A28C6BE0C}"/>
              </a:ext>
            </a:extLst>
          </p:cNvPr>
          <p:cNvSpPr>
            <a:spLocks noGrp="1"/>
          </p:cNvSpPr>
          <p:nvPr>
            <p:ph type="sldNum" sz="quarter" idx="12"/>
          </p:nvPr>
        </p:nvSpPr>
        <p:spPr/>
        <p:txBody>
          <a:bodyPr/>
          <a:lstStyle/>
          <a:p>
            <a:fld id="{B6877F82-84DC-415B-8D0D-0C674AA6E930}" type="slidenum">
              <a:rPr lang="en-US" smtClean="0"/>
              <a:t>79</a:t>
            </a:fld>
            <a:endParaRPr lang="en-US"/>
          </a:p>
        </p:txBody>
      </p:sp>
    </p:spTree>
    <p:extLst>
      <p:ext uri="{BB962C8B-B14F-4D97-AF65-F5344CB8AC3E}">
        <p14:creationId xmlns:p14="http://schemas.microsoft.com/office/powerpoint/2010/main" val="289613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D041-0BF2-D320-8D30-E7E845C94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71B4C-3643-D867-8727-18F284A50803}"/>
              </a:ext>
            </a:extLst>
          </p:cNvPr>
          <p:cNvSpPr>
            <a:spLocks noGrp="1"/>
          </p:cNvSpPr>
          <p:nvPr>
            <p:ph type="title"/>
          </p:nvPr>
        </p:nvSpPr>
        <p:spPr/>
        <p:txBody>
          <a:bodyPr/>
          <a:lstStyle/>
          <a:p>
            <a:r>
              <a:rPr lang="en-US" dirty="0"/>
              <a:t>The Title</a:t>
            </a:r>
          </a:p>
        </p:txBody>
      </p:sp>
      <p:graphicFrame>
        <p:nvGraphicFramePr>
          <p:cNvPr id="6" name="Content Placeholder 5">
            <a:extLst>
              <a:ext uri="{FF2B5EF4-FFF2-40B4-BE49-F238E27FC236}">
                <a16:creationId xmlns:a16="http://schemas.microsoft.com/office/drawing/2014/main" id="{0E11E24F-C4DF-A6C0-4777-B9A573A4A117}"/>
              </a:ext>
            </a:extLst>
          </p:cNvPr>
          <p:cNvGraphicFramePr>
            <a:graphicFrameLocks noGrp="1"/>
          </p:cNvGraphicFramePr>
          <p:nvPr>
            <p:ph idx="1"/>
            <p:extLst>
              <p:ext uri="{D42A27DB-BD31-4B8C-83A1-F6EECF244321}">
                <p14:modId xmlns:p14="http://schemas.microsoft.com/office/powerpoint/2010/main" val="709708012"/>
              </p:ext>
            </p:extLst>
          </p:nvPr>
        </p:nvGraphicFramePr>
        <p:xfrm>
          <a:off x="536575" y="1124793"/>
          <a:ext cx="11053761" cy="4919958"/>
        </p:xfrm>
        <a:graphic>
          <a:graphicData uri="http://schemas.openxmlformats.org/drawingml/2006/table">
            <a:tbl>
              <a:tblPr>
                <a:tableStyleId>{5C22544A-7EE6-4342-B048-85BDC9FD1C3A}</a:tableStyleId>
              </a:tblPr>
              <a:tblGrid>
                <a:gridCol w="3396154">
                  <a:extLst>
                    <a:ext uri="{9D8B030D-6E8A-4147-A177-3AD203B41FA5}">
                      <a16:colId xmlns:a16="http://schemas.microsoft.com/office/drawing/2014/main" val="3145224509"/>
                    </a:ext>
                  </a:extLst>
                </a:gridCol>
                <a:gridCol w="3973020">
                  <a:extLst>
                    <a:ext uri="{9D8B030D-6E8A-4147-A177-3AD203B41FA5}">
                      <a16:colId xmlns:a16="http://schemas.microsoft.com/office/drawing/2014/main" val="2936608030"/>
                    </a:ext>
                  </a:extLst>
                </a:gridCol>
                <a:gridCol w="3684587">
                  <a:extLst>
                    <a:ext uri="{9D8B030D-6E8A-4147-A177-3AD203B41FA5}">
                      <a16:colId xmlns:a16="http://schemas.microsoft.com/office/drawing/2014/main" val="1983153376"/>
                    </a:ext>
                  </a:extLst>
                </a:gridCol>
              </a:tblGrid>
              <a:tr h="1639986">
                <a:tc>
                  <a:txBody>
                    <a:bodyPr/>
                    <a:lstStyle/>
                    <a:p>
                      <a:pPr algn="ctr"/>
                      <a:r>
                        <a:rPr lang="en-US" sz="4400" dirty="0"/>
                        <a:t>Victory</a:t>
                      </a:r>
                    </a:p>
                  </a:txBody>
                  <a:tcPr anchor="ctr">
                    <a:lnR w="12700" cap="flat" cmpd="sng" algn="ctr">
                      <a:solidFill>
                        <a:schemeClr val="tx1"/>
                      </a:solidFill>
                      <a:prstDash val="solid"/>
                      <a:round/>
                      <a:headEnd type="none" w="med" len="med"/>
                      <a:tailEnd type="none" w="med" len="med"/>
                    </a:lnR>
                  </a:tcPr>
                </a:tc>
                <a:tc gridSpan="2">
                  <a:txBody>
                    <a:bodyPr/>
                    <a:lstStyle/>
                    <a:p>
                      <a:pPr algn="ctr"/>
                      <a:r>
                        <a:rPr lang="en-US" dirty="0"/>
                        <a:t>“Crypto” defeats “fiat”</a:t>
                      </a:r>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extLst>
                  <a:ext uri="{0D108BD9-81ED-4DB2-BD59-A6C34878D82A}">
                    <a16:rowId xmlns:a16="http://schemas.microsoft.com/office/drawing/2014/main" val="3778336834"/>
                  </a:ext>
                </a:extLst>
              </a:tr>
              <a:tr h="1639986">
                <a:tc>
                  <a:txBody>
                    <a:bodyPr/>
                    <a:lstStyle/>
                    <a:p>
                      <a:pPr algn="ctr"/>
                      <a:r>
                        <a:rPr lang="en-US" sz="4400" dirty="0"/>
                        <a:t>Unity</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t>Only one coin should win.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ctr">
                        <a:buAutoNum type="arabicParenR"/>
                      </a:pPr>
                      <a:r>
                        <a:rPr lang="en-US" dirty="0"/>
                        <a:t>New coins = inflation = annoying</a:t>
                      </a:r>
                    </a:p>
                    <a:p>
                      <a:pPr marL="342900" indent="-342900" algn="ctr">
                        <a:buAutoNum type="arabicParenR"/>
                      </a:pPr>
                      <a:r>
                        <a:rPr lang="en-US" dirty="0"/>
                        <a:t>Worry about coin-replacement (ie coin-failure)</a:t>
                      </a:r>
                    </a:p>
                    <a:p>
                      <a:pPr marL="342900" indent="-342900" algn="ctr">
                        <a:buAutoNum type="arabicParenR"/>
                      </a:pPr>
                      <a:r>
                        <a:rPr lang="en-US" dirty="0"/>
                        <a:t>Contradiction / Regress to barter</a:t>
                      </a:r>
                    </a:p>
                    <a:p>
                      <a:pPr marL="342900" indent="-342900" algn="ctr">
                        <a:buAutoNum type="arabicParenR"/>
                      </a:pPr>
                      <a:r>
                        <a:rPr lang="en-US" dirty="0"/>
                        <a:t>Network effects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1011806"/>
                  </a:ext>
                </a:extLst>
              </a:tr>
              <a:tr h="1639986">
                <a:tc>
                  <a:txBody>
                    <a:bodyPr/>
                    <a:lstStyle/>
                    <a:p>
                      <a:pPr algn="ctr"/>
                      <a:r>
                        <a:rPr lang="en-US" sz="4400" dirty="0"/>
                        <a:t>Freedom</a:t>
                      </a:r>
                    </a:p>
                  </a:txBody>
                  <a:tcPr anchor="ctr">
                    <a:lnR w="12700" cap="flat" cmpd="sng" algn="ctr">
                      <a:solidFill>
                        <a:schemeClr val="tx1"/>
                      </a:solidFill>
                      <a:prstDash val="solid"/>
                      <a:round/>
                      <a:headEnd type="none" w="med" len="med"/>
                      <a:tailEnd type="none" w="med" len="med"/>
                    </a:lnR>
                  </a:tcPr>
                </a:tc>
                <a:tc>
                  <a:txBody>
                    <a:bodyPr/>
                    <a:lstStyle/>
                    <a:p>
                      <a:pPr algn="ctr"/>
                      <a:endParaRPr lang="en-US" i="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2093856"/>
                  </a:ext>
                </a:extLst>
              </a:tr>
            </a:tbl>
          </a:graphicData>
        </a:graphic>
      </p:graphicFrame>
      <p:sp>
        <p:nvSpPr>
          <p:cNvPr id="5" name="Slide Number Placeholder 4">
            <a:extLst>
              <a:ext uri="{FF2B5EF4-FFF2-40B4-BE49-F238E27FC236}">
                <a16:creationId xmlns:a16="http://schemas.microsoft.com/office/drawing/2014/main" id="{EBB52C33-0D2A-80DF-4E49-FD3FD99FE121}"/>
              </a:ext>
            </a:extLst>
          </p:cNvPr>
          <p:cNvSpPr>
            <a:spLocks noGrp="1"/>
          </p:cNvSpPr>
          <p:nvPr>
            <p:ph type="sldNum" sz="quarter" idx="12"/>
          </p:nvPr>
        </p:nvSpPr>
        <p:spPr/>
        <p:txBody>
          <a:bodyPr/>
          <a:lstStyle/>
          <a:p>
            <a:fld id="{B6877F82-84DC-415B-8D0D-0C674AA6E930}" type="slidenum">
              <a:rPr lang="en-US" smtClean="0"/>
              <a:t>8</a:t>
            </a:fld>
            <a:endParaRPr lang="en-US"/>
          </a:p>
        </p:txBody>
      </p:sp>
      <p:sp>
        <p:nvSpPr>
          <p:cNvPr id="7" name="Rectangle 6">
            <a:extLst>
              <a:ext uri="{FF2B5EF4-FFF2-40B4-BE49-F238E27FC236}">
                <a16:creationId xmlns:a16="http://schemas.microsoft.com/office/drawing/2014/main" id="{C7F1F5CA-6390-B556-27D9-F6B934F4CF91}"/>
              </a:ext>
            </a:extLst>
          </p:cNvPr>
          <p:cNvSpPr/>
          <p:nvPr/>
        </p:nvSpPr>
        <p:spPr>
          <a:xfrm>
            <a:off x="4375016" y="2055376"/>
            <a:ext cx="2824120" cy="5664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Open source software that protects the user’s rights</a:t>
            </a:r>
          </a:p>
        </p:txBody>
      </p:sp>
      <p:sp>
        <p:nvSpPr>
          <p:cNvPr id="8" name="Rectangle 7">
            <a:extLst>
              <a:ext uri="{FF2B5EF4-FFF2-40B4-BE49-F238E27FC236}">
                <a16:creationId xmlns:a16="http://schemas.microsoft.com/office/drawing/2014/main" id="{77506C1B-6575-FEB2-ED94-42A6645C2E15}"/>
              </a:ext>
            </a:extLst>
          </p:cNvPr>
          <p:cNvSpPr/>
          <p:nvPr/>
        </p:nvSpPr>
        <p:spPr>
          <a:xfrm>
            <a:off x="7679342" y="-34998"/>
            <a:ext cx="4512658" cy="16963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government can </a:t>
            </a:r>
            <a:r>
              <a:rPr lang="en-US" i="1" u="sng" dirty="0"/>
              <a:t>create</a:t>
            </a:r>
            <a:r>
              <a:rPr lang="en-US" dirty="0"/>
              <a:t> as much money as they like, </a:t>
            </a:r>
            <a:r>
              <a:rPr lang="en-US" i="1" u="sng" dirty="0"/>
              <a:t>destroy</a:t>
            </a:r>
            <a:r>
              <a:rPr lang="en-US" dirty="0"/>
              <a:t> as much money as they like, </a:t>
            </a:r>
            <a:r>
              <a:rPr lang="en-US" i="1" u="sng" dirty="0"/>
              <a:t>take</a:t>
            </a:r>
            <a:r>
              <a:rPr lang="en-US" dirty="0"/>
              <a:t> … , spend . And also observe (and eventually, censor) every mutually beneficial transaction between any two citizens.</a:t>
            </a:r>
          </a:p>
        </p:txBody>
      </p:sp>
      <p:sp>
        <p:nvSpPr>
          <p:cNvPr id="9" name="Rectangle 8">
            <a:extLst>
              <a:ext uri="{FF2B5EF4-FFF2-40B4-BE49-F238E27FC236}">
                <a16:creationId xmlns:a16="http://schemas.microsoft.com/office/drawing/2014/main" id="{8A871878-A650-8F55-8C6A-CA8732C4ED8E}"/>
              </a:ext>
            </a:extLst>
          </p:cNvPr>
          <p:cNvSpPr/>
          <p:nvPr/>
        </p:nvSpPr>
        <p:spPr>
          <a:xfrm>
            <a:off x="7983467" y="2268339"/>
            <a:ext cx="3370333" cy="365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 billion people use it, everyday</a:t>
            </a:r>
          </a:p>
        </p:txBody>
      </p:sp>
      <p:sp>
        <p:nvSpPr>
          <p:cNvPr id="10" name="Rectangle 9">
            <a:extLst>
              <a:ext uri="{FF2B5EF4-FFF2-40B4-BE49-F238E27FC236}">
                <a16:creationId xmlns:a16="http://schemas.microsoft.com/office/drawing/2014/main" id="{E8C5B7DE-FB49-86D0-4091-15199384E945}"/>
              </a:ext>
            </a:extLst>
          </p:cNvPr>
          <p:cNvSpPr/>
          <p:nvPr/>
        </p:nvSpPr>
        <p:spPr>
          <a:xfrm>
            <a:off x="1749130" y="2513067"/>
            <a:ext cx="1058806" cy="5664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a:t>
            </a:r>
            <a:endParaRPr lang="en-US" dirty="0"/>
          </a:p>
        </p:txBody>
      </p:sp>
      <p:sp>
        <p:nvSpPr>
          <p:cNvPr id="11" name="Rectangle 10">
            <a:extLst>
              <a:ext uri="{FF2B5EF4-FFF2-40B4-BE49-F238E27FC236}">
                <a16:creationId xmlns:a16="http://schemas.microsoft.com/office/drawing/2014/main" id="{B71AA8D1-6D89-24CF-A911-ABF13A1F417A}"/>
              </a:ext>
            </a:extLst>
          </p:cNvPr>
          <p:cNvSpPr/>
          <p:nvPr/>
        </p:nvSpPr>
        <p:spPr>
          <a:xfrm>
            <a:off x="1674953" y="4184562"/>
            <a:ext cx="1058806" cy="5664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a:t>
            </a:r>
            <a:endParaRPr lang="en-US" dirty="0"/>
          </a:p>
        </p:txBody>
      </p:sp>
      <p:sp>
        <p:nvSpPr>
          <p:cNvPr id="12" name="Rectangle 11">
            <a:extLst>
              <a:ext uri="{FF2B5EF4-FFF2-40B4-BE49-F238E27FC236}">
                <a16:creationId xmlns:a16="http://schemas.microsoft.com/office/drawing/2014/main" id="{A52CE998-01D9-AE21-089F-00B0664EE289}"/>
              </a:ext>
            </a:extLst>
          </p:cNvPr>
          <p:cNvSpPr/>
          <p:nvPr/>
        </p:nvSpPr>
        <p:spPr>
          <a:xfrm>
            <a:off x="830108" y="6259341"/>
            <a:ext cx="8443512" cy="4638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Victory = (Unity + Freedom) = Sidechains = Drivechain = Bip300</a:t>
            </a:r>
            <a:endParaRPr lang="en-US" sz="1100" dirty="0"/>
          </a:p>
        </p:txBody>
      </p:sp>
      <p:cxnSp>
        <p:nvCxnSpPr>
          <p:cNvPr id="14" name="Straight Connector 13">
            <a:extLst>
              <a:ext uri="{FF2B5EF4-FFF2-40B4-BE49-F238E27FC236}">
                <a16:creationId xmlns:a16="http://schemas.microsoft.com/office/drawing/2014/main" id="{45B2397E-7712-FFE8-7DEA-E1EDBDDE135F}"/>
              </a:ext>
            </a:extLst>
          </p:cNvPr>
          <p:cNvCxnSpPr/>
          <p:nvPr/>
        </p:nvCxnSpPr>
        <p:spPr>
          <a:xfrm flipV="1">
            <a:off x="6392708" y="1875975"/>
            <a:ext cx="356050" cy="97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892BE3-0B23-DF0E-C5EF-253B2000820C}"/>
              </a:ext>
            </a:extLst>
          </p:cNvPr>
          <p:cNvCxnSpPr>
            <a:cxnSpLocks/>
          </p:cNvCxnSpPr>
          <p:nvPr/>
        </p:nvCxnSpPr>
        <p:spPr>
          <a:xfrm flipV="1">
            <a:off x="8804135" y="1483050"/>
            <a:ext cx="736375" cy="318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230371-5DB0-A3D8-F715-4957328208A5}"/>
              </a:ext>
            </a:extLst>
          </p:cNvPr>
          <p:cNvCxnSpPr>
            <a:cxnSpLocks/>
          </p:cNvCxnSpPr>
          <p:nvPr/>
        </p:nvCxnSpPr>
        <p:spPr>
          <a:xfrm flipH="1" flipV="1">
            <a:off x="7983467" y="1924479"/>
            <a:ext cx="692089" cy="276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0702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F84B7-167C-D6A1-E48E-89DC0AA20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1D0B1-1B44-2061-66EE-5C0454F0E2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5C5B0A-034E-4168-0BA3-0AAD2C2520A9}"/>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0B5EC09A-A3AE-B098-F320-A7242A3725E3}"/>
              </a:ext>
            </a:extLst>
          </p:cNvPr>
          <p:cNvSpPr>
            <a:spLocks noGrp="1"/>
          </p:cNvSpPr>
          <p:nvPr>
            <p:ph type="ftr" sz="quarter" idx="11"/>
          </p:nvPr>
        </p:nvSpPr>
        <p:spPr/>
        <p:txBody>
          <a:bodyPr/>
          <a:lstStyle/>
          <a:p>
            <a:r>
              <a:rPr lang="en-US" u="sng" dirty="0">
                <a:solidFill>
                  <a:schemeClr val="bg1">
                    <a:lumMod val="85000"/>
                  </a:schemeClr>
                </a:solidFill>
              </a:rPr>
              <a:t>Site:</a:t>
            </a:r>
            <a:r>
              <a:rPr lang="en-US" dirty="0">
                <a:solidFill>
                  <a:schemeClr val="bg1">
                    <a:lumMod val="85000"/>
                  </a:schemeClr>
                </a:solidFill>
              </a:rPr>
              <a:t> </a:t>
            </a:r>
            <a:r>
              <a:rPr lang="en-US" dirty="0">
                <a:solidFill>
                  <a:schemeClr val="tx1"/>
                </a:solidFill>
                <a:hlinkClick r:id="rId2">
                  <a:extLst>
                    <a:ext uri="{A12FA001-AC4F-418D-AE19-62706E023703}">
                      <ahyp:hlinkClr xmlns:ahyp="http://schemas.microsoft.com/office/drawing/2018/hyperlinkcolor" val="tx"/>
                    </a:ext>
                  </a:extLst>
                </a:hlinkClick>
              </a:rPr>
              <a:t>www.LayerTwoLabs.com</a:t>
            </a:r>
            <a:r>
              <a:rPr lang="en-US" dirty="0"/>
              <a:t>  </a:t>
            </a:r>
            <a:r>
              <a:rPr lang="en-US" u="sng" dirty="0">
                <a:solidFill>
                  <a:schemeClr val="tx1"/>
                </a:solidFill>
              </a:rPr>
              <a:t>www.drivechain.info</a:t>
            </a:r>
            <a:r>
              <a:rPr lang="en-US" dirty="0">
                <a:solidFill>
                  <a:schemeClr val="tx1"/>
                </a:solidFill>
              </a:rPr>
              <a:t>  </a:t>
            </a:r>
            <a:r>
              <a:rPr lang="en-US" u="sng" dirty="0">
                <a:solidFill>
                  <a:schemeClr val="bg1">
                    <a:lumMod val="75000"/>
                  </a:schemeClr>
                </a:solidFill>
              </a:rPr>
              <a:t>Paul’s Twitter:</a:t>
            </a:r>
            <a:r>
              <a:rPr lang="en-US" dirty="0">
                <a:solidFill>
                  <a:schemeClr val="bg1">
                    <a:lumMod val="75000"/>
                  </a:schemeClr>
                </a:solidFill>
              </a:rPr>
              <a:t> </a:t>
            </a:r>
            <a:r>
              <a:rPr lang="en-US" dirty="0">
                <a:solidFill>
                  <a:schemeClr val="tx1"/>
                </a:solidFill>
              </a:rPr>
              <a:t>@truthcoin</a:t>
            </a:r>
          </a:p>
        </p:txBody>
      </p:sp>
      <p:sp>
        <p:nvSpPr>
          <p:cNvPr id="5" name="Slide Number Placeholder 4">
            <a:extLst>
              <a:ext uri="{FF2B5EF4-FFF2-40B4-BE49-F238E27FC236}">
                <a16:creationId xmlns:a16="http://schemas.microsoft.com/office/drawing/2014/main" id="{D790CC42-A19E-E050-38F7-46D70F58C3A9}"/>
              </a:ext>
            </a:extLst>
          </p:cNvPr>
          <p:cNvSpPr>
            <a:spLocks noGrp="1"/>
          </p:cNvSpPr>
          <p:nvPr>
            <p:ph type="sldNum" sz="quarter" idx="12"/>
          </p:nvPr>
        </p:nvSpPr>
        <p:spPr/>
        <p:txBody>
          <a:bodyPr/>
          <a:lstStyle/>
          <a:p>
            <a:fld id="{B6877F82-84DC-415B-8D0D-0C674AA6E930}" type="slidenum">
              <a:rPr lang="en-US" smtClean="0"/>
              <a:t>80</a:t>
            </a:fld>
            <a:endParaRPr lang="en-US"/>
          </a:p>
        </p:txBody>
      </p:sp>
      <p:graphicFrame>
        <p:nvGraphicFramePr>
          <p:cNvPr id="6" name="Content Placeholder 5">
            <a:extLst>
              <a:ext uri="{FF2B5EF4-FFF2-40B4-BE49-F238E27FC236}">
                <a16:creationId xmlns:a16="http://schemas.microsoft.com/office/drawing/2014/main" id="{DF4AA370-B9CB-572D-70BF-CDF8071AB256}"/>
              </a:ext>
            </a:extLst>
          </p:cNvPr>
          <p:cNvGraphicFramePr>
            <a:graphicFrameLocks/>
          </p:cNvGraphicFramePr>
          <p:nvPr/>
        </p:nvGraphicFramePr>
        <p:xfrm>
          <a:off x="1475795" y="1067586"/>
          <a:ext cx="9175246" cy="4898304"/>
        </p:xfrm>
        <a:graphic>
          <a:graphicData uri="http://schemas.openxmlformats.org/drawingml/2006/table">
            <a:tbl>
              <a:tblPr>
                <a:tableStyleId>{5C22544A-7EE6-4342-B048-85BDC9FD1C3A}</a:tableStyleId>
              </a:tblPr>
              <a:tblGrid>
                <a:gridCol w="4587623">
                  <a:extLst>
                    <a:ext uri="{9D8B030D-6E8A-4147-A177-3AD203B41FA5}">
                      <a16:colId xmlns:a16="http://schemas.microsoft.com/office/drawing/2014/main" val="452900406"/>
                    </a:ext>
                  </a:extLst>
                </a:gridCol>
                <a:gridCol w="4587623">
                  <a:extLst>
                    <a:ext uri="{9D8B030D-6E8A-4147-A177-3AD203B41FA5}">
                      <a16:colId xmlns:a16="http://schemas.microsoft.com/office/drawing/2014/main" val="331054853"/>
                    </a:ext>
                  </a:extLst>
                </a:gridCol>
              </a:tblGrid>
              <a:tr h="647484">
                <a:tc gridSpan="2">
                  <a:txBody>
                    <a:bodyPr/>
                    <a:lstStyle/>
                    <a:p>
                      <a:pPr algn="ctr"/>
                      <a:r>
                        <a:rPr lang="en-US" sz="4800" b="1" dirty="0"/>
                        <a:t>Detractors</a:t>
                      </a:r>
                      <a:endParaRPr lang="en-US" sz="2800" b="1" dirty="0"/>
                    </a:p>
                  </a:txBody>
                  <a:tcPr/>
                </a:tc>
                <a:tc hMerge="1">
                  <a:txBody>
                    <a:bodyPr/>
                    <a:lstStyle/>
                    <a:p>
                      <a:endParaRPr lang="en-US" dirty="0"/>
                    </a:p>
                  </a:txBody>
                  <a:tcPr/>
                </a:tc>
                <a:extLst>
                  <a:ext uri="{0D108BD9-81ED-4DB2-BD59-A6C34878D82A}">
                    <a16:rowId xmlns:a16="http://schemas.microsoft.com/office/drawing/2014/main" val="1369637514"/>
                  </a:ext>
                </a:extLst>
              </a:tr>
              <a:tr h="4075344">
                <a:tc>
                  <a:txBody>
                    <a:bodyPr/>
                    <a:lstStyle/>
                    <a:p>
                      <a:pPr algn="ctr"/>
                      <a:r>
                        <a:rPr lang="en-US" sz="2800" b="1" dirty="0"/>
                        <a:t>The Hopelessly Confused</a:t>
                      </a:r>
                      <a:br>
                        <a:rPr lang="en-US" dirty="0"/>
                      </a:br>
                      <a:br>
                        <a:rPr lang="en-US" dirty="0"/>
                      </a:br>
                      <a:r>
                        <a:rPr lang="en-US" dirty="0"/>
                        <a:t>Believe misinformation about the idea.</a:t>
                      </a:r>
                      <a:br>
                        <a:rPr lang="en-US" dirty="0"/>
                      </a:br>
                      <a:br>
                        <a:rPr lang="en-US" dirty="0"/>
                      </a:br>
                      <a:r>
                        <a:rPr lang="en-US" dirty="0"/>
                        <a:t>For example, Peter Todd mistakenly believes that this idea could cost miners as much as $40k / year in software, which he says may harm small miners.</a:t>
                      </a:r>
                      <a:br>
                        <a:rPr lang="en-US" dirty="0"/>
                      </a:br>
                      <a:br>
                        <a:rPr lang="en-US" dirty="0"/>
                      </a:br>
                      <a:r>
                        <a:rPr lang="en-US" dirty="0"/>
                        <a:t>(Not true. But also irrelevant since every mining input has fixed/variable costs.)</a:t>
                      </a:r>
                    </a:p>
                  </a:txBody>
                  <a:tcPr anchor="ctr"/>
                </a:tc>
                <a:tc>
                  <a:txBody>
                    <a:bodyPr/>
                    <a:lstStyle/>
                    <a:p>
                      <a:pPr algn="ctr"/>
                      <a:r>
                        <a:rPr lang="en-US" sz="3200" b="1" dirty="0"/>
                        <a:t>The Death Cult</a:t>
                      </a:r>
                      <a:br>
                        <a:rPr lang="en-US" dirty="0"/>
                      </a:br>
                      <a:br>
                        <a:rPr lang="en-US" dirty="0"/>
                      </a:br>
                      <a:r>
                        <a:rPr lang="en-US" dirty="0"/>
                        <a:t>People who: </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Think Bitcoin shouldn’t improve / can’t improve (since it is perfect).</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Think Bitcoin shouldn’t compete / doesn’t compete for users (since it is perfect).</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Are uninterested in long run miner revenues.</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Are unwilling to give Altcoins any credit for innovation. Or adoption.</a:t>
                      </a:r>
                    </a:p>
                    <a:p>
                      <a:pPr marL="285750" indent="-285750" algn="ctr">
                        <a:buFont typeface="Courier New" panose="02070309020205020404" pitchFamily="49" charset="0"/>
                        <a:buChar char="o"/>
                      </a:pPr>
                      <a:r>
                        <a:rPr lang="en-US" dirty="0"/>
                        <a:t>Prefer Bitcoin to stay niche.</a:t>
                      </a:r>
                    </a:p>
                    <a:p>
                      <a:pPr algn="ctr"/>
                      <a:endParaRPr lang="en-US" dirty="0"/>
                    </a:p>
                  </a:txBody>
                  <a:tcPr anchor="ctr"/>
                </a:tc>
                <a:extLst>
                  <a:ext uri="{0D108BD9-81ED-4DB2-BD59-A6C34878D82A}">
                    <a16:rowId xmlns:a16="http://schemas.microsoft.com/office/drawing/2014/main" val="720125795"/>
                  </a:ext>
                </a:extLst>
              </a:tr>
            </a:tbl>
          </a:graphicData>
        </a:graphic>
      </p:graphicFrame>
    </p:spTree>
    <p:extLst>
      <p:ext uri="{BB962C8B-B14F-4D97-AF65-F5344CB8AC3E}">
        <p14:creationId xmlns:p14="http://schemas.microsoft.com/office/powerpoint/2010/main" val="26635408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27E2-95F4-DD99-A6D3-8CF6E2921025}"/>
              </a:ext>
            </a:extLst>
          </p:cNvPr>
          <p:cNvSpPr>
            <a:spLocks noGrp="1"/>
          </p:cNvSpPr>
          <p:nvPr>
            <p:ph type="title"/>
          </p:nvPr>
        </p:nvSpPr>
        <p:spPr/>
        <p:txBody>
          <a:bodyPr>
            <a:normAutofit fontScale="90000"/>
          </a:bodyPr>
          <a:lstStyle/>
          <a:p>
            <a:r>
              <a:rPr lang="en-US" dirty="0"/>
              <a:t>Conflicts of Interest – Time to get Woke</a:t>
            </a:r>
          </a:p>
        </p:txBody>
      </p:sp>
      <p:sp>
        <p:nvSpPr>
          <p:cNvPr id="3" name="Content Placeholder 2">
            <a:extLst>
              <a:ext uri="{FF2B5EF4-FFF2-40B4-BE49-F238E27FC236}">
                <a16:creationId xmlns:a16="http://schemas.microsoft.com/office/drawing/2014/main" id="{65D6A6D6-56C9-92F1-5D8A-CD111916C50B}"/>
              </a:ext>
            </a:extLst>
          </p:cNvPr>
          <p:cNvSpPr>
            <a:spLocks noGrp="1"/>
          </p:cNvSpPr>
          <p:nvPr>
            <p:ph idx="1"/>
          </p:nvPr>
        </p:nvSpPr>
        <p:spPr/>
        <p:txBody>
          <a:bodyPr/>
          <a:lstStyle/>
          <a:p>
            <a:r>
              <a:rPr lang="en-US" dirty="0"/>
              <a:t>Devs , Users, Miners, Investors</a:t>
            </a:r>
          </a:p>
        </p:txBody>
      </p:sp>
      <p:sp>
        <p:nvSpPr>
          <p:cNvPr id="4" name="Footer Placeholder 3">
            <a:extLst>
              <a:ext uri="{FF2B5EF4-FFF2-40B4-BE49-F238E27FC236}">
                <a16:creationId xmlns:a16="http://schemas.microsoft.com/office/drawing/2014/main" id="{4374E8FD-ED70-EECC-68FD-84518C5D2D49}"/>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5C314588-B8F5-FC07-540C-194C8D61F818}"/>
              </a:ext>
            </a:extLst>
          </p:cNvPr>
          <p:cNvSpPr>
            <a:spLocks noGrp="1"/>
          </p:cNvSpPr>
          <p:nvPr>
            <p:ph type="sldNum" sz="quarter" idx="12"/>
          </p:nvPr>
        </p:nvSpPr>
        <p:spPr/>
        <p:txBody>
          <a:bodyPr/>
          <a:lstStyle/>
          <a:p>
            <a:fld id="{B6877F82-84DC-415B-8D0D-0C674AA6E930}" type="slidenum">
              <a:rPr lang="en-US" smtClean="0"/>
              <a:t>81</a:t>
            </a:fld>
            <a:endParaRPr lang="en-US"/>
          </a:p>
        </p:txBody>
      </p:sp>
    </p:spTree>
    <p:extLst>
      <p:ext uri="{BB962C8B-B14F-4D97-AF65-F5344CB8AC3E}">
        <p14:creationId xmlns:p14="http://schemas.microsoft.com/office/powerpoint/2010/main" val="16874214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00F6-E7E2-6966-EEC0-9C3E5D9814EA}"/>
              </a:ext>
            </a:extLst>
          </p:cNvPr>
          <p:cNvSpPr>
            <a:spLocks noGrp="1"/>
          </p:cNvSpPr>
          <p:nvPr>
            <p:ph type="title"/>
          </p:nvPr>
        </p:nvSpPr>
        <p:spPr/>
        <p:txBody>
          <a:bodyPr/>
          <a:lstStyle/>
          <a:p>
            <a:r>
              <a:rPr lang="en-US" dirty="0"/>
              <a:t>Good Luck with Your Decision!</a:t>
            </a:r>
          </a:p>
        </p:txBody>
      </p:sp>
      <p:sp>
        <p:nvSpPr>
          <p:cNvPr id="3" name="Content Placeholder 2">
            <a:extLst>
              <a:ext uri="{FF2B5EF4-FFF2-40B4-BE49-F238E27FC236}">
                <a16:creationId xmlns:a16="http://schemas.microsoft.com/office/drawing/2014/main" id="{8F92E35D-E592-C44D-8414-61ED6C57133F}"/>
              </a:ext>
            </a:extLst>
          </p:cNvPr>
          <p:cNvSpPr>
            <a:spLocks noGrp="1"/>
          </p:cNvSpPr>
          <p:nvPr>
            <p:ph idx="1"/>
          </p:nvPr>
        </p:nvSpPr>
        <p:spPr/>
        <p:txBody>
          <a:bodyPr/>
          <a:lstStyle/>
          <a:p>
            <a:r>
              <a:rPr lang="en-US" dirty="0"/>
              <a:t>@truthcoin on twitter</a:t>
            </a:r>
          </a:p>
          <a:p>
            <a:r>
              <a:rPr lang="en-US" dirty="0"/>
              <a:t>@psztorc on Telegram</a:t>
            </a:r>
          </a:p>
          <a:p>
            <a:r>
              <a:rPr lang="en-US" dirty="0"/>
              <a:t>I know many Pools/Miners, also can contact me through them.</a:t>
            </a:r>
          </a:p>
        </p:txBody>
      </p:sp>
      <p:sp>
        <p:nvSpPr>
          <p:cNvPr id="4" name="Footer Placeholder 3">
            <a:extLst>
              <a:ext uri="{FF2B5EF4-FFF2-40B4-BE49-F238E27FC236}">
                <a16:creationId xmlns:a16="http://schemas.microsoft.com/office/drawing/2014/main" id="{9DD2201F-4BFD-49F2-479F-F57EA3456398}"/>
              </a:ext>
            </a:extLst>
          </p:cNvPr>
          <p:cNvSpPr>
            <a:spLocks noGrp="1"/>
          </p:cNvSpPr>
          <p:nvPr>
            <p:ph type="ftr" sz="quarter" idx="11"/>
          </p:nvPr>
        </p:nvSpPr>
        <p:spPr/>
        <p:txBody>
          <a:bodyPr/>
          <a:lstStyle/>
          <a:p>
            <a:r>
              <a:rPr lang="en-US" u="sng">
                <a:solidFill>
                  <a:schemeClr val="bg1">
                    <a:lumMod val="85000"/>
                  </a:schemeClr>
                </a:solidFill>
              </a:rPr>
              <a:t>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tx1"/>
                </a:solidFill>
              </a:rPr>
              <a:t>www.drivechain.info</a:t>
            </a:r>
            <a:r>
              <a:rPr lang="en-US">
                <a:solidFill>
                  <a:schemeClr val="tx1"/>
                </a:solidFill>
              </a:rPr>
              <a:t>  </a:t>
            </a:r>
            <a:r>
              <a:rPr lang="en-US" u="sng">
                <a:solidFill>
                  <a:schemeClr val="bg1">
                    <a:lumMod val="75000"/>
                  </a:schemeClr>
                </a:solidFill>
              </a:rPr>
              <a:t>Paul’s Twitter:</a:t>
            </a:r>
            <a:r>
              <a:rPr lang="en-US">
                <a:solidFill>
                  <a:schemeClr val="bg1">
                    <a:lumMod val="75000"/>
                  </a:schemeClr>
                </a:solidFill>
              </a:rPr>
              <a:t> </a:t>
            </a:r>
            <a:r>
              <a:rPr lang="en-US">
                <a:solidFill>
                  <a:schemeClr val="tx1"/>
                </a:solidFill>
              </a:rPr>
              <a:t>@truthcoin</a:t>
            </a:r>
            <a:endParaRPr lang="en-US" dirty="0">
              <a:solidFill>
                <a:schemeClr val="tx1"/>
              </a:solidFill>
            </a:endParaRPr>
          </a:p>
        </p:txBody>
      </p:sp>
      <p:sp>
        <p:nvSpPr>
          <p:cNvPr id="5" name="Slide Number Placeholder 4">
            <a:extLst>
              <a:ext uri="{FF2B5EF4-FFF2-40B4-BE49-F238E27FC236}">
                <a16:creationId xmlns:a16="http://schemas.microsoft.com/office/drawing/2014/main" id="{D7A704CA-BB84-C21D-77F4-7EA44D96AC83}"/>
              </a:ext>
            </a:extLst>
          </p:cNvPr>
          <p:cNvSpPr>
            <a:spLocks noGrp="1"/>
          </p:cNvSpPr>
          <p:nvPr>
            <p:ph type="sldNum" sz="quarter" idx="12"/>
          </p:nvPr>
        </p:nvSpPr>
        <p:spPr/>
        <p:txBody>
          <a:bodyPr/>
          <a:lstStyle/>
          <a:p>
            <a:fld id="{B6877F82-84DC-415B-8D0D-0C674AA6E930}" type="slidenum">
              <a:rPr lang="en-US" smtClean="0"/>
              <a:t>82</a:t>
            </a:fld>
            <a:endParaRPr lang="en-US"/>
          </a:p>
        </p:txBody>
      </p:sp>
    </p:spTree>
    <p:extLst>
      <p:ext uri="{BB962C8B-B14F-4D97-AF65-F5344CB8AC3E}">
        <p14:creationId xmlns:p14="http://schemas.microsoft.com/office/powerpoint/2010/main" val="67407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C5C2A-4443-171F-1538-E5E31918A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AE144-6FFC-5829-3E37-6E681426F71F}"/>
              </a:ext>
            </a:extLst>
          </p:cNvPr>
          <p:cNvSpPr>
            <a:spLocks noGrp="1"/>
          </p:cNvSpPr>
          <p:nvPr>
            <p:ph type="title"/>
          </p:nvPr>
        </p:nvSpPr>
        <p:spPr/>
        <p:txBody>
          <a:bodyPr/>
          <a:lstStyle/>
          <a:p>
            <a:r>
              <a:rPr lang="en-US" dirty="0"/>
              <a:t>The Title</a:t>
            </a:r>
          </a:p>
        </p:txBody>
      </p:sp>
      <p:graphicFrame>
        <p:nvGraphicFramePr>
          <p:cNvPr id="6" name="Content Placeholder 5">
            <a:extLst>
              <a:ext uri="{FF2B5EF4-FFF2-40B4-BE49-F238E27FC236}">
                <a16:creationId xmlns:a16="http://schemas.microsoft.com/office/drawing/2014/main" id="{656E5323-395B-47E6-FBF1-BEF774CFB44B}"/>
              </a:ext>
            </a:extLst>
          </p:cNvPr>
          <p:cNvGraphicFramePr>
            <a:graphicFrameLocks noGrp="1"/>
          </p:cNvGraphicFramePr>
          <p:nvPr>
            <p:ph idx="1"/>
          </p:nvPr>
        </p:nvGraphicFramePr>
        <p:xfrm>
          <a:off x="536575" y="1124793"/>
          <a:ext cx="11053761" cy="5017332"/>
        </p:xfrm>
        <a:graphic>
          <a:graphicData uri="http://schemas.openxmlformats.org/drawingml/2006/table">
            <a:tbl>
              <a:tblPr>
                <a:tableStyleId>{5C22544A-7EE6-4342-B048-85BDC9FD1C3A}</a:tableStyleId>
              </a:tblPr>
              <a:tblGrid>
                <a:gridCol w="3396154">
                  <a:extLst>
                    <a:ext uri="{9D8B030D-6E8A-4147-A177-3AD203B41FA5}">
                      <a16:colId xmlns:a16="http://schemas.microsoft.com/office/drawing/2014/main" val="3145224509"/>
                    </a:ext>
                  </a:extLst>
                </a:gridCol>
                <a:gridCol w="3973020">
                  <a:extLst>
                    <a:ext uri="{9D8B030D-6E8A-4147-A177-3AD203B41FA5}">
                      <a16:colId xmlns:a16="http://schemas.microsoft.com/office/drawing/2014/main" val="2936608030"/>
                    </a:ext>
                  </a:extLst>
                </a:gridCol>
                <a:gridCol w="3684587">
                  <a:extLst>
                    <a:ext uri="{9D8B030D-6E8A-4147-A177-3AD203B41FA5}">
                      <a16:colId xmlns:a16="http://schemas.microsoft.com/office/drawing/2014/main" val="1983153376"/>
                    </a:ext>
                  </a:extLst>
                </a:gridCol>
              </a:tblGrid>
              <a:tr h="1639986">
                <a:tc>
                  <a:txBody>
                    <a:bodyPr/>
                    <a:lstStyle/>
                    <a:p>
                      <a:pPr algn="ctr"/>
                      <a:r>
                        <a:rPr lang="en-US" sz="4400" dirty="0"/>
                        <a:t>Victory</a:t>
                      </a:r>
                    </a:p>
                  </a:txBody>
                  <a:tcPr anchor="ctr">
                    <a:lnR w="12700" cap="flat" cmpd="sng" algn="ctr">
                      <a:solidFill>
                        <a:schemeClr val="tx1"/>
                      </a:solidFill>
                      <a:prstDash val="solid"/>
                      <a:round/>
                      <a:headEnd type="none" w="med" len="med"/>
                      <a:tailEnd type="none" w="med" len="med"/>
                    </a:lnR>
                  </a:tcPr>
                </a:tc>
                <a:tc gridSpan="2">
                  <a:txBody>
                    <a:bodyPr/>
                    <a:lstStyle/>
                    <a:p>
                      <a:pPr algn="ctr"/>
                      <a:r>
                        <a:rPr lang="en-US" dirty="0"/>
                        <a:t>“Crypto” defeats “fiat”</a:t>
                      </a:r>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extLst>
                  <a:ext uri="{0D108BD9-81ED-4DB2-BD59-A6C34878D82A}">
                    <a16:rowId xmlns:a16="http://schemas.microsoft.com/office/drawing/2014/main" val="3778336834"/>
                  </a:ext>
                </a:extLst>
              </a:tr>
              <a:tr h="1639986">
                <a:tc>
                  <a:txBody>
                    <a:bodyPr/>
                    <a:lstStyle/>
                    <a:p>
                      <a:pPr algn="ctr"/>
                      <a:r>
                        <a:rPr lang="en-US" sz="4400" dirty="0"/>
                        <a:t>Unity</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t>Only one coin should win.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ctr">
                        <a:buAutoNum type="arabicParenR"/>
                      </a:pPr>
                      <a:r>
                        <a:rPr lang="en-US" dirty="0"/>
                        <a:t>New coins = inflation = annoying</a:t>
                      </a:r>
                    </a:p>
                    <a:p>
                      <a:pPr marL="342900" indent="-342900" algn="ctr">
                        <a:buAutoNum type="arabicParenR"/>
                      </a:pPr>
                      <a:r>
                        <a:rPr lang="en-US" dirty="0"/>
                        <a:t>Worry about coin-replacement (ie coin-failure)</a:t>
                      </a:r>
                    </a:p>
                    <a:p>
                      <a:pPr marL="342900" indent="-342900" algn="ctr">
                        <a:buAutoNum type="arabicParenR"/>
                      </a:pPr>
                      <a:r>
                        <a:rPr lang="en-US" dirty="0"/>
                        <a:t>Regress to barter / contradiction</a:t>
                      </a:r>
                    </a:p>
                    <a:p>
                      <a:pPr marL="342900" indent="-342900" algn="ctr">
                        <a:buAutoNum type="arabicParenR"/>
                      </a:pPr>
                      <a:r>
                        <a:rPr lang="en-US" dirty="0"/>
                        <a:t>Network effects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1011806"/>
                  </a:ext>
                </a:extLst>
              </a:tr>
              <a:tr h="1639986">
                <a:tc>
                  <a:txBody>
                    <a:bodyPr/>
                    <a:lstStyle/>
                    <a:p>
                      <a:pPr algn="ctr"/>
                      <a:r>
                        <a:rPr lang="en-US" sz="4400" dirty="0"/>
                        <a:t>Freedom</a:t>
                      </a:r>
                    </a:p>
                  </a:txBody>
                  <a:tcPr anchor="ctr">
                    <a:lnR w="12700" cap="flat" cmpd="sng" algn="ctr">
                      <a:solidFill>
                        <a:schemeClr val="tx1"/>
                      </a:solidFill>
                      <a:prstDash val="solid"/>
                      <a:round/>
                      <a:headEnd type="none" w="med" len="med"/>
                      <a:tailEnd type="none" w="med" len="med"/>
                    </a:lnR>
                  </a:tcPr>
                </a:tc>
                <a:tc>
                  <a:txBody>
                    <a:bodyPr/>
                    <a:lstStyle/>
                    <a:p>
                      <a:pPr algn="ctr"/>
                      <a:r>
                        <a:rPr lang="en-US" b="1" dirty="0"/>
                        <a:t>Competition</a:t>
                      </a:r>
                      <a:br>
                        <a:rPr lang="en-US" dirty="0"/>
                      </a:br>
                      <a:br>
                        <a:rPr lang="en-US" dirty="0"/>
                      </a:br>
                      <a:r>
                        <a:rPr lang="en-US" i="1" u="sng" dirty="0"/>
                        <a:t>Choice</a:t>
                      </a:r>
                      <a:r>
                        <a:rPr lang="en-US" i="0" u="none" dirty="0"/>
                        <a:t> of blockchain software.</a:t>
                      </a:r>
                      <a:br>
                        <a:rPr lang="en-US" i="0" u="none" dirty="0"/>
                      </a:br>
                      <a:r>
                        <a:rPr lang="en-US" i="1" u="sng" dirty="0"/>
                        <a:t>Easy</a:t>
                      </a:r>
                      <a:r>
                        <a:rPr lang="en-US" i="0" u="none" dirty="0"/>
                        <a:t> to create a new choice.</a:t>
                      </a:r>
                    </a:p>
                    <a:p>
                      <a:pPr algn="ctr"/>
                      <a:r>
                        <a:rPr lang="en-US" i="1" u="sng" dirty="0"/>
                        <a:t>Easy</a:t>
                      </a:r>
                      <a:r>
                        <a:rPr lang="en-US" i="0" u="none" dirty="0"/>
                        <a:t> for user to switch.</a:t>
                      </a:r>
                      <a:br>
                        <a:rPr lang="en-US" i="0" u="none" dirty="0"/>
                      </a:br>
                      <a:endParaRPr lang="en-US" i="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Solves </a:t>
                      </a:r>
                      <a:r>
                        <a:rPr lang="en-US" i="1" u="sng" dirty="0"/>
                        <a:t>problems of unity</a:t>
                      </a:r>
                      <a:r>
                        <a:rPr lang="en-US" dirty="0"/>
                        <a:t>:</a:t>
                      </a:r>
                    </a:p>
                    <a:p>
                      <a:pPr marL="342900" indent="-342900" algn="ctr">
                        <a:buAutoNum type="arabicParenR"/>
                      </a:pPr>
                      <a:r>
                        <a:rPr lang="en-US" dirty="0"/>
                        <a:t>Mistakes in any piece of software</a:t>
                      </a:r>
                    </a:p>
                    <a:p>
                      <a:pPr marL="342900" indent="-342900" algn="ctr">
                        <a:buAutoNum type="arabicParenR"/>
                      </a:pPr>
                      <a:r>
                        <a:rPr lang="en-US" dirty="0"/>
                        <a:t>Laziness/corruption of </a:t>
                      </a:r>
                      <a:r>
                        <a:rPr lang="en-US" dirty="0" err="1"/>
                        <a:t>devs</a:t>
                      </a:r>
                      <a:endParaRPr lang="en-US" dirty="0"/>
                    </a:p>
                    <a:p>
                      <a:pPr marL="342900" indent="-342900" algn="ctr">
                        <a:buAutoNum type="arabicParenR"/>
                      </a:pPr>
                      <a:r>
                        <a:rPr lang="en-US" dirty="0"/>
                        <a:t>Disagreement among users</a:t>
                      </a:r>
                    </a:p>
                    <a:p>
                      <a:pPr marL="342900" indent="-342900" algn="ctr">
                        <a:buAutoNum type="arabicParenR"/>
                      </a:pPr>
                      <a:r>
                        <a:rPr lang="en-US" dirty="0"/>
                        <a:t>Heterogenous users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2093856"/>
                  </a:ext>
                </a:extLst>
              </a:tr>
            </a:tbl>
          </a:graphicData>
        </a:graphic>
      </p:graphicFrame>
      <p:sp>
        <p:nvSpPr>
          <p:cNvPr id="5" name="Slide Number Placeholder 4">
            <a:extLst>
              <a:ext uri="{FF2B5EF4-FFF2-40B4-BE49-F238E27FC236}">
                <a16:creationId xmlns:a16="http://schemas.microsoft.com/office/drawing/2014/main" id="{086973A1-8854-6756-E782-41DD52B26B3C}"/>
              </a:ext>
            </a:extLst>
          </p:cNvPr>
          <p:cNvSpPr>
            <a:spLocks noGrp="1"/>
          </p:cNvSpPr>
          <p:nvPr>
            <p:ph type="sldNum" sz="quarter" idx="12"/>
          </p:nvPr>
        </p:nvSpPr>
        <p:spPr/>
        <p:txBody>
          <a:bodyPr/>
          <a:lstStyle/>
          <a:p>
            <a:fld id="{B6877F82-84DC-415B-8D0D-0C674AA6E930}" type="slidenum">
              <a:rPr lang="en-US" smtClean="0"/>
              <a:t>9</a:t>
            </a:fld>
            <a:endParaRPr lang="en-US"/>
          </a:p>
        </p:txBody>
      </p:sp>
      <p:sp>
        <p:nvSpPr>
          <p:cNvPr id="10" name="Rectangle 9">
            <a:extLst>
              <a:ext uri="{FF2B5EF4-FFF2-40B4-BE49-F238E27FC236}">
                <a16:creationId xmlns:a16="http://schemas.microsoft.com/office/drawing/2014/main" id="{421297A8-3242-447E-6375-E130F004FB68}"/>
              </a:ext>
            </a:extLst>
          </p:cNvPr>
          <p:cNvSpPr/>
          <p:nvPr/>
        </p:nvSpPr>
        <p:spPr>
          <a:xfrm>
            <a:off x="1749130" y="2513067"/>
            <a:ext cx="1058806" cy="5664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a:t>
            </a:r>
            <a:endParaRPr lang="en-US" dirty="0"/>
          </a:p>
        </p:txBody>
      </p:sp>
      <p:sp>
        <p:nvSpPr>
          <p:cNvPr id="11" name="Rectangle 10">
            <a:extLst>
              <a:ext uri="{FF2B5EF4-FFF2-40B4-BE49-F238E27FC236}">
                <a16:creationId xmlns:a16="http://schemas.microsoft.com/office/drawing/2014/main" id="{2800396C-A535-F418-FFCC-548BE7F6EF40}"/>
              </a:ext>
            </a:extLst>
          </p:cNvPr>
          <p:cNvSpPr/>
          <p:nvPr/>
        </p:nvSpPr>
        <p:spPr>
          <a:xfrm>
            <a:off x="1674953" y="4184562"/>
            <a:ext cx="1058806" cy="5664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a:t>
            </a:r>
            <a:endParaRPr lang="en-US" dirty="0"/>
          </a:p>
        </p:txBody>
      </p:sp>
      <p:sp>
        <p:nvSpPr>
          <p:cNvPr id="12" name="Rectangle 11">
            <a:extLst>
              <a:ext uri="{FF2B5EF4-FFF2-40B4-BE49-F238E27FC236}">
                <a16:creationId xmlns:a16="http://schemas.microsoft.com/office/drawing/2014/main" id="{61E1EE9B-4991-B3FE-68EB-D6BE6B3299B4}"/>
              </a:ext>
            </a:extLst>
          </p:cNvPr>
          <p:cNvSpPr/>
          <p:nvPr/>
        </p:nvSpPr>
        <p:spPr>
          <a:xfrm>
            <a:off x="830108" y="6259341"/>
            <a:ext cx="8443512" cy="4638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Victory = (Unity + Freedom) = Sidechains = Drivechain = Bip300</a:t>
            </a:r>
            <a:endParaRPr lang="en-US" sz="1100" dirty="0"/>
          </a:p>
        </p:txBody>
      </p:sp>
      <p:sp>
        <p:nvSpPr>
          <p:cNvPr id="23" name="Rectangle 22">
            <a:extLst>
              <a:ext uri="{FF2B5EF4-FFF2-40B4-BE49-F238E27FC236}">
                <a16:creationId xmlns:a16="http://schemas.microsoft.com/office/drawing/2014/main" id="{0504EAA7-4FCD-7C52-DF5B-E922F41E2C9F}"/>
              </a:ext>
            </a:extLst>
          </p:cNvPr>
          <p:cNvSpPr/>
          <p:nvPr/>
        </p:nvSpPr>
        <p:spPr>
          <a:xfrm>
            <a:off x="9589443" y="5964733"/>
            <a:ext cx="2359504" cy="8156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N00bs / poor people: txn fees</a:t>
            </a:r>
            <a:br>
              <a:rPr lang="en-US" sz="1400" dirty="0"/>
            </a:br>
            <a:r>
              <a:rPr lang="en-US" sz="1400" dirty="0"/>
              <a:t>activists: privacy</a:t>
            </a:r>
            <a:br>
              <a:rPr lang="en-US" sz="1400" dirty="0"/>
            </a:br>
            <a:r>
              <a:rPr lang="en-US" sz="1400" dirty="0"/>
              <a:t>normal people: UX</a:t>
            </a:r>
            <a:endParaRPr lang="en-US" sz="800" dirty="0"/>
          </a:p>
        </p:txBody>
      </p:sp>
    </p:spTree>
    <p:extLst>
      <p:ext uri="{BB962C8B-B14F-4D97-AF65-F5344CB8AC3E}">
        <p14:creationId xmlns:p14="http://schemas.microsoft.com/office/powerpoint/2010/main" val="382404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2747</TotalTime>
  <Words>10262</Words>
  <Application>Microsoft Office PowerPoint</Application>
  <PresentationFormat>Widescreen</PresentationFormat>
  <Paragraphs>979</Paragraphs>
  <Slides>82</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Arial</vt:lpstr>
      <vt:lpstr>Bebas Neue</vt:lpstr>
      <vt:lpstr>Calibri</vt:lpstr>
      <vt:lpstr>Calibri Light</vt:lpstr>
      <vt:lpstr>Courier New</vt:lpstr>
      <vt:lpstr>Impact</vt:lpstr>
      <vt:lpstr>Microsoft Himalaya</vt:lpstr>
      <vt:lpstr>Times New Roman</vt:lpstr>
      <vt:lpstr>Wingdings</vt:lpstr>
      <vt:lpstr>Office Theme</vt:lpstr>
      <vt:lpstr>Victory, Unity, and Freedom – via Sidechains</vt:lpstr>
      <vt:lpstr>Agenda</vt:lpstr>
      <vt:lpstr>My 1000+ Pages About Bitcoin</vt:lpstr>
      <vt:lpstr>PowerPoint Presentation</vt:lpstr>
      <vt:lpstr>Since Then…</vt:lpstr>
      <vt:lpstr>The Title</vt:lpstr>
      <vt:lpstr>The Title</vt:lpstr>
      <vt:lpstr>The Title</vt:lpstr>
      <vt:lpstr>The Title</vt:lpstr>
      <vt:lpstr>PowerPoint Presentation</vt:lpstr>
      <vt:lpstr>History Lesson</vt:lpstr>
      <vt:lpstr>BIP300: Everything on Top of Bitcoin</vt:lpstr>
      <vt:lpstr>PowerPoint Presentation</vt:lpstr>
      <vt:lpstr>PowerPoint Presentation</vt:lpstr>
      <vt:lpstr>Drivechain = Altcoin Tech, BTC Coin Only</vt:lpstr>
      <vt:lpstr>1.1) The Basic Sidechain Concept</vt:lpstr>
      <vt:lpstr>Expert Validation</vt:lpstr>
      <vt:lpstr>Try Our Software</vt:lpstr>
      <vt:lpstr>Try Our Software</vt:lpstr>
      <vt:lpstr>Sidechains – Miner Perspective</vt:lpstr>
      <vt:lpstr>Goals of BIP 300/301</vt:lpstr>
      <vt:lpstr>The Goal</vt:lpstr>
      <vt:lpstr>The Goal</vt:lpstr>
      <vt:lpstr>Not limited to Existing Altcoins</vt:lpstr>
      <vt:lpstr>Not limited to Existing Altcoins</vt:lpstr>
      <vt:lpstr>Final Thoughts -- Why BIP300 Guarantees Success</vt:lpstr>
      <vt:lpstr>1) The Commanding Heights</vt:lpstr>
      <vt:lpstr>2) Batting Cleanup </vt:lpstr>
      <vt:lpstr>3) Culture as Suicide</vt:lpstr>
      <vt:lpstr>How You Can Help</vt:lpstr>
      <vt:lpstr>Thank You For Your Attention</vt:lpstr>
      <vt:lpstr>Fundamental Value – Namecoin </vt:lpstr>
      <vt:lpstr>Screenshot #1 from  www.truthcoin.info/blog/bitnames/ </vt:lpstr>
      <vt:lpstr>Screenshot #2 from  www.truthcoin.info/blog/bitnames/ </vt:lpstr>
      <vt:lpstr>Screenshot #3 from  www.truthcoin.info/blog/bitnames/ </vt:lpstr>
      <vt:lpstr>Fundamental Value – Truthcoin</vt:lpstr>
      <vt:lpstr>PowerPoint Presentation</vt:lpstr>
      <vt:lpstr>PowerPoint Presentation</vt:lpstr>
      <vt:lpstr>Prediction Markets</vt:lpstr>
      <vt:lpstr>Prediction Markets</vt:lpstr>
      <vt:lpstr>Prediction Markets</vt:lpstr>
      <vt:lpstr>Prediction Markets</vt:lpstr>
      <vt:lpstr>A Bold Claim</vt:lpstr>
      <vt:lpstr>That “Zero Risk” Part</vt:lpstr>
      <vt:lpstr>A Bold Claim</vt:lpstr>
      <vt:lpstr>A. Heterogeneity</vt:lpstr>
      <vt:lpstr>A. Heterogeneity</vt:lpstr>
      <vt:lpstr>A Bold Claim</vt:lpstr>
      <vt:lpstr>LargeBlocks?? What about Decentralization??</vt:lpstr>
      <vt:lpstr>5 Theory – Policing a [Chain] We Can’t See</vt:lpstr>
      <vt:lpstr>PowerPoint Presentation</vt:lpstr>
      <vt:lpstr>The “One Way Street”</vt:lpstr>
      <vt:lpstr>The “One Way Street”</vt:lpstr>
      <vt:lpstr>The “One Way Street”</vt:lpstr>
      <vt:lpstr>The “One Way Street”</vt:lpstr>
      <vt:lpstr>Putting Hash(L2) into L1</vt:lpstr>
      <vt:lpstr>Putting Hash(L2) into L1</vt:lpstr>
      <vt:lpstr>Putting Hash(L2) into L1</vt:lpstr>
      <vt:lpstr>Your Layer 1 Node Sees…</vt:lpstr>
      <vt:lpstr>But then how is it secure??</vt:lpstr>
      <vt:lpstr>PowerPoint Presentation</vt:lpstr>
      <vt:lpstr>Prison Metaphor</vt:lpstr>
      <vt:lpstr>Summary</vt:lpstr>
      <vt:lpstr>Miners can already:</vt:lpstr>
      <vt:lpstr>6 - Two Critiques</vt:lpstr>
      <vt:lpstr>Two Supposed Drawbacks</vt:lpstr>
      <vt:lpstr>PowerPoint Presentation</vt:lpstr>
      <vt:lpstr>PowerPoint Presentation</vt:lpstr>
      <vt:lpstr>PowerPoint Presentation</vt:lpstr>
      <vt:lpstr>PowerPoint Presentation</vt:lpstr>
      <vt:lpstr>Why Hasn’t Bitcoin Already Conquered the World?</vt:lpstr>
      <vt:lpstr>Why Hasn’t Bitcoin Already Conquered the World?</vt:lpstr>
      <vt:lpstr>Why Hasn’t Bitcoin Already Conquered the World?</vt:lpstr>
      <vt:lpstr>How to Get These BIPs</vt:lpstr>
      <vt:lpstr>PowerPoint Presentation</vt:lpstr>
      <vt:lpstr>Modern Soft Fork Activation</vt:lpstr>
      <vt:lpstr>How to Get BIPs 300/301</vt:lpstr>
      <vt:lpstr>Supporters and Detractors</vt:lpstr>
      <vt:lpstr>In One Slide</vt:lpstr>
      <vt:lpstr>PowerPoint Presentation</vt:lpstr>
      <vt:lpstr>Conflicts of Interest – Time to get Woke</vt:lpstr>
      <vt:lpstr>Good Luck with Your Decision!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Bip 300/301 – Collecting all the World’s Txn Fees</dc:title>
  <dc:creator>Paul Sztorc</dc:creator>
  <cp:lastModifiedBy>Paul Sztorc</cp:lastModifiedBy>
  <cp:revision>4</cp:revision>
  <dcterms:created xsi:type="dcterms:W3CDTF">2023-11-16T15:51:52Z</dcterms:created>
  <dcterms:modified xsi:type="dcterms:W3CDTF">2024-02-14T20:49:41Z</dcterms:modified>
</cp:coreProperties>
</file>