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8" r:id="rId3"/>
    <p:sldId id="257" r:id="rId4"/>
    <p:sldId id="497" r:id="rId5"/>
    <p:sldId id="498" r:id="rId6"/>
    <p:sldId id="262" r:id="rId7"/>
    <p:sldId id="267" r:id="rId8"/>
    <p:sldId id="260" r:id="rId9"/>
    <p:sldId id="508" r:id="rId10"/>
    <p:sldId id="261" r:id="rId11"/>
    <p:sldId id="270" r:id="rId12"/>
    <p:sldId id="272" r:id="rId13"/>
    <p:sldId id="509" r:id="rId14"/>
    <p:sldId id="259" r:id="rId15"/>
    <p:sldId id="515" r:id="rId16"/>
    <p:sldId id="514" r:id="rId17"/>
    <p:sldId id="507" r:id="rId18"/>
    <p:sldId id="494" r:id="rId19"/>
    <p:sldId id="510" r:id="rId20"/>
    <p:sldId id="512" r:id="rId21"/>
    <p:sldId id="495" r:id="rId22"/>
    <p:sldId id="632" r:id="rId23"/>
    <p:sldId id="631" r:id="rId24"/>
    <p:sldId id="517" r:id="rId25"/>
    <p:sldId id="518" r:id="rId26"/>
    <p:sldId id="635" r:id="rId27"/>
    <p:sldId id="312" r:id="rId28"/>
    <p:sldId id="693" r:id="rId29"/>
    <p:sldId id="271" r:id="rId30"/>
    <p:sldId id="269" r:id="rId31"/>
    <p:sldId id="273" r:id="rId32"/>
    <p:sldId id="694" r:id="rId33"/>
    <p:sldId id="637" r:id="rId34"/>
    <p:sldId id="285" r:id="rId35"/>
    <p:sldId id="287" r:id="rId36"/>
    <p:sldId id="286" r:id="rId37"/>
    <p:sldId id="692" r:id="rId38"/>
    <p:sldId id="691" r:id="rId39"/>
    <p:sldId id="690" r:id="rId40"/>
    <p:sldId id="288" r:id="rId41"/>
    <p:sldId id="464" r:id="rId42"/>
    <p:sldId id="463" r:id="rId43"/>
    <p:sldId id="465" r:id="rId44"/>
    <p:sldId id="511" r:id="rId45"/>
    <p:sldId id="263" r:id="rId46"/>
    <p:sldId id="503" r:id="rId47"/>
    <p:sldId id="5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404B918-ECD0-4975-A243-D665CE496EFF}">
          <p14:sldIdLst>
            <p14:sldId id="256"/>
            <p14:sldId id="268"/>
          </p14:sldIdLst>
        </p14:section>
        <p14:section name="Introducing Me" id="{73071717-29DA-49FC-912F-359C490AF595}">
          <p14:sldIdLst>
            <p14:sldId id="257"/>
            <p14:sldId id="497"/>
            <p14:sldId id="498"/>
            <p14:sldId id="262"/>
            <p14:sldId id="267"/>
            <p14:sldId id="260"/>
          </p14:sldIdLst>
        </p14:section>
        <p14:section name="Bip 300 for Miners" id="{C82A5815-B44D-4E1C-8D6F-287FA7438429}">
          <p14:sldIdLst>
            <p14:sldId id="508"/>
            <p14:sldId id="261"/>
            <p14:sldId id="270"/>
            <p14:sldId id="272"/>
            <p14:sldId id="509"/>
            <p14:sldId id="259"/>
            <p14:sldId id="515"/>
            <p14:sldId id="514"/>
          </p14:sldIdLst>
        </p14:section>
        <p14:section name="Not Vaporware / Not Scam" id="{90EA7EE5-C269-4ADB-B81F-E87E5E1CFC77}">
          <p14:sldIdLst>
            <p14:sldId id="507"/>
            <p14:sldId id="494"/>
            <p14:sldId id="510"/>
            <p14:sldId id="512"/>
          </p14:sldIdLst>
        </p14:section>
        <p14:section name="The Bold Claim" id="{7FFFBEF9-D0AF-432E-AAE4-8C6A164D7F31}">
          <p14:sldIdLst>
            <p14:sldId id="495"/>
            <p14:sldId id="632"/>
            <p14:sldId id="631"/>
            <p14:sldId id="517"/>
            <p14:sldId id="518"/>
            <p14:sldId id="635"/>
            <p14:sldId id="312"/>
          </p14:sldIdLst>
        </p14:section>
        <p14:section name="The Barriers" id="{C7E5F6CE-1EC0-4081-8DE7-20CAC037E470}">
          <p14:sldIdLst>
            <p14:sldId id="693"/>
            <p14:sldId id="271"/>
            <p14:sldId id="269"/>
            <p14:sldId id="273"/>
          </p14:sldIdLst>
        </p14:section>
        <p14:section name="End" id="{58A7CCBD-2204-45FA-B9BB-AB26BC5443D4}">
          <p14:sldIdLst>
            <p14:sldId id="694"/>
          </p14:sldIdLst>
        </p14:section>
        <p14:section name="Appendix" id="{1D6D41F8-28EA-4C16-A49E-2D33C95632E2}">
          <p14:sldIdLst>
            <p14:sldId id="637"/>
            <p14:sldId id="285"/>
            <p14:sldId id="287"/>
            <p14:sldId id="286"/>
            <p14:sldId id="692"/>
            <p14:sldId id="691"/>
            <p14:sldId id="690"/>
            <p14:sldId id="288"/>
            <p14:sldId id="464"/>
            <p14:sldId id="463"/>
            <p14:sldId id="465"/>
            <p14:sldId id="511"/>
            <p14:sldId id="263"/>
            <p14:sldId id="503"/>
            <p14:sldId id="5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AD4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6" autoAdjust="0"/>
    <p:restoredTop sz="77818" autoAdjust="0"/>
  </p:normalViewPr>
  <p:slideViewPr>
    <p:cSldViewPr snapToGrid="0">
      <p:cViewPr varScale="1">
        <p:scale>
          <a:sx n="51" d="100"/>
          <a:sy n="51" d="100"/>
        </p:scale>
        <p:origin x="75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9D40-0CC1-4F05-8C1E-816A6FA8111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183A-9AD1-4714-AB7A-17B908443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mining world,</a:t>
            </a:r>
            <a:r>
              <a:rPr lang="en-US" baseline="0" dirty="0"/>
              <a:t> and the Software world are going to collide…</a:t>
            </a:r>
          </a:p>
          <a:p>
            <a:r>
              <a:rPr lang="en-US" baseline="0" dirty="0"/>
              <a:t>… now, this doesn’t happen very often.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I mean this is my perception … perhaps you disagree…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 (Here is the Miami Beach Convention Center, the big Bitcoin conference…)</a:t>
            </a:r>
            <a:br>
              <a:rPr lang="en-US" baseline="0" dirty="0"/>
            </a:br>
            <a:r>
              <a:rPr lang="en-US" baseline="0" dirty="0"/>
              <a:t>… and here you see that they keep our two groups very far apart, mostly. Not very many people crossover.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you will see, it doesn’t matter that it’s napkin math because the numbers are favorable to say the least.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you will see, it doesn’t matter that it’s napkin math because the numbers are favorable to say the least.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you will see, it doesn’t matter that it’s napkin math because the numbers are favorable to say the least.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people all *Lead* a different project. Adam Back leads Blockstream and thus indirectly Liquid. </a:t>
            </a:r>
            <a:r>
              <a:rPr lang="en-US" dirty="0" err="1"/>
              <a:t>Fiatjaf</a:t>
            </a:r>
            <a:r>
              <a:rPr lang="en-US" dirty="0"/>
              <a:t> leads </a:t>
            </a:r>
            <a:r>
              <a:rPr lang="en-US" dirty="0" err="1"/>
              <a:t>nostr</a:t>
            </a:r>
            <a:r>
              <a:rPr lang="en-US" dirty="0"/>
              <a:t>. Rene is one of the leaders of LN.</a:t>
            </a:r>
          </a:p>
          <a:p>
            <a:br>
              <a:rPr lang="en-US" dirty="0"/>
            </a:br>
            <a:r>
              <a:rPr lang="en-US" dirty="0"/>
              <a:t>Yet they all found some nice things to say about my project.</a:t>
            </a:r>
          </a:p>
          <a:p>
            <a:endParaRPr lang="en-US" dirty="0"/>
          </a:p>
          <a:p>
            <a:r>
              <a:rPr lang="en-US" dirty="0"/>
              <a:t>What can I say, kids – real respects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people all *Lead* a different project. Adam Back leads Blockstream and thus indirectly Liquid. </a:t>
            </a:r>
            <a:r>
              <a:rPr lang="en-US" dirty="0" err="1"/>
              <a:t>Fiatjaf</a:t>
            </a:r>
            <a:r>
              <a:rPr lang="en-US" dirty="0"/>
              <a:t> leads </a:t>
            </a:r>
            <a:r>
              <a:rPr lang="en-US" dirty="0" err="1"/>
              <a:t>nostr</a:t>
            </a:r>
            <a:r>
              <a:rPr lang="en-US" dirty="0"/>
              <a:t>. Rene is one of the leaders of LN.</a:t>
            </a:r>
          </a:p>
          <a:p>
            <a:br>
              <a:rPr lang="en-US" dirty="0"/>
            </a:br>
            <a:r>
              <a:rPr lang="en-US" dirty="0"/>
              <a:t>Yet they all found some nice things to say about my project.</a:t>
            </a:r>
          </a:p>
          <a:p>
            <a:endParaRPr lang="en-US" dirty="0"/>
          </a:p>
          <a:p>
            <a:r>
              <a:rPr lang="en-US" dirty="0"/>
              <a:t>What can I say, kids – real respects real.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Ideally, with Bip300, if some annoying person asks “Sure Bitcoin seems great, but can it do .... </a:t>
            </a:r>
            <a:r>
              <a:rPr lang="en-US" dirty="0" err="1"/>
              <a:t>smart_contracts</a:t>
            </a:r>
            <a:r>
              <a:rPr lang="en-US" dirty="0"/>
              <a:t>, </a:t>
            </a:r>
            <a:r>
              <a:rPr lang="en-US" dirty="0" err="1"/>
              <a:t>DeFI</a:t>
            </a:r>
            <a:r>
              <a:rPr lang="en-US" dirty="0"/>
              <a:t>, zk-snarks, blah blah, you just say “Yes, Bitcoin can do that – see Bip300”.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8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Similarly, if some innovator dreams up a crazy idea, “Hey I can improve Bitcoin, it only needs my new idea ... larger </a:t>
            </a:r>
            <a:r>
              <a:rPr lang="en-US" dirty="0" err="1"/>
              <a:t>blocksizes</a:t>
            </a:r>
            <a:r>
              <a:rPr lang="en-US" dirty="0"/>
              <a:t>, Turing Completeness, KYC-miner-coins?” Then: similarly, they now can do that without anyone’s permission. They just don’t do it on Bitcoin base layer, they do it on a Bip300 sidechain.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So: that’s the goal – FREEDOM. Developers can write whatever code they want, users can use that code if they like. Everyone gets what they want. But how is it accomplished?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have time for all of these, but in the Q&amp;A perhaps we can get back to them.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However, I will go deeper 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Satoshi would have an email address, a zCash address, and an Instagram account and a TikTok,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…this is someone pretending to be Elon Musk, on Twitter…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mining world,</a:t>
            </a:r>
            <a:r>
              <a:rPr lang="en-US" baseline="0" dirty="0"/>
              <a:t> and the Software world are going to collide…</a:t>
            </a:r>
          </a:p>
          <a:p>
            <a:r>
              <a:rPr lang="en-US" baseline="0" dirty="0"/>
              <a:t>… now, this doesn’t happen very often.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I mean this is my perception … perhaps you disagree…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 (Here is the Miami Beach Convention Center, the big Bitcoin conference…)</a:t>
            </a:r>
            <a:br>
              <a:rPr lang="en-US" baseline="0" dirty="0"/>
            </a:br>
            <a:r>
              <a:rPr lang="en-US" baseline="0" dirty="0"/>
              <a:t>… and here you see that they keep our two groups very far apart, mostly. Not very many people crossover.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0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…this is the Liberty Reserve website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domain_name</a:t>
            </a:r>
            <a:r>
              <a:rPr lang="en-US" dirty="0">
                <a:effectLst/>
                <a:latin typeface="Times New Roman" panose="02020603050405020304" pitchFamily="18" charset="0"/>
              </a:rPr>
              <a:t> being seized…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5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…this is a guy on YouTube who, in the bottom-right, has to list out all of his screennames ... and they aren’t all identical, his Facebook name is different.</a:t>
            </a:r>
            <a:br>
              <a:rPr lang="en-US" dirty="0">
                <a:effectLst/>
                <a:latin typeface="Times New Roman" panose="02020603050405020304" pitchFamily="18" charset="0"/>
              </a:rPr>
            </a:br>
            <a:br>
              <a:rPr lang="en-US" dirty="0">
                <a:effectLst/>
                <a:latin typeface="Times New Roman" panose="02020603050405020304" pitchFamily="18" charset="0"/>
              </a:rPr>
            </a:br>
            <a:r>
              <a:rPr lang="en-US" dirty="0">
                <a:effectLst/>
                <a:latin typeface="Times New Roman" panose="02020603050405020304" pitchFamily="18" charset="0"/>
              </a:rPr>
              <a:t>With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BitDNS</a:t>
            </a:r>
            <a:r>
              <a:rPr lang="en-US" dirty="0">
                <a:effectLst/>
                <a:latin typeface="Times New Roman" panose="02020603050405020304" pitchFamily="18" charset="0"/>
              </a:rPr>
              <a:t> everyone would just have one login, for every service. No one could seize your account, anywhere. And people would always be able to find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1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Satoshi would have an email address, a zCash address, and an Instagram account and a TikTok,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7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of my other projects, BitcoinHivemind.com, check it out. I designed it to be a sidechain from the very beginning. Here are some screenshots…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1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4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This software can do a lot of things…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1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423863"/>
            <a:ext cx="7712075" cy="433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…but the crowd favorite is ‘Futarchy’ – where there are futures markets for how well certain leaders would perform, if they were in charge. ... This idea is very distressing to bad leaders, [laugh] , because </a:t>
            </a:r>
            <a:r>
              <a:rPr lang="en-US" i="1" u="sng" dirty="0"/>
              <a:t>WE</a:t>
            </a:r>
            <a:r>
              <a:rPr lang="en-US" dirty="0"/>
              <a:t> can learn about exactly how bad </a:t>
            </a:r>
            <a:r>
              <a:rPr lang="en-US" i="1" u="sng" dirty="0"/>
              <a:t>they</a:t>
            </a:r>
            <a:r>
              <a:rPr lang="en-US" dirty="0"/>
              <a:t> are going to be, </a:t>
            </a:r>
            <a:r>
              <a:rPr lang="en-US" i="1" u="sng" dirty="0"/>
              <a:t>before</a:t>
            </a:r>
            <a:r>
              <a:rPr lang="en-US" dirty="0"/>
              <a:t> we cast a vote for anyone. I think that this is one of the most important ideas in the whole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13A21-1C9F-4257-8DBF-286E185605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4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so, by all means, go back to whatever you were doing before and don’t listen to this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mining world,</a:t>
            </a:r>
            <a:r>
              <a:rPr lang="en-US" baseline="0" dirty="0"/>
              <a:t> and the Software world are going to collide…</a:t>
            </a:r>
          </a:p>
          <a:p>
            <a:r>
              <a:rPr lang="en-US" baseline="0" dirty="0"/>
              <a:t>… now, this doesn’t happen very often.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I mean this is my perception … perhaps you disagree…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 (Here is the Miami Beach Convention Center, the big Bitcoin conference…)</a:t>
            </a:r>
            <a:br>
              <a:rPr lang="en-US" baseline="0" dirty="0"/>
            </a:br>
            <a:r>
              <a:rPr lang="en-US" baseline="0" dirty="0"/>
              <a:t>… and here you see that they keep our two groups very far apart, mostly. Not very many people crossover.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was a CEO, I described myself as a Bitcoin Researcher.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since, frankly, no one else was doing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That’s right, I’m pro-hate. Because I’m pro-competition.</a:t>
            </a:r>
            <a:br>
              <a:rPr lang="en-US" dirty="0"/>
            </a:br>
            <a:r>
              <a:rPr lang="en-US" dirty="0"/>
              <a:t>The more they hate each other, the harder they will work for the</a:t>
            </a:r>
            <a:r>
              <a:rPr lang="en-US" baseline="0" dirty="0"/>
              <a:t> user.</a:t>
            </a:r>
          </a:p>
          <a:p>
            <a:r>
              <a:rPr lang="en-US" baseline="0" dirty="0"/>
              <a:t>More users </a:t>
            </a:r>
            <a:r>
              <a:rPr lang="en-US" baseline="0" dirty="0">
                <a:sym typeface="Wingdings" panose="05000000000000000000" pitchFamily="2" charset="2"/>
              </a:rPr>
              <a:t> more transaction fees, and a higher price of Bitcoin.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That’s right, I’m pro-hate. Because I’m pro-competition.</a:t>
            </a:r>
            <a:br>
              <a:rPr lang="en-US" dirty="0"/>
            </a:br>
            <a:r>
              <a:rPr lang="en-US" dirty="0"/>
              <a:t>The more they hate each other, the harder they will work for the</a:t>
            </a:r>
            <a:r>
              <a:rPr lang="en-US" baseline="0" dirty="0"/>
              <a:t> user.</a:t>
            </a:r>
          </a:p>
          <a:p>
            <a:r>
              <a:rPr lang="en-US" baseline="0" dirty="0"/>
              <a:t>More users </a:t>
            </a:r>
            <a:r>
              <a:rPr lang="en-US" baseline="0" dirty="0">
                <a:sym typeface="Wingdings" panose="05000000000000000000" pitchFamily="2" charset="2"/>
              </a:rPr>
              <a:t> more transaction fees, and a higher price of Bitcoin.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– I have an image for you.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– I have an image for you.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E183A-9AD1-4714-AB7A-17B9084436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5B55-1778-E75E-12D6-DC26D3DFD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3CD49-A52E-CCB0-BD53-F3E253C9F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3E75-8562-E621-D511-2A3545D6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E5E22-13AE-D0C4-80AB-1F230212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A1F4D-7DE8-A515-7F3E-1874AFF3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787E-5452-AF31-6C33-100BEFEA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D44BC-4393-6E21-E5A0-87F33B64F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9013-7BBC-F6D9-624A-52245776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010DF-2460-2415-F507-691D4DD2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7BC6-AA38-4391-142C-971DD78E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1BDB9-D1C2-12DB-FCC0-C6556F29A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931BE-0095-1A26-5B85-AE4E928AF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5BE8-169F-662B-A8F6-B738837F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6866-FA8A-0DCD-E78C-8710B984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D638C-4B5B-99E0-F48F-1A1B22F1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7D58-EF12-70E8-F602-B1B0B64F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3" y="67157"/>
            <a:ext cx="8249044" cy="8582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3587-75E9-3221-71BF-A458884F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305385"/>
            <a:ext cx="11054780" cy="4871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16484-F6D5-123F-92D5-3943AC3A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028" y="6356350"/>
            <a:ext cx="10817772" cy="43449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</a:t>
            </a:r>
            <a:r>
              <a:rPr lang="en-US" u="sng" dirty="0">
                <a:solidFill>
                  <a:schemeClr val="tx1"/>
                </a:solidFill>
              </a:rPr>
              <a:t>www.drivechain.info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@truthcoin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0934-7F62-931F-E5EA-A4B5F449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25718"/>
            <a:ext cx="406225" cy="365125"/>
          </a:xfrm>
        </p:spPr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3A66-1391-2481-52E0-3B024AE4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26B7A-4F60-FA4F-B226-0C082B9A7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C5376-6A36-FFD6-4F32-08C3CEAF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2072" y="6470168"/>
            <a:ext cx="645860" cy="326675"/>
          </a:xfrm>
        </p:spPr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A80985F-0FA7-D5C8-0499-B20ED82D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028" y="6356350"/>
            <a:ext cx="10817772" cy="43449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</a:t>
            </a:r>
            <a:r>
              <a:rPr lang="en-US" u="sng" dirty="0">
                <a:solidFill>
                  <a:schemeClr val="tx1"/>
                </a:solidFill>
              </a:rPr>
              <a:t>www.drivechain.info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28866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6591-1367-323B-4346-14A8FAB5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E181F-9081-0E14-CB2F-F114618A7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F169E-58C1-13EF-3DEA-AAC1D116E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4DCF-53D7-35AD-7BFA-1A54C221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DC88F-83CE-F910-E6AF-407FFB1D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9FD6B-0FBB-A960-5338-BB55FE42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2440-7C44-5660-0C4B-7BE19A21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53474-E550-6C44-ABE2-E9481EAC4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510F0-19D8-4107-B9BE-10F033611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D97F3-EDE9-A81D-8178-9DBB747B3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93178-8B3B-3A3A-AAC0-8043F2D3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4F903-7991-32D7-A21B-FB03868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8FE85-B59B-3C2D-BE30-A240348F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441EA-4E9F-F84C-D37B-041944CA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1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85F7-EFF0-1F63-56AF-0239D5DD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B54D1-8064-7D11-07DC-8C9E736B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AF391-A73F-22FE-8A8B-0FA53C31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18476-478C-4809-BB96-F49024C4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108C3-C274-E781-C488-4FE357C0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CCC2F-F44B-5216-8C67-207A2617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6F1DF-E3C9-0177-6C82-15304CDA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3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A116-7B5E-5D9C-353E-A8BC8DFF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74B1-A109-75BA-C4DD-36F2AE60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B2CAB-F907-85E9-EFD0-FFBA0AAFE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CFE03-6797-CE12-DCC6-1F536DD0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563F2-AC4A-08BD-2835-D5210BFD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DA8BC-057D-543C-EE6A-A1DC082C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AB22-551C-5DB3-21D3-CADBCF2A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8368D-D234-8369-68B3-3284F8E2E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9A30-98EB-6F6A-C154-1BC62661B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E9782-97A9-F31E-11BB-D780DC76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4571-B6A4-D286-57E6-E8ABC57F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9B637-313A-9116-51A9-1AC319D7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6C153-63C8-37B8-23BA-8EF9C72A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54489-573B-2353-97D5-605F8267E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E409-9CAD-C01E-9E21-25ADBB38A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33E0-F428-85C2-7E46-BBB9BE840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3EB2-0572-4C2B-FD94-736763103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7F82-84DC-415B-8D0D-0C674AA6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frien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frien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yertwolab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yertwolab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yertwolab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yertwolab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yertwolab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D7F77-C597-A580-A139-BC1B699F9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07" y="-61939"/>
            <a:ext cx="12196807" cy="6979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C2FEEA-71FD-EFBC-DCCD-5A785AA63D4B}"/>
              </a:ext>
            </a:extLst>
          </p:cNvPr>
          <p:cNvSpPr/>
          <p:nvPr/>
        </p:nvSpPr>
        <p:spPr>
          <a:xfrm>
            <a:off x="-4807" y="-61939"/>
            <a:ext cx="12089970" cy="6919939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E8503-0B88-0F18-87E2-C9A6B340B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3966"/>
            <a:ext cx="9144000" cy="1990879"/>
          </a:xfrm>
        </p:spPr>
        <p:txBody>
          <a:bodyPr>
            <a:normAutofit/>
          </a:bodyPr>
          <a:lstStyle/>
          <a:p>
            <a:r>
              <a:rPr lang="en-US" dirty="0"/>
              <a:t>BIP 300/301 – Collecting every txn fee on 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D2BEF-9CB0-64AA-7B70-FBEFB7F2D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Paul Sztorc</a:t>
            </a:r>
          </a:p>
          <a:p>
            <a:r>
              <a:rPr lang="en-US" sz="3600" dirty="0"/>
              <a:t>Nov 17, 2023</a:t>
            </a:r>
            <a:br>
              <a:rPr lang="en-US" sz="3600" dirty="0"/>
            </a:br>
            <a:r>
              <a:rPr lang="en-US" sz="3600" dirty="0"/>
              <a:t>North American Blockchain Summit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64FF9-704C-65A8-B4E0-FA9FEFE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Site: www.LayerTwoLabs.com  www.drivechain.info  Paul’s Twitter: @truthcoin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1D730-F2ED-F2E7-6A99-D494F40A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ylinder 34">
            <a:extLst>
              <a:ext uri="{FF2B5EF4-FFF2-40B4-BE49-F238E27FC236}">
                <a16:creationId xmlns:a16="http://schemas.microsoft.com/office/drawing/2014/main" id="{0B713581-B9C4-22DE-6D2B-B6DC1590B409}"/>
              </a:ext>
            </a:extLst>
          </p:cNvPr>
          <p:cNvSpPr/>
          <p:nvPr/>
        </p:nvSpPr>
        <p:spPr>
          <a:xfrm>
            <a:off x="10252824" y="2519114"/>
            <a:ext cx="1198307" cy="1062676"/>
          </a:xfrm>
          <a:prstGeom prst="ca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7F351201-23C0-3179-8C10-25846A4C4D9E}"/>
              </a:ext>
            </a:extLst>
          </p:cNvPr>
          <p:cNvSpPr/>
          <p:nvPr/>
        </p:nvSpPr>
        <p:spPr>
          <a:xfrm>
            <a:off x="10894456" y="3150866"/>
            <a:ext cx="1198307" cy="1062676"/>
          </a:xfrm>
          <a:prstGeom prst="ca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F26E8-0D07-707F-1161-5A94BC3D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BIP 300/301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9D58-A718-DED7-B773-3714FAD1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85" y="1518091"/>
            <a:ext cx="7524135" cy="280219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b="1" u="sng" dirty="0"/>
              <a:t>Every</a:t>
            </a:r>
            <a:r>
              <a:rPr lang="en-US" i="1" dirty="0"/>
              <a:t> </a:t>
            </a:r>
            <a:r>
              <a:rPr lang="en-US" dirty="0"/>
              <a:t>transaction, in the world, is a Bitcoin txn,</a:t>
            </a:r>
            <a:br>
              <a:rPr lang="en-US" dirty="0"/>
            </a:br>
            <a:r>
              <a:rPr lang="en-US" dirty="0"/>
              <a:t>	and </a:t>
            </a:r>
            <a:r>
              <a:rPr lang="en-US" i="1" u="sng" dirty="0"/>
              <a:t>each</a:t>
            </a:r>
            <a:r>
              <a:rPr lang="en-US" dirty="0"/>
              <a:t> contributes to miner-revenues.</a:t>
            </a:r>
          </a:p>
          <a:p>
            <a:pPr marL="514350" indent="-514350">
              <a:buAutoNum type="arabicParenR"/>
            </a:pPr>
            <a:r>
              <a:rPr lang="en-US" dirty="0"/>
              <a:t>There are many different Bitcoin Networks,</a:t>
            </a:r>
            <a:br>
              <a:rPr lang="en-US" dirty="0"/>
            </a:br>
            <a:r>
              <a:rPr lang="en-US" dirty="0"/>
              <a:t>to accommodate different people /</a:t>
            </a:r>
            <a:r>
              <a:rPr lang="en-US" dirty="0" err="1"/>
              <a:t>usecases</a:t>
            </a:r>
            <a:r>
              <a:rPr lang="en-US" dirty="0"/>
              <a:t>.</a:t>
            </a:r>
          </a:p>
          <a:p>
            <a:pPr marL="514350" indent="-514350">
              <a:buAutoNum type="arabicParenR"/>
            </a:pPr>
            <a:r>
              <a:rPr lang="en-US" dirty="0"/>
              <a:t>Competition among networks/</a:t>
            </a:r>
            <a:r>
              <a:rPr lang="en-US" dirty="0" err="1"/>
              <a:t>devs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ie – they all hate each other.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03D1A0-521B-1155-9497-AB8364A07E8B}"/>
              </a:ext>
            </a:extLst>
          </p:cNvPr>
          <p:cNvSpPr txBox="1">
            <a:spLocks/>
          </p:cNvSpPr>
          <p:nvPr/>
        </p:nvSpPr>
        <p:spPr>
          <a:xfrm>
            <a:off x="2855731" y="6214460"/>
            <a:ext cx="6457304" cy="943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All the world’s txns are </a:t>
            </a:r>
            <a:r>
              <a:rPr lang="en-US" sz="2000" i="1" u="sng" dirty="0"/>
              <a:t>already</a:t>
            </a:r>
            <a:r>
              <a:rPr lang="en-US" sz="2000" dirty="0"/>
              <a:t> on some network or another. They all pay some kind of fee to someone. (VISA, Venmo)</a:t>
            </a:r>
            <a:endParaRPr lang="en-US" sz="2000" i="1" u="sng" dirty="0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48FADBBB-589B-CEED-992C-59EF5CD30216}"/>
              </a:ext>
            </a:extLst>
          </p:cNvPr>
          <p:cNvSpPr/>
          <p:nvPr/>
        </p:nvSpPr>
        <p:spPr>
          <a:xfrm>
            <a:off x="8335954" y="3523811"/>
            <a:ext cx="685800" cy="597310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3A823779-391D-8036-4D00-C63B000B15C3}"/>
              </a:ext>
            </a:extLst>
          </p:cNvPr>
          <p:cNvSpPr/>
          <p:nvPr/>
        </p:nvSpPr>
        <p:spPr>
          <a:xfrm>
            <a:off x="9411357" y="4771294"/>
            <a:ext cx="534629" cy="407476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3949A857-AE55-8052-4960-73DEAF2BA9DB}"/>
              </a:ext>
            </a:extLst>
          </p:cNvPr>
          <p:cNvSpPr/>
          <p:nvPr/>
        </p:nvSpPr>
        <p:spPr>
          <a:xfrm>
            <a:off x="9473423" y="2776934"/>
            <a:ext cx="1511710" cy="1138876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C5EB75A9-7D9C-6B83-0CD5-A1F5C758A875}"/>
              </a:ext>
            </a:extLst>
          </p:cNvPr>
          <p:cNvSpPr/>
          <p:nvPr/>
        </p:nvSpPr>
        <p:spPr>
          <a:xfrm>
            <a:off x="8730473" y="3055819"/>
            <a:ext cx="582562" cy="523299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6CD0C07C-DDB2-2D08-F235-E72BE8D0D9F5}"/>
              </a:ext>
            </a:extLst>
          </p:cNvPr>
          <p:cNvSpPr/>
          <p:nvPr/>
        </p:nvSpPr>
        <p:spPr>
          <a:xfrm>
            <a:off x="9863026" y="3323970"/>
            <a:ext cx="1198307" cy="1062676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49093E-1876-11EC-1496-F19EA2FD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9ECD63-BF44-F63C-21C4-CAB051C59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94" y="277124"/>
            <a:ext cx="1762714" cy="176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CB9DD9-F218-5ABF-567B-63CEC3CF4D07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>
            <a:off x="8678854" y="4121121"/>
            <a:ext cx="999818" cy="752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5733C-C36D-3A64-A5B9-E944CAE03053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>
            <a:off x="9021754" y="3579118"/>
            <a:ext cx="656918" cy="1294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B1224E-B543-3E0F-CAEC-5E34797D800F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9678672" y="3911544"/>
            <a:ext cx="92176" cy="961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E607F0-CC14-B745-10AD-168F8892B868}"/>
              </a:ext>
            </a:extLst>
          </p:cNvPr>
          <p:cNvCxnSpPr>
            <a:cxnSpLocks/>
            <a:stCxn id="14" idx="3"/>
            <a:endCxn id="6" idx="0"/>
          </p:cNvCxnSpPr>
          <p:nvPr/>
        </p:nvCxnSpPr>
        <p:spPr>
          <a:xfrm flipH="1">
            <a:off x="9678672" y="4213542"/>
            <a:ext cx="1814938" cy="659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E9A4F-CD8C-601B-74AD-7F3CE46B38CB}"/>
              </a:ext>
            </a:extLst>
          </p:cNvPr>
          <p:cNvCxnSpPr>
            <a:cxnSpLocks/>
            <a:stCxn id="9" idx="3"/>
            <a:endCxn id="6" idx="0"/>
          </p:cNvCxnSpPr>
          <p:nvPr/>
        </p:nvCxnSpPr>
        <p:spPr>
          <a:xfrm flipH="1">
            <a:off x="9678672" y="4386646"/>
            <a:ext cx="783508" cy="486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B8FDDD-0125-151B-33CA-643E3C8E9049}"/>
              </a:ext>
            </a:extLst>
          </p:cNvPr>
          <p:cNvCxnSpPr>
            <a:cxnSpLocks/>
            <a:endCxn id="6" idx="1"/>
          </p:cNvCxnSpPr>
          <p:nvPr/>
        </p:nvCxnSpPr>
        <p:spPr>
          <a:xfrm flipH="1">
            <a:off x="9678672" y="4401246"/>
            <a:ext cx="393904" cy="37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7C5A075-9BFA-9833-13E4-036CDEF39FF2}"/>
              </a:ext>
            </a:extLst>
          </p:cNvPr>
          <p:cNvCxnSpPr>
            <a:cxnSpLocks/>
          </p:cNvCxnSpPr>
          <p:nvPr/>
        </p:nvCxnSpPr>
        <p:spPr>
          <a:xfrm flipV="1">
            <a:off x="6627377" y="4542534"/>
            <a:ext cx="5381204" cy="9465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C8D8378-4080-FC86-8B2D-029618813E0E}"/>
              </a:ext>
            </a:extLst>
          </p:cNvPr>
          <p:cNvSpPr txBox="1">
            <a:spLocks/>
          </p:cNvSpPr>
          <p:nvPr/>
        </p:nvSpPr>
        <p:spPr>
          <a:xfrm>
            <a:off x="6733927" y="4707105"/>
            <a:ext cx="1452978" cy="566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Layer 1</a:t>
            </a:r>
            <a:endParaRPr lang="en-US" i="1" u="sng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215459F-FB73-333B-3A58-FAB2F85B24DC}"/>
              </a:ext>
            </a:extLst>
          </p:cNvPr>
          <p:cNvSpPr txBox="1">
            <a:spLocks/>
          </p:cNvSpPr>
          <p:nvPr/>
        </p:nvSpPr>
        <p:spPr>
          <a:xfrm>
            <a:off x="6732024" y="3914715"/>
            <a:ext cx="1452978" cy="566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Layer 2</a:t>
            </a:r>
            <a:endParaRPr lang="en-US" i="1" u="sng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73ADE0E-0CEE-3338-F9FE-8BD592236512}"/>
              </a:ext>
            </a:extLst>
          </p:cNvPr>
          <p:cNvSpPr/>
          <p:nvPr/>
        </p:nvSpPr>
        <p:spPr>
          <a:xfrm>
            <a:off x="6627377" y="2427610"/>
            <a:ext cx="5483167" cy="30668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E2AC186-437C-5730-4E34-10DF6ED25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50" y="4218001"/>
            <a:ext cx="3298562" cy="18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ylinder 34">
            <a:extLst>
              <a:ext uri="{FF2B5EF4-FFF2-40B4-BE49-F238E27FC236}">
                <a16:creationId xmlns:a16="http://schemas.microsoft.com/office/drawing/2014/main" id="{0B713581-B9C4-22DE-6D2B-B6DC1590B409}"/>
              </a:ext>
            </a:extLst>
          </p:cNvPr>
          <p:cNvSpPr/>
          <p:nvPr/>
        </p:nvSpPr>
        <p:spPr>
          <a:xfrm>
            <a:off x="10252824" y="2519114"/>
            <a:ext cx="1198307" cy="1062676"/>
          </a:xfrm>
          <a:prstGeom prst="ca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7F351201-23C0-3179-8C10-25846A4C4D9E}"/>
              </a:ext>
            </a:extLst>
          </p:cNvPr>
          <p:cNvSpPr/>
          <p:nvPr/>
        </p:nvSpPr>
        <p:spPr>
          <a:xfrm>
            <a:off x="10894456" y="3150866"/>
            <a:ext cx="1198307" cy="1062676"/>
          </a:xfrm>
          <a:prstGeom prst="can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F26E8-0D07-707F-1161-5A94BC3D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BIP 300/301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9D58-A718-DED7-B773-3714FAD1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85" y="1518091"/>
            <a:ext cx="7524135" cy="280219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b="1" u="sng" dirty="0"/>
              <a:t>Every</a:t>
            </a:r>
            <a:r>
              <a:rPr lang="en-US" i="1" dirty="0"/>
              <a:t> </a:t>
            </a:r>
            <a:r>
              <a:rPr lang="en-US" dirty="0"/>
              <a:t>transaction, in the world, is a Bitcoin txn,</a:t>
            </a:r>
            <a:br>
              <a:rPr lang="en-US" dirty="0"/>
            </a:br>
            <a:r>
              <a:rPr lang="en-US" dirty="0"/>
              <a:t>	and </a:t>
            </a:r>
            <a:r>
              <a:rPr lang="en-US" i="1" u="sng" dirty="0"/>
              <a:t>each</a:t>
            </a:r>
            <a:r>
              <a:rPr lang="en-US" dirty="0"/>
              <a:t> contributes to miner-revenues.</a:t>
            </a:r>
          </a:p>
          <a:p>
            <a:pPr marL="514350" indent="-514350">
              <a:buAutoNum type="arabicParenR"/>
            </a:pPr>
            <a:r>
              <a:rPr lang="en-US" dirty="0"/>
              <a:t>There are many different Bitcoin Networks,</a:t>
            </a:r>
            <a:br>
              <a:rPr lang="en-US" dirty="0"/>
            </a:br>
            <a:r>
              <a:rPr lang="en-US" dirty="0"/>
              <a:t>to accommodate different people /</a:t>
            </a:r>
            <a:r>
              <a:rPr lang="en-US" dirty="0" err="1"/>
              <a:t>usecases</a:t>
            </a:r>
            <a:r>
              <a:rPr lang="en-US" dirty="0"/>
              <a:t>.</a:t>
            </a:r>
          </a:p>
          <a:p>
            <a:pPr marL="514350" indent="-514350">
              <a:buAutoNum type="arabicParenR"/>
            </a:pPr>
            <a:r>
              <a:rPr lang="en-US" dirty="0"/>
              <a:t>Competition among networks/</a:t>
            </a:r>
            <a:r>
              <a:rPr lang="en-US" dirty="0" err="1"/>
              <a:t>devs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ie – they all hate each other.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03D1A0-521B-1155-9497-AB8364A07E8B}"/>
              </a:ext>
            </a:extLst>
          </p:cNvPr>
          <p:cNvSpPr txBox="1">
            <a:spLocks/>
          </p:cNvSpPr>
          <p:nvPr/>
        </p:nvSpPr>
        <p:spPr>
          <a:xfrm>
            <a:off x="2855731" y="6214460"/>
            <a:ext cx="6457304" cy="943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All the world’s txns are </a:t>
            </a:r>
            <a:r>
              <a:rPr lang="en-US" sz="2000" i="1" u="sng" dirty="0"/>
              <a:t>already</a:t>
            </a:r>
            <a:r>
              <a:rPr lang="en-US" sz="2000" dirty="0"/>
              <a:t> on some network or another. They all pay some kind of fee to someone. (VISA, Venmo)</a:t>
            </a:r>
            <a:endParaRPr lang="en-US" sz="2000" i="1" u="sng" dirty="0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48FADBBB-589B-CEED-992C-59EF5CD30216}"/>
              </a:ext>
            </a:extLst>
          </p:cNvPr>
          <p:cNvSpPr/>
          <p:nvPr/>
        </p:nvSpPr>
        <p:spPr>
          <a:xfrm>
            <a:off x="8335954" y="3523811"/>
            <a:ext cx="685800" cy="597310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3A823779-391D-8036-4D00-C63B000B15C3}"/>
              </a:ext>
            </a:extLst>
          </p:cNvPr>
          <p:cNvSpPr/>
          <p:nvPr/>
        </p:nvSpPr>
        <p:spPr>
          <a:xfrm>
            <a:off x="9411357" y="4771294"/>
            <a:ext cx="534629" cy="407476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3949A857-AE55-8052-4960-73DEAF2BA9DB}"/>
              </a:ext>
            </a:extLst>
          </p:cNvPr>
          <p:cNvSpPr/>
          <p:nvPr/>
        </p:nvSpPr>
        <p:spPr>
          <a:xfrm>
            <a:off x="9473423" y="2776934"/>
            <a:ext cx="1511710" cy="1138876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C5EB75A9-7D9C-6B83-0CD5-A1F5C758A875}"/>
              </a:ext>
            </a:extLst>
          </p:cNvPr>
          <p:cNvSpPr/>
          <p:nvPr/>
        </p:nvSpPr>
        <p:spPr>
          <a:xfrm>
            <a:off x="8730473" y="3055819"/>
            <a:ext cx="582562" cy="523299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6CD0C07C-DDB2-2D08-F235-E72BE8D0D9F5}"/>
              </a:ext>
            </a:extLst>
          </p:cNvPr>
          <p:cNvSpPr/>
          <p:nvPr/>
        </p:nvSpPr>
        <p:spPr>
          <a:xfrm>
            <a:off x="9863026" y="3323970"/>
            <a:ext cx="1198307" cy="1062676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49093E-1876-11EC-1496-F19EA2FD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9ECD63-BF44-F63C-21C4-CAB051C59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94" y="277124"/>
            <a:ext cx="1762714" cy="176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CB9DD9-F218-5ABF-567B-63CEC3CF4D07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>
            <a:off x="8678854" y="4121121"/>
            <a:ext cx="999818" cy="752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B5733C-C36D-3A64-A5B9-E944CAE03053}"/>
              </a:ext>
            </a:extLst>
          </p:cNvPr>
          <p:cNvCxnSpPr>
            <a:cxnSpLocks/>
            <a:stCxn id="8" idx="3"/>
            <a:endCxn id="6" idx="0"/>
          </p:cNvCxnSpPr>
          <p:nvPr/>
        </p:nvCxnSpPr>
        <p:spPr>
          <a:xfrm>
            <a:off x="9021754" y="3579118"/>
            <a:ext cx="656918" cy="1294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B1224E-B543-3E0F-CAEC-5E34797D800F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9678672" y="3911544"/>
            <a:ext cx="92176" cy="961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E607F0-CC14-B745-10AD-168F8892B868}"/>
              </a:ext>
            </a:extLst>
          </p:cNvPr>
          <p:cNvCxnSpPr>
            <a:cxnSpLocks/>
            <a:stCxn id="14" idx="3"/>
            <a:endCxn id="6" idx="0"/>
          </p:cNvCxnSpPr>
          <p:nvPr/>
        </p:nvCxnSpPr>
        <p:spPr>
          <a:xfrm flipH="1">
            <a:off x="9678672" y="4213542"/>
            <a:ext cx="1814938" cy="659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E9A4F-CD8C-601B-74AD-7F3CE46B38CB}"/>
              </a:ext>
            </a:extLst>
          </p:cNvPr>
          <p:cNvCxnSpPr>
            <a:cxnSpLocks/>
            <a:stCxn id="9" idx="3"/>
            <a:endCxn id="6" idx="0"/>
          </p:cNvCxnSpPr>
          <p:nvPr/>
        </p:nvCxnSpPr>
        <p:spPr>
          <a:xfrm flipH="1">
            <a:off x="9678672" y="4386646"/>
            <a:ext cx="783508" cy="486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B8FDDD-0125-151B-33CA-643E3C8E9049}"/>
              </a:ext>
            </a:extLst>
          </p:cNvPr>
          <p:cNvCxnSpPr>
            <a:cxnSpLocks/>
            <a:endCxn id="6" idx="1"/>
          </p:cNvCxnSpPr>
          <p:nvPr/>
        </p:nvCxnSpPr>
        <p:spPr>
          <a:xfrm flipH="1">
            <a:off x="9678672" y="4401246"/>
            <a:ext cx="393904" cy="37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7C5A075-9BFA-9833-13E4-036CDEF39FF2}"/>
              </a:ext>
            </a:extLst>
          </p:cNvPr>
          <p:cNvCxnSpPr>
            <a:cxnSpLocks/>
          </p:cNvCxnSpPr>
          <p:nvPr/>
        </p:nvCxnSpPr>
        <p:spPr>
          <a:xfrm flipV="1">
            <a:off x="6627377" y="4542534"/>
            <a:ext cx="5381204" cy="94652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C8D8378-4080-FC86-8B2D-029618813E0E}"/>
              </a:ext>
            </a:extLst>
          </p:cNvPr>
          <p:cNvSpPr txBox="1">
            <a:spLocks/>
          </p:cNvSpPr>
          <p:nvPr/>
        </p:nvSpPr>
        <p:spPr>
          <a:xfrm>
            <a:off x="6733927" y="4707105"/>
            <a:ext cx="1452978" cy="566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Layer 1</a:t>
            </a:r>
            <a:endParaRPr lang="en-US" i="1" u="sng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215459F-FB73-333B-3A58-FAB2F85B24DC}"/>
              </a:ext>
            </a:extLst>
          </p:cNvPr>
          <p:cNvSpPr txBox="1">
            <a:spLocks/>
          </p:cNvSpPr>
          <p:nvPr/>
        </p:nvSpPr>
        <p:spPr>
          <a:xfrm>
            <a:off x="6732024" y="3914715"/>
            <a:ext cx="1452978" cy="566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Layer 2</a:t>
            </a:r>
            <a:endParaRPr lang="en-US" i="1" u="sng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73ADE0E-0CEE-3338-F9FE-8BD592236512}"/>
              </a:ext>
            </a:extLst>
          </p:cNvPr>
          <p:cNvSpPr/>
          <p:nvPr/>
        </p:nvSpPr>
        <p:spPr>
          <a:xfrm>
            <a:off x="6627377" y="2427610"/>
            <a:ext cx="5483167" cy="30668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FC238E-EC03-4486-4AFF-B886527F7A1F}"/>
              </a:ext>
            </a:extLst>
          </p:cNvPr>
          <p:cNvSpPr/>
          <p:nvPr/>
        </p:nvSpPr>
        <p:spPr>
          <a:xfrm>
            <a:off x="2640340" y="1879462"/>
            <a:ext cx="4545387" cy="472115"/>
          </a:xfrm>
          <a:prstGeom prst="roundRect">
            <a:avLst>
              <a:gd name="adj" fmla="val 46270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110B0C-2915-C235-64C5-30FD12BAC809}"/>
              </a:ext>
            </a:extLst>
          </p:cNvPr>
          <p:cNvSpPr txBox="1">
            <a:spLocks/>
          </p:cNvSpPr>
          <p:nvPr/>
        </p:nvSpPr>
        <p:spPr>
          <a:xfrm>
            <a:off x="7928224" y="1391916"/>
            <a:ext cx="1250539" cy="592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BIP 300</a:t>
            </a:r>
            <a:endParaRPr lang="en-US" sz="2400" b="1" i="1" u="sng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87F0753-291F-7B3F-EF05-D9A10CE0D00B}"/>
              </a:ext>
            </a:extLst>
          </p:cNvPr>
          <p:cNvSpPr txBox="1">
            <a:spLocks/>
          </p:cNvSpPr>
          <p:nvPr/>
        </p:nvSpPr>
        <p:spPr>
          <a:xfrm>
            <a:off x="7339858" y="2087499"/>
            <a:ext cx="1250539" cy="5929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BIP 301</a:t>
            </a:r>
            <a:endParaRPr lang="en-US" sz="2400" b="1" i="1" u="sng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5BF230-523B-83EC-6D6E-BF80B78C03BD}"/>
              </a:ext>
            </a:extLst>
          </p:cNvPr>
          <p:cNvSpPr/>
          <p:nvPr/>
        </p:nvSpPr>
        <p:spPr>
          <a:xfrm>
            <a:off x="5352521" y="1508731"/>
            <a:ext cx="2456401" cy="472115"/>
          </a:xfrm>
          <a:prstGeom prst="roundRect">
            <a:avLst>
              <a:gd name="adj" fmla="val 46270"/>
            </a:avLst>
          </a:prstGeom>
          <a:noFill/>
          <a:ln w="762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BE0AA7-57E2-10A3-1BD7-869F8DEC5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50" y="4218001"/>
            <a:ext cx="3298562" cy="18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08296-10A9-17DD-28AD-FA018E16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E5985-960F-987B-E08F-C9A91E9C6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3" t="4518" r="4206"/>
          <a:stretch/>
        </p:blipFill>
        <p:spPr>
          <a:xfrm>
            <a:off x="663623" y="167327"/>
            <a:ext cx="5478233" cy="644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7868D-16A8-D6D8-EAF2-220AC87C6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277" y="167327"/>
            <a:ext cx="5408886" cy="6365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E86346-6140-53C2-AB07-8A2C716A1778}"/>
              </a:ext>
            </a:extLst>
          </p:cNvPr>
          <p:cNvSpPr/>
          <p:nvPr/>
        </p:nvSpPr>
        <p:spPr>
          <a:xfrm>
            <a:off x="8568403" y="2906664"/>
            <a:ext cx="1497026" cy="3317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$17,000,000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3F441E-49EE-7A91-2C38-28AD944B9E1F}"/>
              </a:ext>
            </a:extLst>
          </p:cNvPr>
          <p:cNvSpPr/>
          <p:nvPr/>
        </p:nvSpPr>
        <p:spPr>
          <a:xfrm>
            <a:off x="5907393" y="3609047"/>
            <a:ext cx="802307" cy="80770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1CCDD-7ED6-263F-F446-9FD16D4C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1" y="254403"/>
            <a:ext cx="1376253" cy="1291177"/>
          </a:xfr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The Goal</a:t>
            </a:r>
          </a:p>
        </p:txBody>
      </p:sp>
    </p:spTree>
    <p:extLst>
      <p:ext uri="{BB962C8B-B14F-4D97-AF65-F5344CB8AC3E}">
        <p14:creationId xmlns:p14="http://schemas.microsoft.com/office/powerpoint/2010/main" val="325233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08296-10A9-17DD-28AD-FA018E16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E5985-960F-987B-E08F-C9A91E9C6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3" t="4518" r="4206"/>
          <a:stretch/>
        </p:blipFill>
        <p:spPr>
          <a:xfrm>
            <a:off x="663623" y="167327"/>
            <a:ext cx="5478233" cy="644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7868D-16A8-D6D8-EAF2-220AC87C6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277" y="167327"/>
            <a:ext cx="5408886" cy="6365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E86346-6140-53C2-AB07-8A2C716A1778}"/>
              </a:ext>
            </a:extLst>
          </p:cNvPr>
          <p:cNvSpPr/>
          <p:nvPr/>
        </p:nvSpPr>
        <p:spPr>
          <a:xfrm>
            <a:off x="8300287" y="2875415"/>
            <a:ext cx="1497026" cy="3317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$17,000,000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1CCDD-7ED6-263F-F446-9FD16D4C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1" y="254403"/>
            <a:ext cx="1376253" cy="1291177"/>
          </a:xfr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The Goal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8F505A-5B1B-C4AF-5E35-F69F163D09EC}"/>
              </a:ext>
            </a:extLst>
          </p:cNvPr>
          <p:cNvSpPr/>
          <p:nvPr/>
        </p:nvSpPr>
        <p:spPr>
          <a:xfrm>
            <a:off x="914400" y="2392218"/>
            <a:ext cx="1212171" cy="514446"/>
          </a:xfrm>
          <a:prstGeom prst="roundRect">
            <a:avLst/>
          </a:prstGeom>
          <a:solidFill>
            <a:srgbClr val="70AD47">
              <a:alpha val="50196"/>
            </a:srgbClr>
          </a:solidFill>
          <a:ln w="38100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768718-7DC7-EB59-CB86-6C7C18FC810F}"/>
              </a:ext>
            </a:extLst>
          </p:cNvPr>
          <p:cNvSpPr/>
          <p:nvPr/>
        </p:nvSpPr>
        <p:spPr>
          <a:xfrm>
            <a:off x="839931" y="3347032"/>
            <a:ext cx="1653888" cy="3078685"/>
          </a:xfrm>
          <a:prstGeom prst="roundRect">
            <a:avLst/>
          </a:prstGeom>
          <a:solidFill>
            <a:srgbClr val="70AD47">
              <a:alpha val="50196"/>
            </a:srgbClr>
          </a:solidFill>
          <a:ln w="38100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59EE4A-54DA-9CCD-847C-838799FD2D51}"/>
              </a:ext>
            </a:extLst>
          </p:cNvPr>
          <p:cNvSpPr/>
          <p:nvPr/>
        </p:nvSpPr>
        <p:spPr>
          <a:xfrm>
            <a:off x="6308546" y="2432204"/>
            <a:ext cx="1550137" cy="474460"/>
          </a:xfrm>
          <a:prstGeom prst="roundRect">
            <a:avLst/>
          </a:prstGeom>
          <a:solidFill>
            <a:srgbClr val="70AD47"/>
          </a:solidFill>
          <a:ln w="38100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Bit-Ethereum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D9A8471-EE3D-6604-EEB8-077230D42E51}"/>
              </a:ext>
            </a:extLst>
          </p:cNvPr>
          <p:cNvSpPr/>
          <p:nvPr/>
        </p:nvSpPr>
        <p:spPr>
          <a:xfrm>
            <a:off x="2076079" y="2233598"/>
            <a:ext cx="4316554" cy="8077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FD18B4FA-D880-DEE0-E327-F531282CD3E0}"/>
              </a:ext>
            </a:extLst>
          </p:cNvPr>
          <p:cNvSpPr/>
          <p:nvPr/>
        </p:nvSpPr>
        <p:spPr>
          <a:xfrm flipH="1">
            <a:off x="10291850" y="2392218"/>
            <a:ext cx="1043709" cy="729673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FD33DD82-FD2C-3BB7-8DFB-1F77D6ECB8F1}"/>
              </a:ext>
            </a:extLst>
          </p:cNvPr>
          <p:cNvSpPr/>
          <p:nvPr/>
        </p:nvSpPr>
        <p:spPr>
          <a:xfrm flipH="1" flipV="1">
            <a:off x="10148954" y="2906663"/>
            <a:ext cx="1497025" cy="324323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5D85F8D-615B-C02C-2D4B-A357BF1995BE}"/>
              </a:ext>
            </a:extLst>
          </p:cNvPr>
          <p:cNvSpPr/>
          <p:nvPr/>
        </p:nvSpPr>
        <p:spPr>
          <a:xfrm flipH="1">
            <a:off x="9676901" y="2648524"/>
            <a:ext cx="1423846" cy="80770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301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62365C-2D21-7946-3BDA-291ECD4950E1}"/>
              </a:ext>
            </a:extLst>
          </p:cNvPr>
          <p:cNvSpPr/>
          <p:nvPr/>
        </p:nvSpPr>
        <p:spPr>
          <a:xfrm>
            <a:off x="8292722" y="2432204"/>
            <a:ext cx="1653888" cy="33177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09C1E7E-832E-1F77-50E8-ADB9EB8D0B0C}"/>
              </a:ext>
            </a:extLst>
          </p:cNvPr>
          <p:cNvSpPr/>
          <p:nvPr/>
        </p:nvSpPr>
        <p:spPr>
          <a:xfrm>
            <a:off x="8319246" y="3401778"/>
            <a:ext cx="1653888" cy="313092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306665-BAD1-D511-A406-63D06C775040}"/>
              </a:ext>
            </a:extLst>
          </p:cNvPr>
          <p:cNvSpPr/>
          <p:nvPr/>
        </p:nvSpPr>
        <p:spPr>
          <a:xfrm>
            <a:off x="3771468" y="5215883"/>
            <a:ext cx="1311563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BTC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A5F85B-4E3B-F7A3-A6C3-D94620B3605F}"/>
              </a:ext>
            </a:extLst>
          </p:cNvPr>
          <p:cNvSpPr/>
          <p:nvPr/>
        </p:nvSpPr>
        <p:spPr>
          <a:xfrm>
            <a:off x="9946610" y="4330122"/>
            <a:ext cx="1311563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L1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9B45D9-FE4E-9C58-6C82-F8C3B7D5F113}"/>
              </a:ext>
            </a:extLst>
          </p:cNvPr>
          <p:cNvSpPr/>
          <p:nvPr/>
        </p:nvSpPr>
        <p:spPr>
          <a:xfrm>
            <a:off x="6268802" y="3565236"/>
            <a:ext cx="1500418" cy="2584665"/>
          </a:xfrm>
          <a:prstGeom prst="roundRect">
            <a:avLst/>
          </a:prstGeom>
          <a:solidFill>
            <a:srgbClr val="70AD47"/>
          </a:solidFill>
          <a:ln w="38100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Bit-Uniswap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Bit-BNC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Bit-</a:t>
            </a:r>
            <a:r>
              <a:rPr lang="en-US" sz="1600" dirty="0" err="1">
                <a:solidFill>
                  <a:schemeClr val="tx1"/>
                </a:solidFill>
              </a:rPr>
              <a:t>Aave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Bit-GMX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Bit-</a:t>
            </a:r>
            <a:r>
              <a:rPr lang="en-US" sz="1600" dirty="0" err="1">
                <a:solidFill>
                  <a:schemeClr val="tx1"/>
                </a:solidFill>
              </a:rPr>
              <a:t>Arbitrum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Bit-</a:t>
            </a:r>
            <a:r>
              <a:rPr lang="en-US" sz="1600" dirty="0" err="1">
                <a:solidFill>
                  <a:schemeClr val="tx1"/>
                </a:solidFill>
              </a:rPr>
              <a:t>MakerDAO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Bit-</a:t>
            </a:r>
            <a:r>
              <a:rPr lang="en-US" sz="1600" dirty="0" err="1">
                <a:solidFill>
                  <a:schemeClr val="tx1"/>
                </a:solidFill>
              </a:rPr>
              <a:t>Synthetix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2F0F379-9BDC-9021-A88C-02B2231F3B18}"/>
              </a:ext>
            </a:extLst>
          </p:cNvPr>
          <p:cNvSpPr/>
          <p:nvPr/>
        </p:nvSpPr>
        <p:spPr>
          <a:xfrm>
            <a:off x="2268973" y="4482522"/>
            <a:ext cx="4316554" cy="80770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44660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FD55-35A4-99D5-E203-0107186B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9" y="107030"/>
            <a:ext cx="10515600" cy="1146584"/>
          </a:xfrm>
        </p:spPr>
        <p:txBody>
          <a:bodyPr>
            <a:normAutofit/>
          </a:bodyPr>
          <a:lstStyle/>
          <a:p>
            <a:r>
              <a:rPr lang="en-US" dirty="0"/>
              <a:t>Not limited to Existing Altcoins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3959-C578-A339-025A-495DDC46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386"/>
            <a:ext cx="10515600" cy="4765402"/>
          </a:xfrm>
        </p:spPr>
        <p:txBody>
          <a:bodyPr>
            <a:normAutofit/>
          </a:bodyPr>
          <a:lstStyle/>
          <a:p>
            <a:r>
              <a:rPr lang="en-US" dirty="0"/>
              <a:t>Can include other networks, including centralized ones.</a:t>
            </a:r>
          </a:p>
          <a:p>
            <a:r>
              <a:rPr lang="en-US" dirty="0"/>
              <a:t>Or new blockchain networks we build from scratch.</a:t>
            </a:r>
          </a:p>
          <a:p>
            <a:r>
              <a:rPr lang="en-US" dirty="0"/>
              <a:t>Earth’s 1.1 trillion txns</a:t>
            </a:r>
          </a:p>
          <a:p>
            <a:pPr lvl="1"/>
            <a:r>
              <a:rPr lang="en-US" dirty="0"/>
              <a:t>At $0.10 = </a:t>
            </a:r>
            <a:r>
              <a:rPr lang="en-US" b="1" u="sng" dirty="0">
                <a:solidFill>
                  <a:srgbClr val="00B050"/>
                </a:solidFill>
              </a:rPr>
              <a:t>$100B per year</a:t>
            </a:r>
            <a:r>
              <a:rPr lang="en-US" dirty="0"/>
              <a:t> in revenue. From </a:t>
            </a:r>
            <a:r>
              <a:rPr lang="en-US" i="1" u="sng" dirty="0"/>
              <a:t>payments</a:t>
            </a:r>
            <a:r>
              <a:rPr lang="en-US" dirty="0"/>
              <a:t> alone.</a:t>
            </a:r>
          </a:p>
          <a:p>
            <a:pPr lvl="1"/>
            <a:r>
              <a:rPr lang="en-US" dirty="0"/>
              <a:t>Doubles roughly every ~ 5 years.</a:t>
            </a:r>
          </a:p>
          <a:p>
            <a:r>
              <a:rPr lang="en-US" dirty="0"/>
              <a:t>Chase revenues, instead of cutting costs.</a:t>
            </a:r>
          </a:p>
          <a:p>
            <a:r>
              <a:rPr lang="en-US" dirty="0"/>
              <a:t>More users = more Bitcoin adoption = higher price.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9F88-6E6D-1E1D-6CB6-E87E0938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26A78-A0FF-A079-D443-3D9F138E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FD55-35A4-99D5-E203-0107186B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9" y="107030"/>
            <a:ext cx="10515600" cy="1146584"/>
          </a:xfrm>
        </p:spPr>
        <p:txBody>
          <a:bodyPr/>
          <a:lstStyle/>
          <a:p>
            <a:r>
              <a:rPr lang="en-US" dirty="0"/>
              <a:t>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3959-C578-A339-025A-495DDC46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12" y="1254829"/>
            <a:ext cx="10599656" cy="51801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Activate BIP 300 – I’ll get to that.</a:t>
            </a:r>
          </a:p>
          <a:p>
            <a:r>
              <a:rPr lang="en-US" dirty="0"/>
              <a:t>Curate the portfolio of sidechains – very easy, since you have all the leverage. Cost ~$0.</a:t>
            </a:r>
          </a:p>
          <a:p>
            <a:r>
              <a:rPr lang="en-US" dirty="0"/>
              <a:t>Moderate disputes.</a:t>
            </a:r>
          </a:p>
          <a:p>
            <a:pPr lvl="1"/>
            <a:r>
              <a:rPr lang="en-US" dirty="0"/>
              <a:t>Run a node if there is a dispute.</a:t>
            </a:r>
          </a:p>
          <a:p>
            <a:pPr lvl="1"/>
            <a:r>
              <a:rPr lang="en-US" dirty="0"/>
              <a:t>Nodes are cheap, by mining standards. Worst-of-the-worst: Solana, BSV, 1 GB Blocksize node.  Cost is 3k-5k $/year , each. </a:t>
            </a:r>
          </a:p>
          <a:p>
            <a:pPr lvl="1"/>
            <a:r>
              <a:rPr lang="en-US" dirty="0"/>
              <a:t>Amortized, 10 days to sync </a:t>
            </a:r>
            <a:r>
              <a:rPr lang="en-US" dirty="0">
                <a:sym typeface="Wingdings" panose="05000000000000000000" pitchFamily="2" charset="2"/>
              </a:rPr>
              <a:t> $137 per dispute.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E(d) = 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Miners can defer to pools ; pool admits can defer to a user’s node.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 cost = $0.</a:t>
            </a:r>
          </a:p>
          <a:p>
            <a:r>
              <a:rPr lang="en-US" dirty="0"/>
              <a:t>9 of those (or something better), would process the world’s txns.</a:t>
            </a:r>
            <a:br>
              <a:rPr lang="en-US" dirty="0"/>
            </a:br>
            <a:r>
              <a:rPr lang="en-US" dirty="0"/>
              <a:t>See my blog post “thunder” for details.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9F88-6E6D-1E1D-6CB6-E87E0938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26A78-A0FF-A079-D443-3D9F138E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FD55-35A4-99D5-E203-0107186B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9" y="107030"/>
            <a:ext cx="10515600" cy="1146584"/>
          </a:xfrm>
        </p:spPr>
        <p:txBody>
          <a:bodyPr/>
          <a:lstStyle/>
          <a:p>
            <a:r>
              <a:rPr lang="en-US" dirty="0"/>
              <a:t>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3959-C578-A339-025A-495DDC46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12" y="1254829"/>
            <a:ext cx="10599656" cy="51801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Activate BIP 300 – I’ll get to that.</a:t>
            </a:r>
          </a:p>
          <a:p>
            <a:r>
              <a:rPr lang="en-US" dirty="0"/>
              <a:t>Curate the portfolio of sidechains – very easy, since you have all the leverage. Cost ~$0.</a:t>
            </a:r>
          </a:p>
          <a:p>
            <a:r>
              <a:rPr lang="en-US" dirty="0"/>
              <a:t>Moderate disputes.</a:t>
            </a:r>
          </a:p>
          <a:p>
            <a:pPr lvl="1"/>
            <a:r>
              <a:rPr lang="en-US" dirty="0"/>
              <a:t>Run a node if there is a dispute.</a:t>
            </a:r>
          </a:p>
          <a:p>
            <a:pPr lvl="1"/>
            <a:r>
              <a:rPr lang="en-US" dirty="0"/>
              <a:t>Nodes are cheap, by mining standards. Worst-of-the-worst: Solana, BSV, 1 GB Blocksize node.  Cost is 3k-5k $/year , each. </a:t>
            </a:r>
          </a:p>
          <a:p>
            <a:pPr lvl="1"/>
            <a:r>
              <a:rPr lang="en-US" dirty="0"/>
              <a:t>Amortized, 10 days to sync </a:t>
            </a:r>
            <a:r>
              <a:rPr lang="en-US" dirty="0">
                <a:sym typeface="Wingdings" panose="05000000000000000000" pitchFamily="2" charset="2"/>
              </a:rPr>
              <a:t> $137 per dispute.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E(d) = 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Miners can defer to pools ; pool admits can defer to a user’s node.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 cost = $0.</a:t>
            </a:r>
          </a:p>
          <a:p>
            <a:r>
              <a:rPr lang="en-US" dirty="0"/>
              <a:t>9 of those (or something better), would process the world’s txns.</a:t>
            </a:r>
            <a:br>
              <a:rPr lang="en-US" dirty="0"/>
            </a:br>
            <a:r>
              <a:rPr lang="en-US" dirty="0"/>
              <a:t>See my blog post “thunder” for details.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89F88-6E6D-1E1D-6CB6-E87E0938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26A78-A0FF-A079-D443-3D9F138E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0F1973-0926-4775-D6FF-FE91AFCDF078}"/>
              </a:ext>
            </a:extLst>
          </p:cNvPr>
          <p:cNvSpPr/>
          <p:nvPr/>
        </p:nvSpPr>
        <p:spPr>
          <a:xfrm>
            <a:off x="1043996" y="4931282"/>
            <a:ext cx="2083324" cy="499621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34BF2D-AB6C-BC9F-29BC-345F11FB89E0}"/>
              </a:ext>
            </a:extLst>
          </p:cNvPr>
          <p:cNvSpPr/>
          <p:nvPr/>
        </p:nvSpPr>
        <p:spPr>
          <a:xfrm>
            <a:off x="2030670" y="2004413"/>
            <a:ext cx="2083324" cy="499621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12A759-7515-142F-5ACC-111B6063670E}"/>
              </a:ext>
            </a:extLst>
          </p:cNvPr>
          <p:cNvSpPr/>
          <p:nvPr/>
        </p:nvSpPr>
        <p:spPr>
          <a:xfrm>
            <a:off x="662211" y="1174953"/>
            <a:ext cx="2846895" cy="499621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5DAF-3BBE-F7EE-3FD3-80A643A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36" y="67157"/>
            <a:ext cx="7232328" cy="177621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Timeline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3CF9-1C4C-4D99-3024-050CEA034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699491"/>
            <a:ext cx="11360408" cy="4477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Timeline:</a:t>
            </a:r>
          </a:p>
          <a:p>
            <a:pPr marL="457200" lvl="1" indent="0">
              <a:buNone/>
            </a:pPr>
            <a:r>
              <a:rPr lang="en-US" sz="2800" dirty="0"/>
              <a:t>2015 – A mere blog post</a:t>
            </a:r>
            <a:br>
              <a:rPr lang="en-US" sz="2800" dirty="0"/>
            </a:br>
            <a:r>
              <a:rPr lang="en-US" sz="2800" dirty="0"/>
              <a:t>2017 – BIP #s 300 / 301</a:t>
            </a:r>
          </a:p>
          <a:p>
            <a:pPr marL="457200" lvl="1" indent="0">
              <a:buNone/>
            </a:pPr>
            <a:r>
              <a:rPr lang="en-US" sz="2800" dirty="0"/>
              <a:t>2019  – 1st Software Release (</a:t>
            </a:r>
            <a:r>
              <a:rPr lang="en-US" sz="2800" dirty="0" err="1"/>
              <a:t>testnet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/>
              <a:t>2022 – Cloned zCash and Eth.</a:t>
            </a:r>
          </a:p>
          <a:p>
            <a:pPr marL="457200" lvl="1" indent="0">
              <a:buNone/>
            </a:pPr>
            <a:r>
              <a:rPr lang="en-US" sz="2800" dirty="0"/>
              <a:t>2023 – Luke </a:t>
            </a:r>
            <a:r>
              <a:rPr lang="en-US" sz="2800" dirty="0" err="1"/>
              <a:t>Dashjr’s</a:t>
            </a:r>
            <a:r>
              <a:rPr lang="en-US" sz="2800" dirty="0"/>
              <a:t> WIP pull request to Bitcoin Core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3200" dirty="0"/>
              <a:t>Highly endorsed by the technical elite – but not everyone.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0ABC9-FEA1-0405-0BC2-75A21E23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2F7E9-EFA6-B29E-BBEB-9913D841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2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186A-052E-AB50-CEAA-A1ACFF1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46" y="1560155"/>
            <a:ext cx="10637108" cy="373810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"Drivechains…are pretty cool…and arguably could have been more important or useful than let’s say Taproot.“</a:t>
            </a:r>
            <a:br>
              <a:rPr lang="en-US" dirty="0"/>
            </a:br>
            <a:r>
              <a:rPr lang="en-US" sz="2400" dirty="0"/>
              <a:t>- </a:t>
            </a:r>
            <a:r>
              <a:rPr lang="en-US" sz="2400" b="1" dirty="0">
                <a:solidFill>
                  <a:srgbClr val="00B0F0"/>
                </a:solidFill>
              </a:rPr>
              <a:t>Adam Back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Baltic Honeybadger 2022, Live on stage in front of everyone</a:t>
            </a:r>
          </a:p>
          <a:p>
            <a:r>
              <a:rPr lang="en-US" dirty="0"/>
              <a:t>“We need Drivechain or all the work of thousands in the last 13 years will be in vain.” ... “Drivechain is our only hope”.</a:t>
            </a:r>
            <a:br>
              <a:rPr lang="en-US" dirty="0"/>
            </a:br>
            <a:r>
              <a:rPr lang="en-US" sz="2400" dirty="0"/>
              <a:t>- </a:t>
            </a:r>
            <a:r>
              <a:rPr lang="en-US" sz="2400" b="1" dirty="0" err="1">
                <a:solidFill>
                  <a:srgbClr val="00B0F0"/>
                </a:solidFill>
              </a:rPr>
              <a:t>fiatjaf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(creator of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on twitter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“We need your project, of course, for the obvious reasons...”</a:t>
            </a:r>
            <a:br>
              <a:rPr lang="en-US" dirty="0"/>
            </a:br>
            <a:r>
              <a:rPr lang="en-US" sz="2800" dirty="0"/>
              <a:t>- </a:t>
            </a:r>
            <a:r>
              <a:rPr lang="en-US" sz="2400" b="1" dirty="0">
                <a:solidFill>
                  <a:srgbClr val="00B0F0"/>
                </a:solidFill>
              </a:rPr>
              <a:t>Rene </a:t>
            </a:r>
            <a:r>
              <a:rPr lang="en-US" sz="2400" b="1" dirty="0" err="1">
                <a:solidFill>
                  <a:srgbClr val="00B0F0"/>
                </a:solidFill>
              </a:rPr>
              <a:t>Pickhardt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Author of </a:t>
            </a:r>
            <a:r>
              <a:rPr lang="en-US" sz="24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Mastering Lightning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#1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stackoverflow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(?) contributor for LN questions ), MIT Bitcoin Expo,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EB8E7-99AB-2EB1-907C-EB9F17CA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4B06BC-A6D8-F3BC-958B-FCE3C74BFBB4}"/>
              </a:ext>
            </a:extLst>
          </p:cNvPr>
          <p:cNvSpPr txBox="1">
            <a:spLocks/>
          </p:cNvSpPr>
          <p:nvPr/>
        </p:nvSpPr>
        <p:spPr>
          <a:xfrm>
            <a:off x="2275368" y="404038"/>
            <a:ext cx="8059480" cy="593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My Three Favorite Endorsements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5ABB2D-37FE-28F5-3E07-3A58A3F72F71}"/>
              </a:ext>
            </a:extLst>
          </p:cNvPr>
          <p:cNvSpPr txBox="1">
            <a:spLocks/>
          </p:cNvSpPr>
          <p:nvPr/>
        </p:nvSpPr>
        <p:spPr>
          <a:xfrm>
            <a:off x="2817340" y="5860810"/>
            <a:ext cx="6557320" cy="442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www.LayerTwoLabs.com/friends</a:t>
            </a:r>
            <a:r>
              <a:rPr lang="en-US" dirty="0"/>
              <a:t> for 49 more!</a:t>
            </a:r>
          </a:p>
        </p:txBody>
      </p:sp>
    </p:spTree>
    <p:extLst>
      <p:ext uri="{BB962C8B-B14F-4D97-AF65-F5344CB8AC3E}">
        <p14:creationId xmlns:p14="http://schemas.microsoft.com/office/powerpoint/2010/main" val="16812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186A-052E-AB50-CEAA-A1ACFF1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46" y="1560155"/>
            <a:ext cx="10637108" cy="373810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"Drivechains…are pretty cool…and arguably could have been more important or useful than let’s say Taproot.“</a:t>
            </a:r>
            <a:br>
              <a:rPr lang="en-US" dirty="0"/>
            </a:br>
            <a:r>
              <a:rPr lang="en-US" sz="2400" dirty="0"/>
              <a:t>- </a:t>
            </a:r>
            <a:r>
              <a:rPr lang="en-US" sz="2400" b="1" dirty="0">
                <a:solidFill>
                  <a:srgbClr val="00B0F0"/>
                </a:solidFill>
              </a:rPr>
              <a:t>Adam Back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Baltic Honeybadger 2022, Live on stage in front of everyone</a:t>
            </a:r>
          </a:p>
          <a:p>
            <a:r>
              <a:rPr lang="en-US" dirty="0"/>
              <a:t>“We need Drivechain or all the work of thousands in the last 13 years will be in vain.” ... “Drivechain is our only hope”.</a:t>
            </a:r>
            <a:br>
              <a:rPr lang="en-US" dirty="0"/>
            </a:br>
            <a:r>
              <a:rPr lang="en-US" sz="2400" dirty="0"/>
              <a:t>- </a:t>
            </a:r>
            <a:r>
              <a:rPr lang="en-US" sz="2400" b="1" dirty="0" err="1">
                <a:solidFill>
                  <a:srgbClr val="00B0F0"/>
                </a:solidFill>
              </a:rPr>
              <a:t>fiatjaf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(creator of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on twitter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“We need your project, of course, for the obvious reasons...”</a:t>
            </a:r>
            <a:br>
              <a:rPr lang="en-US" dirty="0"/>
            </a:br>
            <a:r>
              <a:rPr lang="en-US" sz="2800" dirty="0"/>
              <a:t>- </a:t>
            </a:r>
            <a:r>
              <a:rPr lang="en-US" sz="2400" b="1" dirty="0">
                <a:solidFill>
                  <a:srgbClr val="00B0F0"/>
                </a:solidFill>
              </a:rPr>
              <a:t>Rene </a:t>
            </a:r>
            <a:r>
              <a:rPr lang="en-US" sz="2400" b="1" dirty="0" err="1">
                <a:solidFill>
                  <a:srgbClr val="00B0F0"/>
                </a:solidFill>
              </a:rPr>
              <a:t>Pickhardt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Author of </a:t>
            </a:r>
            <a:r>
              <a:rPr lang="en-US" sz="24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Mastering Lightning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, #1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stackoverflow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(?) contributor for LN questions ), MIT Bitcoin Expo,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EB8E7-99AB-2EB1-907C-EB9F17CA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4B06BC-A6D8-F3BC-958B-FCE3C74BFBB4}"/>
              </a:ext>
            </a:extLst>
          </p:cNvPr>
          <p:cNvSpPr txBox="1">
            <a:spLocks/>
          </p:cNvSpPr>
          <p:nvPr/>
        </p:nvSpPr>
        <p:spPr>
          <a:xfrm>
            <a:off x="2275368" y="404038"/>
            <a:ext cx="8059480" cy="593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My Three Favorite Endorsements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5ABB2D-37FE-28F5-3E07-3A58A3F72F71}"/>
              </a:ext>
            </a:extLst>
          </p:cNvPr>
          <p:cNvSpPr txBox="1">
            <a:spLocks/>
          </p:cNvSpPr>
          <p:nvPr/>
        </p:nvSpPr>
        <p:spPr>
          <a:xfrm>
            <a:off x="2817340" y="5860810"/>
            <a:ext cx="6557320" cy="442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www.LayerTwoLabs.com/friends</a:t>
            </a:r>
            <a:r>
              <a:rPr lang="en-US" dirty="0"/>
              <a:t> for 49 more!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E887FA-71D3-AD52-36ED-38267EF15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8" y="1983986"/>
            <a:ext cx="11311750" cy="375144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B99918-59E8-0165-1D4E-1F0B8C6248F3}"/>
              </a:ext>
            </a:extLst>
          </p:cNvPr>
          <p:cNvSpPr txBox="1">
            <a:spLocks/>
          </p:cNvSpPr>
          <p:nvPr/>
        </p:nvSpPr>
        <p:spPr>
          <a:xfrm>
            <a:off x="566728" y="5761291"/>
            <a:ext cx="9557402" cy="4429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-Robin Linus, Founder of </a:t>
            </a:r>
            <a:r>
              <a:rPr lang="en-US" dirty="0" err="1">
                <a:solidFill>
                  <a:schemeClr val="bg1"/>
                </a:solidFill>
              </a:rPr>
              <a:t>ZeroSync</a:t>
            </a:r>
            <a:r>
              <a:rPr lang="en-US" dirty="0">
                <a:solidFill>
                  <a:schemeClr val="bg1"/>
                </a:solidFill>
              </a:rPr>
              <a:t>, Creator of </a:t>
            </a:r>
            <a:r>
              <a:rPr lang="en-US" dirty="0" err="1">
                <a:solidFill>
                  <a:schemeClr val="bg1"/>
                </a:solidFill>
              </a:rPr>
              <a:t>BitVM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BitStream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F590-76B0-D2D6-9DE0-B960D21A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3" y="67157"/>
            <a:ext cx="4307234" cy="858279"/>
          </a:xfrm>
        </p:spPr>
        <p:txBody>
          <a:bodyPr/>
          <a:lstStyle/>
          <a:p>
            <a:r>
              <a:rPr lang="en-US" dirty="0"/>
              <a:t>In One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3224-BC60-ED52-FD2E-EF9AAD1D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7" y="1197204"/>
            <a:ext cx="11394716" cy="51591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Paul Sztorc (me), author of BIPs 300/301 …</a:t>
            </a:r>
          </a:p>
          <a:p>
            <a:pPr lvl="1"/>
            <a:r>
              <a:rPr lang="en-US" dirty="0"/>
              <a:t>… I’m saying that you (Miners), can earn Billions more revenues…</a:t>
            </a:r>
          </a:p>
          <a:p>
            <a:pPr lvl="1"/>
            <a:r>
              <a:rPr lang="en-US" dirty="0"/>
              <a:t>…if you do the right thing, which is: become more educated on technical issues.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BIPs 300/301  …</a:t>
            </a:r>
          </a:p>
          <a:p>
            <a:pPr lvl="1"/>
            <a:r>
              <a:rPr lang="en-US" dirty="0"/>
              <a:t>… 300: Altcoin txns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BTC txns …</a:t>
            </a:r>
          </a:p>
          <a:p>
            <a:pPr lvl="1"/>
            <a:r>
              <a:rPr lang="en-US" dirty="0"/>
              <a:t>… 301: gives all those txn fees to you (the L1 Bitcoin miners).</a:t>
            </a:r>
          </a:p>
          <a:p>
            <a:pPr lvl="1"/>
            <a:r>
              <a:rPr lang="en-US" dirty="0"/>
              <a:t>Other benefits and details.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Get It</a:t>
            </a:r>
          </a:p>
          <a:p>
            <a:pPr lvl="1"/>
            <a:r>
              <a:rPr lang="en-US" dirty="0"/>
              <a:t>Easy! 51% Hashrate updates.</a:t>
            </a:r>
          </a:p>
          <a:p>
            <a:pPr lvl="1"/>
            <a:r>
              <a:rPr lang="en-US" dirty="0"/>
              <a:t>But, it is a touchy subject. You must research the issues.</a:t>
            </a:r>
          </a:p>
          <a:p>
            <a:pPr lvl="1"/>
            <a:r>
              <a:rPr lang="en-US" dirty="0"/>
              <a:t>Warning – fail to act, and there may be future mismatch between L1/L2 fees.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3319B-8D61-274C-94AA-2AE55BE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B961-B767-4B13-8315-EBB699B3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5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7A0B-19A1-C4E9-14A6-B33B777D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A6EB-B531-1C96-E40A-DA8125FE8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2F774-2C47-3467-81B7-D3818178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</a:t>
            </a:r>
            <a:r>
              <a:rPr lang="en-US" u="sng" dirty="0">
                <a:solidFill>
                  <a:schemeClr val="tx1"/>
                </a:solidFill>
              </a:rPr>
              <a:t>www.drivechain.info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@truthcoin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7A344-EB6F-E26C-EBE2-2E89C0C8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E9F1E2-C338-3016-08D4-A3AB20E32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030813"/>
              </p:ext>
            </p:extLst>
          </p:nvPr>
        </p:nvGraphicFramePr>
        <p:xfrm>
          <a:off x="1475795" y="1067586"/>
          <a:ext cx="9175246" cy="4898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7623">
                  <a:extLst>
                    <a:ext uri="{9D8B030D-6E8A-4147-A177-3AD203B41FA5}">
                      <a16:colId xmlns:a16="http://schemas.microsoft.com/office/drawing/2014/main" val="452900406"/>
                    </a:ext>
                  </a:extLst>
                </a:gridCol>
                <a:gridCol w="4587623">
                  <a:extLst>
                    <a:ext uri="{9D8B030D-6E8A-4147-A177-3AD203B41FA5}">
                      <a16:colId xmlns:a16="http://schemas.microsoft.com/office/drawing/2014/main" val="331054853"/>
                    </a:ext>
                  </a:extLst>
                </a:gridCol>
              </a:tblGrid>
              <a:tr h="647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Detractors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37514"/>
                  </a:ext>
                </a:extLst>
              </a:tr>
              <a:tr h="40753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 Hopelessly Confused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Believe misinformation about the idea.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For example, Peter Todd mistakenly believes that this idea could cost miners as much as $40k / year in software, which he says may harm small miners.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(Not true. But also irrelevant since every mining input has fixed/variable costs.)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The Death Cult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People who: 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dirty="0"/>
                        <a:t>Think Bitcoin shouldn’t improve / can’t improve (since it is perfect).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dirty="0"/>
                        <a:t>Think Bitcoin shouldn’t compete / doesn’t compete for users (since it is perfect).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dirty="0"/>
                        <a:t>Are uninterested in long run miner revenues.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dirty="0"/>
                        <a:t>Are unwilling to give Altcoins any credit for innovation. Or adoption.</a:t>
                      </a:r>
                    </a:p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Prefer Bitcoin to stay niche.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20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29F5-7FAB-DBB4-B4D9-C40EB89C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Bold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C62C-626A-2F5A-4767-C0FB0F7B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4916574"/>
          </a:xfrm>
        </p:spPr>
        <p:txBody>
          <a:bodyPr>
            <a:normAutofit/>
          </a:bodyPr>
          <a:lstStyle/>
          <a:p>
            <a:r>
              <a:rPr lang="en-US" dirty="0"/>
              <a:t>BIP300 Solves All of Bitcoin’s Biggest Problems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Heterogeneity Problem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Scalability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Privacy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Scams – Eliminating </a:t>
            </a:r>
            <a:r>
              <a:rPr lang="en-US" baseline="0" dirty="0" err="1"/>
              <a:t>ScamCoins</a:t>
            </a:r>
            <a:r>
              <a:rPr lang="en-US" baseline="0" dirty="0"/>
              <a:t> ; Domesticating the Token Casino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Security Budget</a:t>
            </a:r>
          </a:p>
          <a:p>
            <a:pPr marL="971550" lvl="1" indent="-514350">
              <a:spcBef>
                <a:spcPts val="1000"/>
              </a:spcBef>
              <a:buFont typeface="+mj-lt"/>
              <a:buAutoNum type="alphaUcPeriod"/>
              <a:defRPr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Decentralization</a:t>
            </a:r>
            <a:endParaRPr lang="en-US" sz="2800" baseline="0" dirty="0"/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“Fundamental Value” of Bitcoin</a:t>
            </a:r>
          </a:p>
          <a:p>
            <a:r>
              <a:rPr lang="en-US" dirty="0"/>
              <a:t>With...</a:t>
            </a:r>
          </a:p>
          <a:p>
            <a:pPr marL="914400" lvl="1" indent="-457200">
              <a:buFont typeface="+mj-lt"/>
              <a:buAutoNum type="alphaUcPeriod" startAt="8"/>
            </a:pPr>
            <a:r>
              <a:rPr lang="en-US" dirty="0"/>
              <a:t> ...zero risk to Bitcoin!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11D-4F75-E85C-160B-3C8233B5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7229C1-2112-B08E-E74C-01C5BA0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028" y="6356350"/>
            <a:ext cx="10817772" cy="434493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</a:t>
            </a:r>
            <a:r>
              <a:rPr lang="en-US" u="sng" dirty="0">
                <a:solidFill>
                  <a:schemeClr val="tx1"/>
                </a:solidFill>
              </a:rPr>
              <a:t>www.drivechain.info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118537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384A-73F5-2BA7-02AD-4F877ECD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4981832" cy="7651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That “Zero Risk” Part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C1D6D-5954-C73A-C924-147C764E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1253-1E38-B30A-FFFC-57C24E4A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D049D-4DB5-579B-1C6D-5908F267489B}"/>
              </a:ext>
            </a:extLst>
          </p:cNvPr>
          <p:cNvSpPr txBox="1"/>
          <p:nvPr/>
        </p:nvSpPr>
        <p:spPr>
          <a:xfrm>
            <a:off x="320091" y="1333491"/>
            <a:ext cx="1155181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Bip300 is an easy soft fork to add to Bitcoin... And an easy soft fork to remove.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55FFA3-16B9-8665-8B66-0112D3E02B49}"/>
              </a:ext>
            </a:extLst>
          </p:cNvPr>
          <p:cNvSpPr/>
          <p:nvPr/>
        </p:nvSpPr>
        <p:spPr>
          <a:xfrm>
            <a:off x="1001859" y="2372497"/>
            <a:ext cx="1742303" cy="10565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Bitcoin Core v25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5E26C1-5E6A-2541-6E1A-EDD0A816C098}"/>
              </a:ext>
            </a:extLst>
          </p:cNvPr>
          <p:cNvSpPr/>
          <p:nvPr/>
        </p:nvSpPr>
        <p:spPr>
          <a:xfrm>
            <a:off x="4957511" y="2353562"/>
            <a:ext cx="1742303" cy="10565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BIP 300</a:t>
            </a:r>
            <a:br>
              <a:rPr lang="en-US" sz="2800" dirty="0"/>
            </a:br>
            <a:r>
              <a:rPr lang="en-US" sz="2800" dirty="0" err="1"/>
              <a:t>Softfork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DC72AE-1947-22E9-C0A4-853D2298922F}"/>
              </a:ext>
            </a:extLst>
          </p:cNvPr>
          <p:cNvSpPr/>
          <p:nvPr/>
        </p:nvSpPr>
        <p:spPr>
          <a:xfrm>
            <a:off x="8857032" y="2316403"/>
            <a:ext cx="2115066" cy="10565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New Bitcoin Core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23A485-8ED1-DE0B-D50F-549828427981}"/>
              </a:ext>
            </a:extLst>
          </p:cNvPr>
          <p:cNvSpPr/>
          <p:nvPr/>
        </p:nvSpPr>
        <p:spPr>
          <a:xfrm>
            <a:off x="704265" y="4473351"/>
            <a:ext cx="2115066" cy="10565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New Bitcoin Core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EB450D-3898-A7D0-C3FE-B6C803F039B7}"/>
              </a:ext>
            </a:extLst>
          </p:cNvPr>
          <p:cNvSpPr/>
          <p:nvPr/>
        </p:nvSpPr>
        <p:spPr>
          <a:xfrm>
            <a:off x="4339286" y="3897017"/>
            <a:ext cx="4151796" cy="17961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</a:t>
            </a:r>
            <a:r>
              <a:rPr lang="en-US" sz="2800" dirty="0" err="1"/>
              <a:t>Softfork</a:t>
            </a:r>
            <a:r>
              <a:rPr lang="en-US" sz="2800" dirty="0"/>
              <a:t> Banning all Bip300 Deposits/Withdrawals from L1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1D96C6A6-9D7B-BB14-20BA-822C5DBA217A}"/>
              </a:ext>
            </a:extLst>
          </p:cNvPr>
          <p:cNvSpPr/>
          <p:nvPr/>
        </p:nvSpPr>
        <p:spPr>
          <a:xfrm>
            <a:off x="3251820" y="2190141"/>
            <a:ext cx="1290777" cy="1381033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172E7578-0E3A-AFE4-1616-83F0483A845B}"/>
              </a:ext>
            </a:extLst>
          </p:cNvPr>
          <p:cNvSpPr/>
          <p:nvPr/>
        </p:nvSpPr>
        <p:spPr>
          <a:xfrm>
            <a:off x="2948428" y="4245595"/>
            <a:ext cx="1290777" cy="1381033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181067C5-2D48-1FA4-16AE-02C4CDCB47BA}"/>
              </a:ext>
            </a:extLst>
          </p:cNvPr>
          <p:cNvSpPr/>
          <p:nvPr/>
        </p:nvSpPr>
        <p:spPr>
          <a:xfrm>
            <a:off x="7222368" y="2466340"/>
            <a:ext cx="1112109" cy="872819"/>
          </a:xfrm>
          <a:prstGeom prst="mathEqua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5D859242-D094-A7D0-3FF1-DC24FB760E1A}"/>
              </a:ext>
            </a:extLst>
          </p:cNvPr>
          <p:cNvSpPr/>
          <p:nvPr/>
        </p:nvSpPr>
        <p:spPr>
          <a:xfrm>
            <a:off x="8691243" y="4403598"/>
            <a:ext cx="1112109" cy="872819"/>
          </a:xfrm>
          <a:prstGeom prst="mathEqua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FEA146-3A6A-3B7A-2597-A74580CD4C0D}"/>
              </a:ext>
            </a:extLst>
          </p:cNvPr>
          <p:cNvCxnSpPr/>
          <p:nvPr/>
        </p:nvCxnSpPr>
        <p:spPr>
          <a:xfrm>
            <a:off x="265525" y="3754843"/>
            <a:ext cx="11495170" cy="100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78C5A6-1257-0827-E1EB-0E2364381174}"/>
              </a:ext>
            </a:extLst>
          </p:cNvPr>
          <p:cNvSpPr/>
          <p:nvPr/>
        </p:nvSpPr>
        <p:spPr>
          <a:xfrm>
            <a:off x="10018392" y="4302783"/>
            <a:ext cx="1742303" cy="10565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Bitcoin Core v25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3E7F8-645D-2085-83A6-933E74D515B7}"/>
              </a:ext>
            </a:extLst>
          </p:cNvPr>
          <p:cNvSpPr txBox="1"/>
          <p:nvPr/>
        </p:nvSpPr>
        <p:spPr>
          <a:xfrm>
            <a:off x="1834385" y="5843568"/>
            <a:ext cx="852322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So, worst case scenario, miners just run a simple </a:t>
            </a:r>
            <a:r>
              <a:rPr lang="en-US" sz="2800" dirty="0" err="1"/>
              <a:t>softfork</a:t>
            </a:r>
            <a:r>
              <a:rPr lang="en-US" sz="2800" dirty="0"/>
              <a:t>, and we are exactly back to where we are today.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A7968B-FD8C-A6B7-B217-30099A7C1286}"/>
              </a:ext>
            </a:extLst>
          </p:cNvPr>
          <p:cNvSpPr txBox="1"/>
          <p:nvPr/>
        </p:nvSpPr>
        <p:spPr>
          <a:xfrm>
            <a:off x="10375149" y="2943414"/>
            <a:ext cx="1742303" cy="707886"/>
          </a:xfrm>
          <a:prstGeom prst="rect">
            <a:avLst/>
          </a:prstGeom>
          <a:solidFill>
            <a:srgbClr val="D9D9D9">
              <a:alpha val="4902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Interoperable with Core v25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C4A2B-3089-33A8-4DAC-112656767CB5}"/>
              </a:ext>
            </a:extLst>
          </p:cNvPr>
          <p:cNvSpPr txBox="1"/>
          <p:nvPr/>
        </p:nvSpPr>
        <p:spPr>
          <a:xfrm>
            <a:off x="36230" y="5377844"/>
            <a:ext cx="1742303" cy="707886"/>
          </a:xfrm>
          <a:prstGeom prst="rect">
            <a:avLst/>
          </a:prstGeom>
          <a:solidFill>
            <a:srgbClr val="D9D9D9">
              <a:alpha val="4902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Interoperable with Core v25</a:t>
            </a:r>
          </a:p>
        </p:txBody>
      </p:sp>
    </p:spTree>
    <p:extLst>
      <p:ext uri="{BB962C8B-B14F-4D97-AF65-F5344CB8AC3E}">
        <p14:creationId xmlns:p14="http://schemas.microsoft.com/office/powerpoint/2010/main" val="2411354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29F5-7FAB-DBB4-B4D9-C40EB89C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Bold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C62C-626A-2F5A-4767-C0FB0F7B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4916574"/>
          </a:xfrm>
        </p:spPr>
        <p:txBody>
          <a:bodyPr>
            <a:normAutofit/>
          </a:bodyPr>
          <a:lstStyle/>
          <a:p>
            <a:r>
              <a:rPr lang="en-US" dirty="0"/>
              <a:t>BIP300 Solves All of Bitcoin’s Biggest Problems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Heterogeneity Problem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Scalability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Privacy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Scams – Eliminating </a:t>
            </a:r>
            <a:r>
              <a:rPr lang="en-US" baseline="0" dirty="0" err="1"/>
              <a:t>ScamCoins</a:t>
            </a:r>
            <a:r>
              <a:rPr lang="en-US" baseline="0" dirty="0"/>
              <a:t> ; Domesticating the Token Casino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Security Budget</a:t>
            </a:r>
          </a:p>
          <a:p>
            <a:pPr marL="971550" lvl="1" indent="-514350">
              <a:spcBef>
                <a:spcPts val="1000"/>
              </a:spcBef>
              <a:buFont typeface="+mj-lt"/>
              <a:buAutoNum type="alphaUcPeriod"/>
              <a:defRPr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Decentralization</a:t>
            </a:r>
            <a:endParaRPr lang="en-US" sz="2800" baseline="0" dirty="0"/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“Fundamental Value” of Bitcoin</a:t>
            </a:r>
          </a:p>
          <a:p>
            <a:r>
              <a:rPr lang="en-US" dirty="0"/>
              <a:t>With...</a:t>
            </a:r>
          </a:p>
          <a:p>
            <a:pPr marL="914400" lvl="1" indent="-457200">
              <a:buFont typeface="+mj-lt"/>
              <a:buAutoNum type="alphaUcPeriod" startAt="8"/>
            </a:pPr>
            <a:r>
              <a:rPr lang="en-US" dirty="0"/>
              <a:t> ...zero risk to Bitcoin!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11D-4F75-E85C-160B-3C8233B5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6CE31-F581-BCB5-2B26-55B594806766}"/>
              </a:ext>
            </a:extLst>
          </p:cNvPr>
          <p:cNvSpPr/>
          <p:nvPr/>
        </p:nvSpPr>
        <p:spPr>
          <a:xfrm>
            <a:off x="4794422" y="1709443"/>
            <a:ext cx="3595816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 chains for different users.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1DF3E-6E79-A573-ECBC-E534D6FE159D}"/>
              </a:ext>
            </a:extLst>
          </p:cNvPr>
          <p:cNvSpPr/>
          <p:nvPr/>
        </p:nvSpPr>
        <p:spPr>
          <a:xfrm>
            <a:off x="2693773" y="2107975"/>
            <a:ext cx="9419235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team of region-specific chains, each with a large growing Blocksize – onboard users directly to L2.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8D7553-3B6D-B724-9000-7DB9CD44B1DA}"/>
              </a:ext>
            </a:extLst>
          </p:cNvPr>
          <p:cNvSpPr/>
          <p:nvPr/>
        </p:nvSpPr>
        <p:spPr>
          <a:xfrm>
            <a:off x="2866768" y="2519793"/>
            <a:ext cx="192765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zCash drivechain.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2F54E-380E-17A0-8ADD-004D7551E1E8}"/>
              </a:ext>
            </a:extLst>
          </p:cNvPr>
          <p:cNvSpPr/>
          <p:nvPr/>
        </p:nvSpPr>
        <p:spPr>
          <a:xfrm>
            <a:off x="4250724" y="2918490"/>
            <a:ext cx="7738716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a dedicated NFT/ERC/Ordinals chain. Pay all txn fees in BTC. Clear coin roles.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105ED-59A6-EA7B-F2BB-66CB78E2605F}"/>
              </a:ext>
            </a:extLst>
          </p:cNvPr>
          <p:cNvSpPr/>
          <p:nvPr/>
        </p:nvSpPr>
        <p:spPr>
          <a:xfrm>
            <a:off x="3957617" y="3317187"/>
            <a:ext cx="6434415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Merged Mining = miners collect ALL fees from ALL chains. For free.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A6FFD-5ECC-3DFF-1AA0-3135520CA8D5}"/>
              </a:ext>
            </a:extLst>
          </p:cNvPr>
          <p:cNvSpPr/>
          <p:nvPr/>
        </p:nvSpPr>
        <p:spPr>
          <a:xfrm>
            <a:off x="3957617" y="3743937"/>
            <a:ext cx="7738716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 L1 Bitcoin Core Blocksize, and ossify (the spec at least). No more politics.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C78B8-036B-C527-C70F-00A7E9DA56E9}"/>
              </a:ext>
            </a:extLst>
          </p:cNvPr>
          <p:cNvSpPr/>
          <p:nvPr/>
        </p:nvSpPr>
        <p:spPr>
          <a:xfrm>
            <a:off x="6017736" y="4172853"/>
            <a:ext cx="4488889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Chains are actually useful for </a:t>
            </a:r>
            <a:r>
              <a:rPr lang="en-US" i="1" u="sng" dirty="0"/>
              <a:t>real world tasks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DF7D8-AFA5-6746-AD70-53939DF0EB9C}"/>
              </a:ext>
            </a:extLst>
          </p:cNvPr>
          <p:cNvSpPr/>
          <p:nvPr/>
        </p:nvSpPr>
        <p:spPr>
          <a:xfrm>
            <a:off x="7262314" y="4533700"/>
            <a:ext cx="3244312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BitNames</a:t>
            </a:r>
            <a:r>
              <a:rPr lang="en-US" dirty="0"/>
              <a:t> + </a:t>
            </a:r>
            <a:r>
              <a:rPr lang="en-US" dirty="0" err="1"/>
              <a:t>Truthcoin</a:t>
            </a:r>
            <a:r>
              <a:rPr lang="en-US" dirty="0"/>
              <a:t> ; 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78305-F08F-07EF-A4E9-A405CDDF5403}"/>
              </a:ext>
            </a:extLst>
          </p:cNvPr>
          <p:cNvSpPr/>
          <p:nvPr/>
        </p:nvSpPr>
        <p:spPr>
          <a:xfrm>
            <a:off x="6300799" y="357033"/>
            <a:ext cx="4091233" cy="60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 strokes for different folks.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Flexibility to grow and change as needed.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336AEB0-464E-AF76-CE5E-854F22A1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028" y="6356350"/>
            <a:ext cx="10817772" cy="434493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</a:t>
            </a:r>
            <a:r>
              <a:rPr lang="en-US" u="sng" dirty="0">
                <a:solidFill>
                  <a:schemeClr val="tx1"/>
                </a:solidFill>
              </a:rPr>
              <a:t>www.drivechain.info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172904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97A6-6AA4-4CBF-A197-422FF714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A. Heterogeneity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F484F-FFEC-472D-8918-68E2E54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7EC36BD-DDAA-4661-9C36-E13B7F2EF144}"/>
              </a:ext>
            </a:extLst>
          </p:cNvPr>
          <p:cNvSpPr/>
          <p:nvPr/>
        </p:nvSpPr>
        <p:spPr>
          <a:xfrm>
            <a:off x="2551010" y="668164"/>
            <a:ext cx="6747369" cy="1530105"/>
          </a:xfrm>
          <a:prstGeom prst="wedgeEllipseCallout">
            <a:avLst>
              <a:gd name="adj1" fmla="val -51929"/>
              <a:gd name="adj2" fmla="val 109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Bitcoin does seem great… but can it do _______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01454-BC0B-40E3-A7F9-68E0135CF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3" y="2835169"/>
            <a:ext cx="2539682" cy="2539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5FD84-6442-4E34-8017-46F0CBA82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23" y="2490785"/>
            <a:ext cx="2799779" cy="279977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6F07696-73C1-44B1-8FE3-8A85DBCB2B4F}"/>
              </a:ext>
            </a:extLst>
          </p:cNvPr>
          <p:cNvSpPr/>
          <p:nvPr/>
        </p:nvSpPr>
        <p:spPr>
          <a:xfrm>
            <a:off x="4724882" y="4902634"/>
            <a:ext cx="2945998" cy="1255062"/>
          </a:xfrm>
          <a:prstGeom prst="wedgeEllipseCallout">
            <a:avLst>
              <a:gd name="adj1" fmla="val 94853"/>
              <a:gd name="adj2" fmla="val -19408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Yes.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See BIP 300.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1684F-A847-4ACF-90AC-6BFE601B815D}"/>
              </a:ext>
            </a:extLst>
          </p:cNvPr>
          <p:cNvSpPr txBox="1"/>
          <p:nvPr/>
        </p:nvSpPr>
        <p:spPr>
          <a:xfrm>
            <a:off x="1656916" y="5511365"/>
            <a:ext cx="136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Noob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44430-DEF2-48EB-93BD-CA66BD9B7EEE}"/>
              </a:ext>
            </a:extLst>
          </p:cNvPr>
          <p:cNvSpPr txBox="1"/>
          <p:nvPr/>
        </p:nvSpPr>
        <p:spPr>
          <a:xfrm>
            <a:off x="7670879" y="5409003"/>
            <a:ext cx="279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Bitcoiner</a:t>
            </a:r>
            <a:endParaRPr lang="en-US" sz="36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9D9911D-7E8C-4C8A-8FDE-A3633527DB19}"/>
              </a:ext>
            </a:extLst>
          </p:cNvPr>
          <p:cNvSpPr/>
          <p:nvPr/>
        </p:nvSpPr>
        <p:spPr>
          <a:xfrm>
            <a:off x="3026331" y="2562926"/>
            <a:ext cx="4773691" cy="2339708"/>
          </a:xfrm>
          <a:prstGeom prst="wedgeEllipseCallout">
            <a:avLst>
              <a:gd name="adj1" fmla="val 77544"/>
              <a:gd name="adj2" fmla="val -28778"/>
            </a:avLst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Actually we DON’T want Bitcoin to do ______ in the first place because it is actually a bad due to _______, as you can read ______. But if by ______ you really mean ______, then yes Bitcoin can do that!  Eventually we are working on _____ which should be able to do ______ even better than ______ anyway but it is actually a good thing that the protocol is so difficult to upgrade </a:t>
            </a:r>
            <a:r>
              <a:rPr lang="en-US" sz="1400" dirty="0" err="1">
                <a:solidFill>
                  <a:schemeClr val="tx1"/>
                </a:solidFill>
              </a:rPr>
              <a:t>beca</a:t>
            </a:r>
            <a:r>
              <a:rPr lang="en-US" sz="14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348EF7D1-BF8F-4646-9017-E87798FFF0AC}"/>
              </a:ext>
            </a:extLst>
          </p:cNvPr>
          <p:cNvSpPr/>
          <p:nvPr/>
        </p:nvSpPr>
        <p:spPr>
          <a:xfrm>
            <a:off x="3964905" y="1779042"/>
            <a:ext cx="3200046" cy="3299915"/>
          </a:xfrm>
          <a:prstGeom prst="mathMultiply">
            <a:avLst>
              <a:gd name="adj1" fmla="val 8588"/>
            </a:avLst>
          </a:prstGeom>
          <a:solidFill>
            <a:schemeClr val="tx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E5513E-0F16-4FA9-86B1-1F4E055469C7}"/>
              </a:ext>
            </a:extLst>
          </p:cNvPr>
          <p:cNvCxnSpPr>
            <a:cxnSpLocks/>
          </p:cNvCxnSpPr>
          <p:nvPr/>
        </p:nvCxnSpPr>
        <p:spPr>
          <a:xfrm flipV="1">
            <a:off x="7255823" y="700304"/>
            <a:ext cx="2799779" cy="962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3B7DF3-547F-437F-BAD0-E45EA0E9111A}"/>
              </a:ext>
            </a:extLst>
          </p:cNvPr>
          <p:cNvCxnSpPr>
            <a:cxnSpLocks/>
          </p:cNvCxnSpPr>
          <p:nvPr/>
        </p:nvCxnSpPr>
        <p:spPr>
          <a:xfrm flipV="1">
            <a:off x="10103102" y="498764"/>
            <a:ext cx="0" cy="23364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4F0CF6C-DF53-47A2-B78D-807C186B3C46}"/>
              </a:ext>
            </a:extLst>
          </p:cNvPr>
          <p:cNvSpPr txBox="1"/>
          <p:nvPr/>
        </p:nvSpPr>
        <p:spPr>
          <a:xfrm>
            <a:off x="10150603" y="428218"/>
            <a:ext cx="2007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Smart Contracts</a:t>
            </a:r>
            <a:br>
              <a:rPr lang="en-US" dirty="0"/>
            </a:br>
            <a:r>
              <a:rPr lang="en-US" dirty="0" err="1"/>
              <a:t>DeFi</a:t>
            </a:r>
            <a:br>
              <a:rPr lang="en-US" dirty="0"/>
            </a:br>
            <a:r>
              <a:rPr lang="en-US" sz="1600" dirty="0"/>
              <a:t>Turing Completeness</a:t>
            </a:r>
            <a:br>
              <a:rPr lang="en-US" dirty="0"/>
            </a:br>
            <a:r>
              <a:rPr lang="en-US" dirty="0"/>
              <a:t>Ring Signatures</a:t>
            </a:r>
            <a:br>
              <a:rPr lang="en-US" dirty="0"/>
            </a:br>
            <a:r>
              <a:rPr lang="en-US" dirty="0"/>
              <a:t>zk-Snarks</a:t>
            </a:r>
            <a:br>
              <a:rPr lang="en-US" dirty="0"/>
            </a:br>
            <a:r>
              <a:rPr lang="en-US" sz="1600" dirty="0"/>
              <a:t>Large </a:t>
            </a:r>
            <a:r>
              <a:rPr lang="en-US" sz="1600" dirty="0" err="1"/>
              <a:t>Blocksizes</a:t>
            </a:r>
            <a:endParaRPr lang="en-US" sz="1600" dirty="0"/>
          </a:p>
          <a:p>
            <a:r>
              <a:rPr lang="en-US" sz="1600" dirty="0"/>
              <a:t>NFTs</a:t>
            </a:r>
            <a:br>
              <a:rPr lang="en-US" dirty="0"/>
            </a:br>
            <a:r>
              <a:rPr lang="en-US" dirty="0"/>
              <a:t>Oracles</a:t>
            </a:r>
          </a:p>
          <a:p>
            <a:r>
              <a:rPr lang="en-US" dirty="0" err="1"/>
              <a:t>Mimblewimble</a:t>
            </a:r>
            <a:endParaRPr lang="en-US" dirty="0"/>
          </a:p>
          <a:p>
            <a:r>
              <a:rPr lang="en-US" sz="1400" dirty="0"/>
              <a:t>…(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450362-056B-B22C-79B0-169D23B4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379" y="6378499"/>
            <a:ext cx="11447813" cy="365125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</a:t>
            </a:r>
            <a:r>
              <a:rPr lang="en-US" u="sng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229396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4205-06E6-44D7-A4DD-80FBB3D8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A. Heterogeneity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70380-2B45-42D9-B280-AE78041C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3F112-A71D-485E-BE94-EC45E9813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6" y="1998074"/>
            <a:ext cx="2539682" cy="2539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B3231-2179-4E32-92DC-C12E308287C8}"/>
              </a:ext>
            </a:extLst>
          </p:cNvPr>
          <p:cNvSpPr txBox="1"/>
          <p:nvPr/>
        </p:nvSpPr>
        <p:spPr>
          <a:xfrm>
            <a:off x="417715" y="4699595"/>
            <a:ext cx="361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Noob (and/or Fringe Genius)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34BC8-B915-43F9-B6B5-E8CF21D41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23" y="2490785"/>
            <a:ext cx="2799779" cy="279977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72E613B-B905-43FF-BA3B-DEDAE29C7A49}"/>
              </a:ext>
            </a:extLst>
          </p:cNvPr>
          <p:cNvSpPr/>
          <p:nvPr/>
        </p:nvSpPr>
        <p:spPr>
          <a:xfrm>
            <a:off x="4073489" y="5016331"/>
            <a:ext cx="3727667" cy="1255062"/>
          </a:xfrm>
          <a:prstGeom prst="wedgeEllipseCallout">
            <a:avLst>
              <a:gd name="adj1" fmla="val 81400"/>
              <a:gd name="adj2" fmla="val -20911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 BIP 300.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Good luck!!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9677D-0DB1-4140-859B-FE241E9E6CBF}"/>
              </a:ext>
            </a:extLst>
          </p:cNvPr>
          <p:cNvSpPr txBox="1"/>
          <p:nvPr/>
        </p:nvSpPr>
        <p:spPr>
          <a:xfrm>
            <a:off x="7800022" y="5445973"/>
            <a:ext cx="279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Bitcoiner</a:t>
            </a:r>
            <a:endParaRPr lang="en-US" sz="36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DDC3F37-F6CA-434C-8CDC-D3830975CC5A}"/>
              </a:ext>
            </a:extLst>
          </p:cNvPr>
          <p:cNvSpPr/>
          <p:nvPr/>
        </p:nvSpPr>
        <p:spPr>
          <a:xfrm>
            <a:off x="2888344" y="2562926"/>
            <a:ext cx="5546750" cy="1974830"/>
          </a:xfrm>
          <a:prstGeom prst="wedgeEllipseCallout">
            <a:avLst>
              <a:gd name="adj1" fmla="val 58704"/>
              <a:gd name="adj2" fmla="val -25838"/>
            </a:avLst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You can’t just merge something into Bitcoin -- It affects everyone else’s nodes!! Besides, ______ has been proposed before and you need to read ______ so that you can learn why everyone hates it, especially our infallible _______ who would have done it by now if it were a good idea.  ________ is a SCAM and you are trying to ATTACK BITCOIN!! Even if your idea was good it would probably take years to get consensus and get merged into …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BBF3589E-1936-4EFC-A05F-1B4351B82076}"/>
              </a:ext>
            </a:extLst>
          </p:cNvPr>
          <p:cNvSpPr/>
          <p:nvPr/>
        </p:nvSpPr>
        <p:spPr>
          <a:xfrm>
            <a:off x="4028890" y="1900383"/>
            <a:ext cx="3200046" cy="3299915"/>
          </a:xfrm>
          <a:prstGeom prst="mathMultiply">
            <a:avLst>
              <a:gd name="adj1" fmla="val 8588"/>
            </a:avLst>
          </a:prstGeom>
          <a:solidFill>
            <a:schemeClr val="tx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77C9D17-D521-4E49-9A8C-B097A0CBBE1C}"/>
              </a:ext>
            </a:extLst>
          </p:cNvPr>
          <p:cNvSpPr/>
          <p:nvPr/>
        </p:nvSpPr>
        <p:spPr>
          <a:xfrm>
            <a:off x="2551010" y="668164"/>
            <a:ext cx="8189561" cy="1530105"/>
          </a:xfrm>
          <a:prstGeom prst="wedgeEllipseCallout">
            <a:avLst>
              <a:gd name="adj1" fmla="val -52359"/>
              <a:gd name="adj2" fmla="val 69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 can improve Bitcoin! It only needs my new idea:  _______ !! When can you merge my code ??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7E40B4-EA3A-0D36-02E8-F76F5F3D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379" y="6378499"/>
            <a:ext cx="11447813" cy="365125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</a:t>
            </a:r>
            <a:r>
              <a:rPr lang="en-US" u="sng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109675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29F5-7FAB-DBB4-B4D9-C40EB89C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Bold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C62C-626A-2F5A-4767-C0FB0F7B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4916574"/>
          </a:xfrm>
        </p:spPr>
        <p:txBody>
          <a:bodyPr>
            <a:normAutofit/>
          </a:bodyPr>
          <a:lstStyle/>
          <a:p>
            <a:r>
              <a:rPr lang="en-US" dirty="0"/>
              <a:t>BIP300 Solves All of Bitcoin’s Biggest Problems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Heterogeneity Problem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Scalability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Privacy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Scams – Eliminating </a:t>
            </a:r>
            <a:r>
              <a:rPr lang="en-US" baseline="0" dirty="0" err="1"/>
              <a:t>ScamCoins</a:t>
            </a:r>
            <a:r>
              <a:rPr lang="en-US" baseline="0" dirty="0"/>
              <a:t> ; Domesticating the Token Casino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Security Budget</a:t>
            </a:r>
          </a:p>
          <a:p>
            <a:pPr marL="971550" lvl="1" indent="-514350">
              <a:spcBef>
                <a:spcPts val="1000"/>
              </a:spcBef>
              <a:buFont typeface="+mj-lt"/>
              <a:buAutoNum type="alphaUcPeriod"/>
              <a:defRPr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Decentralization</a:t>
            </a:r>
            <a:endParaRPr lang="en-US" sz="2800" baseline="0" dirty="0"/>
          </a:p>
          <a:p>
            <a:pPr marL="971550" lvl="1" indent="-514350">
              <a:buFont typeface="+mj-lt"/>
              <a:buAutoNum type="alphaUcPeriod"/>
            </a:pPr>
            <a:r>
              <a:rPr lang="en-US" baseline="0" dirty="0"/>
              <a:t>“Fundamental Value” of Bitcoin</a:t>
            </a:r>
          </a:p>
          <a:p>
            <a:r>
              <a:rPr lang="en-US" dirty="0"/>
              <a:t>With...</a:t>
            </a:r>
          </a:p>
          <a:p>
            <a:pPr marL="914400" lvl="1" indent="-457200">
              <a:buFont typeface="+mj-lt"/>
              <a:buAutoNum type="alphaUcPeriod" startAt="8"/>
            </a:pPr>
            <a:r>
              <a:rPr lang="en-US" dirty="0"/>
              <a:t> ...zero risk to Bitcoin!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F11D-4F75-E85C-160B-3C8233B5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5418-8C54-60E3-D870-5597A6DD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6CE31-F581-BCB5-2B26-55B594806766}"/>
              </a:ext>
            </a:extLst>
          </p:cNvPr>
          <p:cNvSpPr/>
          <p:nvPr/>
        </p:nvSpPr>
        <p:spPr>
          <a:xfrm>
            <a:off x="4794422" y="1709443"/>
            <a:ext cx="3595816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 chains for different users.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1DF3E-6E79-A573-ECBC-E534D6FE159D}"/>
              </a:ext>
            </a:extLst>
          </p:cNvPr>
          <p:cNvSpPr/>
          <p:nvPr/>
        </p:nvSpPr>
        <p:spPr>
          <a:xfrm>
            <a:off x="3299254" y="2107975"/>
            <a:ext cx="881375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team of region-specific chains, each with a large growing Blocksize – onboard users directly to L2.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8D7553-3B6D-B724-9000-7DB9CD44B1DA}"/>
              </a:ext>
            </a:extLst>
          </p:cNvPr>
          <p:cNvSpPr/>
          <p:nvPr/>
        </p:nvSpPr>
        <p:spPr>
          <a:xfrm>
            <a:off x="2866768" y="2519793"/>
            <a:ext cx="192765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zCash drivechain.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2F54E-380E-17A0-8ADD-004D7551E1E8}"/>
              </a:ext>
            </a:extLst>
          </p:cNvPr>
          <p:cNvSpPr/>
          <p:nvPr/>
        </p:nvSpPr>
        <p:spPr>
          <a:xfrm>
            <a:off x="4250724" y="2918490"/>
            <a:ext cx="7738716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a dedicated NFT/ERC/Ordinals chain. Pay all txn fees in BTC. Clear coin roles.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105ED-59A6-EA7B-F2BB-66CB78E2605F}"/>
              </a:ext>
            </a:extLst>
          </p:cNvPr>
          <p:cNvSpPr/>
          <p:nvPr/>
        </p:nvSpPr>
        <p:spPr>
          <a:xfrm>
            <a:off x="3957617" y="3317187"/>
            <a:ext cx="6434415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Merged Mining = miners collect ALL fees from ALL chains. For free.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A6FFD-5ECC-3DFF-1AA0-3135520CA8D5}"/>
              </a:ext>
            </a:extLst>
          </p:cNvPr>
          <p:cNvSpPr/>
          <p:nvPr/>
        </p:nvSpPr>
        <p:spPr>
          <a:xfrm>
            <a:off x="3957617" y="3743937"/>
            <a:ext cx="7738716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 L1 Bitcoin Core Blocksize, and ossify (the spec at least). No more politics.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C78B8-036B-C527-C70F-00A7E9DA56E9}"/>
              </a:ext>
            </a:extLst>
          </p:cNvPr>
          <p:cNvSpPr/>
          <p:nvPr/>
        </p:nvSpPr>
        <p:spPr>
          <a:xfrm>
            <a:off x="6017736" y="4172853"/>
            <a:ext cx="4488889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Chains are actually useful for </a:t>
            </a:r>
            <a:r>
              <a:rPr lang="en-US" i="1" u="sng" dirty="0"/>
              <a:t>real world tasks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DF7D8-AFA5-6746-AD70-53939DF0EB9C}"/>
              </a:ext>
            </a:extLst>
          </p:cNvPr>
          <p:cNvSpPr/>
          <p:nvPr/>
        </p:nvSpPr>
        <p:spPr>
          <a:xfrm>
            <a:off x="7262314" y="4533700"/>
            <a:ext cx="3244312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BitNames</a:t>
            </a:r>
            <a:r>
              <a:rPr lang="en-US" dirty="0"/>
              <a:t> + </a:t>
            </a:r>
            <a:r>
              <a:rPr lang="en-US" dirty="0" err="1"/>
              <a:t>Truthcoin</a:t>
            </a:r>
            <a:r>
              <a:rPr lang="en-US" dirty="0"/>
              <a:t> ; examples</a:t>
            </a:r>
          </a:p>
        </p:txBody>
      </p:sp>
    </p:spTree>
    <p:extLst>
      <p:ext uri="{BB962C8B-B14F-4D97-AF65-F5344CB8AC3E}">
        <p14:creationId xmlns:p14="http://schemas.microsoft.com/office/powerpoint/2010/main" val="350303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CD20-08AB-64C1-4573-940E65D3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258311"/>
            <a:ext cx="10813002" cy="88690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/>
              <a:t>LargeBlocks</a:t>
            </a:r>
            <a:r>
              <a:rPr lang="en-US" dirty="0"/>
              <a:t>?? What about Decentralization??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8EDE1C-0DD6-5382-239A-8CBB38A2E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" y="1320626"/>
            <a:ext cx="11712056" cy="45872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827F0-F0D0-D727-0951-7DAAC6D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5A0B-092E-43F4-8C23-254F89D7A848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A6A122-A7F0-6735-72B3-3B332CE6F33B}"/>
              </a:ext>
            </a:extLst>
          </p:cNvPr>
          <p:cNvSpPr txBox="1">
            <a:spLocks/>
          </p:cNvSpPr>
          <p:nvPr/>
        </p:nvSpPr>
        <p:spPr>
          <a:xfrm>
            <a:off x="2028713" y="5836351"/>
            <a:ext cx="8338606" cy="8869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Remember: Heterogeneity! People are different!</a:t>
            </a:r>
            <a:br>
              <a:rPr lang="en-US" dirty="0"/>
            </a:br>
            <a:r>
              <a:rPr lang="en-US" dirty="0"/>
              <a:t>“Coffee txn” does not need as much decentralization as other txns.</a:t>
            </a:r>
            <a:br>
              <a:rPr lang="en-US" dirty="0"/>
            </a:br>
            <a:r>
              <a:rPr lang="en-US" dirty="0"/>
              <a:t>Bitcoin must compete, today, with Venmo.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E56D74-C7B3-7638-3F46-1AD3BA740E1F}"/>
              </a:ext>
            </a:extLst>
          </p:cNvPr>
          <p:cNvSpPr txBox="1">
            <a:spLocks/>
          </p:cNvSpPr>
          <p:nvPr/>
        </p:nvSpPr>
        <p:spPr>
          <a:xfrm>
            <a:off x="4233291" y="1014700"/>
            <a:ext cx="3929450" cy="436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 Scalability Paradigm Shift</a:t>
            </a:r>
          </a:p>
        </p:txBody>
      </p:sp>
    </p:spTree>
    <p:extLst>
      <p:ext uri="{BB962C8B-B14F-4D97-AF65-F5344CB8AC3E}">
        <p14:creationId xmlns:p14="http://schemas.microsoft.com/office/powerpoint/2010/main" val="218094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2E0A-CB30-605F-E6BB-54388E06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51" y="1836455"/>
            <a:ext cx="10146497" cy="318509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How to Get These BIPs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0886D-0981-DB58-CEB5-66FA6D38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AD93A-FD9C-2BAF-74B2-5DC8BAA4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1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9F40-2E9A-33C6-6A33-CB140437C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27295-1627-3CBC-C0BF-2082005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04939-A41B-F295-AB4F-08A4DF86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76195-B901-4119-1550-6750D971DED0}"/>
              </a:ext>
            </a:extLst>
          </p:cNvPr>
          <p:cNvSpPr/>
          <p:nvPr/>
        </p:nvSpPr>
        <p:spPr>
          <a:xfrm>
            <a:off x="163040" y="1208314"/>
            <a:ext cx="11898332" cy="55583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B79EB-864C-9E8B-2D02-98DA8F8FB53C}"/>
              </a:ext>
            </a:extLst>
          </p:cNvPr>
          <p:cNvSpPr txBox="1">
            <a:spLocks/>
          </p:cNvSpPr>
          <p:nvPr/>
        </p:nvSpPr>
        <p:spPr>
          <a:xfrm>
            <a:off x="6310334" y="4800652"/>
            <a:ext cx="3925057" cy="167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Taproot</a:t>
            </a:r>
          </a:p>
          <a:p>
            <a:pPr lvl="1"/>
            <a:r>
              <a:rPr lang="en-US"/>
              <a:t>Announced Jan 2018</a:t>
            </a:r>
          </a:p>
          <a:p>
            <a:pPr lvl="1"/>
            <a:r>
              <a:rPr lang="en-US"/>
              <a:t>Coded Oct 2020</a:t>
            </a:r>
          </a:p>
          <a:p>
            <a:pPr lvl="1"/>
            <a:r>
              <a:rPr lang="en-US"/>
              <a:t>Activated Nov 2021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44E40-C557-DC5C-A092-4F935603D475}"/>
              </a:ext>
            </a:extLst>
          </p:cNvPr>
          <p:cNvSpPr/>
          <p:nvPr/>
        </p:nvSpPr>
        <p:spPr>
          <a:xfrm>
            <a:off x="266701" y="125858"/>
            <a:ext cx="6465872" cy="10824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A13EA1-916E-3EAA-D2A2-154A339D917A}"/>
              </a:ext>
            </a:extLst>
          </p:cNvPr>
          <p:cNvSpPr txBox="1">
            <a:spLocks/>
          </p:cNvSpPr>
          <p:nvPr/>
        </p:nvSpPr>
        <p:spPr>
          <a:xfrm>
            <a:off x="408213" y="275772"/>
            <a:ext cx="11283043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Soft Fork Deadlock Problem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2EBD41-413B-4AB2-5C43-0CC066AE6258}"/>
              </a:ext>
            </a:extLst>
          </p:cNvPr>
          <p:cNvSpPr txBox="1">
            <a:spLocks/>
          </p:cNvSpPr>
          <p:nvPr/>
        </p:nvSpPr>
        <p:spPr>
          <a:xfrm>
            <a:off x="4275222" y="5664118"/>
            <a:ext cx="1801585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20 Months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3F79BA-232F-0BD7-663F-DA67171013F4}"/>
              </a:ext>
            </a:extLst>
          </p:cNvPr>
          <p:cNvSpPr txBox="1">
            <a:spLocks/>
          </p:cNvSpPr>
          <p:nvPr/>
        </p:nvSpPr>
        <p:spPr>
          <a:xfrm>
            <a:off x="10227375" y="5591530"/>
            <a:ext cx="1801585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46 Months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5B14747-098A-CBC2-07B5-D5874D2585D6}"/>
              </a:ext>
            </a:extLst>
          </p:cNvPr>
          <p:cNvSpPr/>
          <p:nvPr/>
        </p:nvSpPr>
        <p:spPr>
          <a:xfrm>
            <a:off x="3974808" y="5328705"/>
            <a:ext cx="251430" cy="1069519"/>
          </a:xfrm>
          <a:prstGeom prst="rightBrace">
            <a:avLst>
              <a:gd name="adj1" fmla="val 3787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162F9E6-5C09-E696-6C9A-44DA5EBCFD25}"/>
              </a:ext>
            </a:extLst>
          </p:cNvPr>
          <p:cNvSpPr/>
          <p:nvPr/>
        </p:nvSpPr>
        <p:spPr>
          <a:xfrm>
            <a:off x="9926961" y="5293536"/>
            <a:ext cx="251430" cy="1069519"/>
          </a:xfrm>
          <a:prstGeom prst="rightBrace">
            <a:avLst>
              <a:gd name="adj1" fmla="val 3787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CB995AAE-A92D-C73D-BDAB-F7EB9F0D5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35784"/>
              </p:ext>
            </p:extLst>
          </p:nvPr>
        </p:nvGraphicFramePr>
        <p:xfrm>
          <a:off x="1082534" y="1660660"/>
          <a:ext cx="8659224" cy="1431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2403">
                  <a:extLst>
                    <a:ext uri="{9D8B030D-6E8A-4147-A177-3AD203B41FA5}">
                      <a16:colId xmlns:a16="http://schemas.microsoft.com/office/drawing/2014/main" val="1962472240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918106669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4193041647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424521326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499498031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328407539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1040280834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982646618"/>
                    </a:ext>
                  </a:extLst>
                </a:gridCol>
              </a:tblGrid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05752"/>
                  </a:ext>
                </a:extLst>
              </a:tr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Soft Forks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6571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4D131D-2A37-6418-5735-136EDA9FC0DE}"/>
              </a:ext>
            </a:extLst>
          </p:cNvPr>
          <p:cNvSpPr txBox="1">
            <a:spLocks/>
          </p:cNvSpPr>
          <p:nvPr/>
        </p:nvSpPr>
        <p:spPr>
          <a:xfrm>
            <a:off x="358179" y="4800652"/>
            <a:ext cx="4985656" cy="167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SegWit</a:t>
            </a:r>
            <a:endParaRPr lang="en-US" dirty="0"/>
          </a:p>
          <a:p>
            <a:pPr lvl="1"/>
            <a:r>
              <a:rPr lang="en-US" dirty="0"/>
              <a:t>Announced Dec 2015</a:t>
            </a:r>
          </a:p>
          <a:p>
            <a:pPr lvl="1"/>
            <a:r>
              <a:rPr lang="en-US" dirty="0"/>
              <a:t>Coded Oct 2016</a:t>
            </a:r>
          </a:p>
          <a:p>
            <a:pPr lvl="1"/>
            <a:r>
              <a:rPr lang="en-US" dirty="0"/>
              <a:t>Activated Aug 2017</a:t>
            </a:r>
          </a:p>
        </p:txBody>
      </p:sp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3D0FDDE1-FB4E-F208-8BF7-42A0A1966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71535"/>
              </p:ext>
            </p:extLst>
          </p:nvPr>
        </p:nvGraphicFramePr>
        <p:xfrm>
          <a:off x="1082534" y="3157219"/>
          <a:ext cx="8659224" cy="1431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2403">
                  <a:extLst>
                    <a:ext uri="{9D8B030D-6E8A-4147-A177-3AD203B41FA5}">
                      <a16:colId xmlns:a16="http://schemas.microsoft.com/office/drawing/2014/main" val="1962472240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4193041647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424521326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499498031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328407539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1040280834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982646618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507746376"/>
                    </a:ext>
                  </a:extLst>
                </a:gridCol>
              </a:tblGrid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05752"/>
                  </a:ext>
                </a:extLst>
              </a:tr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Soft Forks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white">
                              <a:lumMod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(Presumably)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6571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A78932-A1FB-70D3-787B-0A37D955B2E0}"/>
              </a:ext>
            </a:extLst>
          </p:cNvPr>
          <p:cNvSpPr txBox="1">
            <a:spLocks/>
          </p:cNvSpPr>
          <p:nvPr/>
        </p:nvSpPr>
        <p:spPr>
          <a:xfrm>
            <a:off x="10415565" y="3636406"/>
            <a:ext cx="331504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E4E792-85B5-921C-9284-CD9CF126AF06}"/>
              </a:ext>
            </a:extLst>
          </p:cNvPr>
          <p:cNvSpPr txBox="1">
            <a:spLocks/>
          </p:cNvSpPr>
          <p:nvPr/>
        </p:nvSpPr>
        <p:spPr>
          <a:xfrm>
            <a:off x="10307381" y="2139847"/>
            <a:ext cx="547871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368C58-F5C5-6A81-2E15-93E940B71442}"/>
              </a:ext>
            </a:extLst>
          </p:cNvPr>
          <p:cNvSpPr txBox="1"/>
          <p:nvPr/>
        </p:nvSpPr>
        <p:spPr>
          <a:xfrm>
            <a:off x="3077030" y="1036431"/>
            <a:ext cx="61685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Bitcoin Development has slowed to a crawl – because of 2017!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0754D7-9F0A-1496-D0EB-76B501DD501B}"/>
              </a:ext>
            </a:extLst>
          </p:cNvPr>
          <p:cNvCxnSpPr>
            <a:cxnSpLocks/>
          </p:cNvCxnSpPr>
          <p:nvPr/>
        </p:nvCxnSpPr>
        <p:spPr>
          <a:xfrm>
            <a:off x="9860664" y="3140441"/>
            <a:ext cx="1441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F0F275-1846-B4AE-5C28-1E2B756201F5}"/>
              </a:ext>
            </a:extLst>
          </p:cNvPr>
          <p:cNvCxnSpPr>
            <a:cxnSpLocks/>
          </p:cNvCxnSpPr>
          <p:nvPr/>
        </p:nvCxnSpPr>
        <p:spPr>
          <a:xfrm flipV="1">
            <a:off x="6047012" y="4800652"/>
            <a:ext cx="0" cy="1803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446C-F6EA-C62D-28EA-EED6626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7" y="149845"/>
            <a:ext cx="7443019" cy="814746"/>
          </a:xfrm>
        </p:spPr>
        <p:txBody>
          <a:bodyPr/>
          <a:lstStyle/>
          <a:p>
            <a:r>
              <a:rPr lang="en-US" dirty="0"/>
              <a:t>When Worlds Collide…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C01AF-031D-D7B8-0A77-1D69A704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9" y="977986"/>
            <a:ext cx="9436949" cy="5314182"/>
          </a:xfr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20EB3551-32E8-C0C7-4AB9-062E2CC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9F6E09B-DF8C-B45F-C6B3-AFB1581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4530-E938-97E8-FAB3-7340176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Soft Fork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446F4-258C-AA32-CC3E-D498724A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fate of 118</a:t>
            </a:r>
          </a:p>
          <a:p>
            <a:r>
              <a:rPr lang="en-US" dirty="0"/>
              <a:t>The fate of 119</a:t>
            </a:r>
          </a:p>
          <a:p>
            <a:r>
              <a:rPr lang="en-US" dirty="0"/>
              <a:t>If we always refuse to act, out of fear of making an error – that itself is a pretty grave error.</a:t>
            </a:r>
          </a:p>
          <a:p>
            <a:r>
              <a:rPr lang="en-US" dirty="0"/>
              <a:t>If we always defer – it will create politics and chaos.</a:t>
            </a:r>
          </a:p>
          <a:p>
            <a:r>
              <a:rPr lang="en-US" dirty="0"/>
              <a:t>Miners must get involved and learn the issues.</a:t>
            </a:r>
          </a:p>
          <a:p>
            <a:r>
              <a:rPr lang="en-US" dirty="0"/>
              <a:t>Not everyone can be a specialist – by definition. But you can force 2-3 independent specialists to compete for your attention.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0FE35-119D-4555-55F5-5D260487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A0450-16E9-1058-C0C9-0C0CFC65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1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A1A1-084C-FD4A-DA91-7B774ABE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BIPs 300/301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AAF91-FC73-8605-5FA5-390D1BE5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Specifically, 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SoftFork deadlock problem</a:t>
            </a:r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/>
              <a:t>– </a:t>
            </a:r>
            <a:br>
              <a:rPr lang="en-US"/>
            </a:br>
            <a:r>
              <a:rPr lang="en-US"/>
              <a:t>  2017-era Miners created this problem,</a:t>
            </a:r>
            <a:br>
              <a:rPr lang="en-US"/>
            </a:br>
            <a:r>
              <a:rPr lang="en-US"/>
              <a:t>  can be solved with leadership from &gt;50% hashpower (a few pools).</a:t>
            </a:r>
            <a:br>
              <a:rPr lang="en-US"/>
            </a:br>
            <a:r>
              <a:rPr lang="en-US"/>
              <a:t>  Can be solved once-and-for-all.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Requires better Pool </a:t>
            </a:r>
            <a:r>
              <a:rPr lang="en-US">
                <a:sym typeface="Wingdings" panose="05000000000000000000" pitchFamily="2" charset="2"/>
              </a:rPr>
              <a:t> Hasher 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sym typeface="Wingdings" panose="05000000000000000000" pitchFamily="2" charset="2"/>
              </a:rPr>
              <a:t>communication</a:t>
            </a:r>
            <a:r>
              <a:rPr lang="en-US">
                <a:sym typeface="Wingdings" panose="05000000000000000000" pitchFamily="2" charset="2"/>
              </a:rPr>
              <a:t>.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   And willingness to switch pools.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   Or even punitively destroy a pool, retroactively.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ym typeface="Wingdings" panose="05000000000000000000" pitchFamily="2" charset="2"/>
              </a:rPr>
              <a:t>Someone has to take 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sym typeface="Wingdings" panose="05000000000000000000" pitchFamily="2" charset="2"/>
              </a:rPr>
              <a:t>responsibility</a:t>
            </a:r>
            <a:r>
              <a:rPr lang="en-US">
                <a:sym typeface="Wingdings" panose="05000000000000000000" pitchFamily="2" charset="2"/>
              </a:rPr>
              <a:t> – and its YOU!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   Long run, you will suffer the most… if Bitcoin underperforms.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4FBE4-CC71-1CB9-A515-52EC0661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1D38A-51A5-50BD-9BBF-D56E0B01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3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D93C-35D1-937E-3208-2A06585E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05" y="1096321"/>
            <a:ext cx="7522589" cy="3911213"/>
          </a:xfrm>
        </p:spPr>
        <p:txBody>
          <a:bodyPr/>
          <a:lstStyle/>
          <a:p>
            <a:pPr algn="ctr"/>
            <a:r>
              <a:rPr lang="en-US" sz="8800" dirty="0"/>
              <a:t>Thank You</a:t>
            </a:r>
            <a:br>
              <a:rPr lang="en-US" sz="8800" dirty="0"/>
            </a:br>
            <a:r>
              <a:rPr lang="en-US" dirty="0"/>
              <a:t>For Your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F69A1-29DD-6DD6-46B9-FA5E3920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</a:t>
            </a:r>
            <a:r>
              <a:rPr lang="en-US" u="sng" dirty="0">
                <a:solidFill>
                  <a:schemeClr val="tx1"/>
                </a:solidFill>
              </a:rPr>
              <a:t>www.drivechain.info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@truthcoin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EA8B-338E-2E5E-5F9E-4A43043E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5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DCF5-7503-403E-E5E4-890116BB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7477897" cy="7651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Fundamental Value – </a:t>
            </a:r>
            <a:r>
              <a:rPr lang="en-US" dirty="0" err="1"/>
              <a:t>Namecoin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7371-A54A-8C6D-EC07-18AD60B1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507523"/>
            <a:ext cx="10970741" cy="4669439"/>
          </a:xfrm>
        </p:spPr>
        <p:txBody>
          <a:bodyPr/>
          <a:lstStyle/>
          <a:p>
            <a:r>
              <a:rPr lang="en-US" dirty="0" err="1"/>
              <a:t>Namecoin</a:t>
            </a:r>
            <a:r>
              <a:rPr lang="en-US" dirty="0"/>
              <a:t> Enables:</a:t>
            </a:r>
          </a:p>
          <a:p>
            <a:pPr lvl="1"/>
            <a:r>
              <a:rPr lang="en-US" dirty="0"/>
              <a:t>One Username – Own a single username, that works everywhere, on every site.</a:t>
            </a:r>
          </a:p>
          <a:p>
            <a:pPr lvl="1"/>
            <a:r>
              <a:rPr lang="en-US" dirty="0"/>
              <a:t>No more passwords! -- Login by being “pinged” with PIN via open protocol.</a:t>
            </a:r>
          </a:p>
          <a:p>
            <a:pPr lvl="1"/>
            <a:r>
              <a:rPr lang="en-US" dirty="0"/>
              <a:t>Easy to keep different online identities separate.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PayMail</a:t>
            </a:r>
            <a:r>
              <a:rPr lang="en-US" dirty="0"/>
              <a:t>” – Special inbox where people must pay you $ in order for the message to go through.</a:t>
            </a:r>
          </a:p>
          <a:p>
            <a:pPr lvl="2"/>
            <a:r>
              <a:rPr lang="en-US" dirty="0" err="1"/>
              <a:t>PayMail</a:t>
            </a:r>
            <a:r>
              <a:rPr lang="en-US" dirty="0"/>
              <a:t> for introductions + Whitelists = eliminates all spam from the internet. This breaks the chokehold of Google.</a:t>
            </a:r>
          </a:p>
          <a:p>
            <a:pPr lvl="2"/>
            <a:r>
              <a:rPr lang="en-US" dirty="0"/>
              <a:t>On-chain </a:t>
            </a:r>
            <a:r>
              <a:rPr lang="en-US" dirty="0" err="1"/>
              <a:t>PayMail</a:t>
            </a:r>
            <a:r>
              <a:rPr lang="en-US" dirty="0"/>
              <a:t> is completely, 100% untraceable if you run a full node. No TOR required.</a:t>
            </a:r>
          </a:p>
          <a:p>
            <a:pPr lvl="1"/>
            <a:r>
              <a:rPr lang="en-US" dirty="0"/>
              <a:t>Everyone has end-to-end encryption. Everyone has a TOR / i2p website.</a:t>
            </a:r>
          </a:p>
          <a:p>
            <a:pPr lvl="1"/>
            <a:r>
              <a:rPr lang="en-US" dirty="0"/>
              <a:t>No seizing of ICANN domain names.</a:t>
            </a:r>
          </a:p>
          <a:p>
            <a:pPr lvl="1"/>
            <a:r>
              <a:rPr lang="en-US" dirty="0"/>
              <a:t>(Through Bip47 / similar), eliminates the need for Bitcoin addresses.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21E40-D506-80E9-A8B0-707C6A74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65D75-119D-8A52-01DF-74EDF779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4ADE3-6BAA-2153-23DC-0413101313F9}"/>
              </a:ext>
            </a:extLst>
          </p:cNvPr>
          <p:cNvSpPr txBox="1">
            <a:spLocks/>
          </p:cNvSpPr>
          <p:nvPr/>
        </p:nvSpPr>
        <p:spPr>
          <a:xfrm>
            <a:off x="3906796" y="1466102"/>
            <a:ext cx="5484340" cy="481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does today’s internet suck so much??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7B9E6D-3860-C699-E08A-4472A8302867}"/>
              </a:ext>
            </a:extLst>
          </p:cNvPr>
          <p:cNvSpPr txBox="1">
            <a:spLocks/>
          </p:cNvSpPr>
          <p:nvPr/>
        </p:nvSpPr>
        <p:spPr>
          <a:xfrm>
            <a:off x="3906796" y="883448"/>
            <a:ext cx="5484340" cy="481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Satoshi co-invents </a:t>
            </a:r>
            <a:r>
              <a:rPr lang="en-US" dirty="0" err="1"/>
              <a:t>Namecoin</a:t>
            </a:r>
            <a:r>
              <a:rPr lang="en-US" dirty="0"/>
              <a:t> in 2010</a:t>
            </a:r>
          </a:p>
        </p:txBody>
      </p:sp>
    </p:spTree>
    <p:extLst>
      <p:ext uri="{BB962C8B-B14F-4D97-AF65-F5344CB8AC3E}">
        <p14:creationId xmlns:p14="http://schemas.microsoft.com/office/powerpoint/2010/main" val="1037410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A0B8-D46A-4955-A37C-79D4F683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124706"/>
            <a:ext cx="3602780" cy="3098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Screenshot #1 from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u="sng" dirty="0"/>
              <a:t>www.truthcoin.info/blog/bitnames/</a:t>
            </a:r>
            <a:r>
              <a:rPr lang="en-US" sz="32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DAC6E-0F52-486A-B620-C8E64475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2ABBD-8640-48BA-8211-E2358135F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80" y="711199"/>
            <a:ext cx="8202950" cy="508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FF84A-2F4A-480E-89F1-EC4999921855}"/>
              </a:ext>
            </a:extLst>
          </p:cNvPr>
          <p:cNvSpPr txBox="1">
            <a:spLocks/>
          </p:cNvSpPr>
          <p:nvPr/>
        </p:nvSpPr>
        <p:spPr>
          <a:xfrm>
            <a:off x="285664" y="384214"/>
            <a:ext cx="3848100" cy="214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BDA2C7-3C39-4ECF-A191-F53E97F2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138" y="6378499"/>
            <a:ext cx="11447813" cy="365125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/>
              <a:t>www.drivechain.info     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396099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80D0B-BCEB-467B-8808-8B24D6F6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AE2AC-F2CF-43D7-B7E5-5B22789FE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5"/>
          <a:stretch/>
        </p:blipFill>
        <p:spPr>
          <a:xfrm>
            <a:off x="3740892" y="655809"/>
            <a:ext cx="7861300" cy="519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618630-F451-4CC5-8CA6-F2676FC3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" y="152801"/>
            <a:ext cx="3602780" cy="3098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Screenshot #2 from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u="sng" dirty="0"/>
              <a:t>www.truthcoin.info/blog/bitnames/</a:t>
            </a:r>
            <a:r>
              <a:rPr lang="en-US" sz="3200" dirty="0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F9DD60-82F9-4A75-B7F8-F2CCCC25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138" y="6378499"/>
            <a:ext cx="11447813" cy="365125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/>
              <a:t>www.drivechain.info     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1787757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68FAAF-3C7B-42DA-8044-03BC1444E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11" y="153999"/>
            <a:ext cx="9377976" cy="627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7D3FE-8199-4E93-A7B1-D6DF1D6C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29426E-BDE9-4C4B-B3E2-9E385D91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21" y="114376"/>
            <a:ext cx="3602780" cy="30988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Screenshot #3 from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u="sng" dirty="0"/>
              <a:t>www.truthcoin.info/blog/bitnames/</a:t>
            </a:r>
            <a:r>
              <a:rPr lang="en-US" sz="3200" dirty="0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CCD40B-5B3E-4EC7-A330-933F13A9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138" y="6378499"/>
            <a:ext cx="11447813" cy="365125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/>
              <a:t>www.drivechain.info     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</p:spTree>
    <p:extLst>
      <p:ext uri="{BB962C8B-B14F-4D97-AF65-F5344CB8AC3E}">
        <p14:creationId xmlns:p14="http://schemas.microsoft.com/office/powerpoint/2010/main" val="3449085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DCF5-7503-403E-E5E4-890116BB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7477897" cy="7651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Fundamental Value – </a:t>
            </a:r>
            <a:r>
              <a:rPr lang="en-US" dirty="0" err="1"/>
              <a:t>Truthcoin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7371-A54A-8C6D-EC07-18AD60B1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507523"/>
            <a:ext cx="10970741" cy="46694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Truthcoin</a:t>
            </a:r>
            <a:r>
              <a:rPr lang="en-US" dirty="0"/>
              <a:t> Enables:</a:t>
            </a:r>
          </a:p>
          <a:p>
            <a:pPr lvl="1"/>
            <a:r>
              <a:rPr lang="en-US" dirty="0"/>
              <a:t>Prediction Markets – prevents politicians/CEOs from lying.</a:t>
            </a:r>
          </a:p>
          <a:p>
            <a:pPr lvl="2"/>
            <a:r>
              <a:rPr lang="en-US" dirty="0"/>
              <a:t>Prevents politicians/CEOs from lying</a:t>
            </a:r>
          </a:p>
          <a:p>
            <a:pPr lvl="2"/>
            <a:r>
              <a:rPr lang="en-US" dirty="0"/>
              <a:t>Each voter/shareholder/whatever can become optimally informed, with zero effort.</a:t>
            </a:r>
          </a:p>
          <a:p>
            <a:pPr lvl="2"/>
            <a:r>
              <a:rPr lang="en-US" dirty="0"/>
              <a:t>Will </a:t>
            </a:r>
            <a:r>
              <a:rPr lang="en-US" i="1" u="sng" dirty="0"/>
              <a:t>counteract</a:t>
            </a:r>
            <a:r>
              <a:rPr lang="en-US" dirty="0"/>
              <a:t> “rational ignorance” and Caplan-</a:t>
            </a:r>
            <a:r>
              <a:rPr lang="en-US" dirty="0" err="1"/>
              <a:t>esque</a:t>
            </a:r>
            <a:r>
              <a:rPr lang="en-US" dirty="0"/>
              <a:t> “rational irrationality”.</a:t>
            </a:r>
          </a:p>
          <a:p>
            <a:pPr lvl="1"/>
            <a:r>
              <a:rPr lang="en-US" dirty="0"/>
              <a:t>Eliminates the entire “misinformation” pipeline / food chain. (Lobbyists, pollsters,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Thus, politicians will have to work as hard as possible.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Fork futures -- would have prevented the Blocksize war.</a:t>
            </a:r>
          </a:p>
          <a:p>
            <a:pPr lvl="1"/>
            <a:r>
              <a:rPr lang="en-US" dirty="0"/>
              <a:t>Portfolio replication – allows for stablecoins/anything-coins... </a:t>
            </a:r>
            <a:r>
              <a:rPr lang="en-US" i="1" dirty="0"/>
              <a:t>no backer needed!</a:t>
            </a:r>
            <a:endParaRPr lang="en-US" dirty="0"/>
          </a:p>
          <a:p>
            <a:pPr lvl="1"/>
            <a:r>
              <a:rPr lang="en-US" dirty="0"/>
              <a:t>Paves the way for land-value-Futarchy / nirvana.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21E40-D506-80E9-A8B0-707C6A74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65D75-119D-8A52-01DF-74EDF779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4ADE3-6BAA-2153-23DC-0413101313F9}"/>
              </a:ext>
            </a:extLst>
          </p:cNvPr>
          <p:cNvSpPr txBox="1">
            <a:spLocks/>
          </p:cNvSpPr>
          <p:nvPr/>
        </p:nvSpPr>
        <p:spPr>
          <a:xfrm>
            <a:off x="3906796" y="1408116"/>
            <a:ext cx="5484340" cy="481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does today’s internet suck so much??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7B9E6D-3860-C699-E08A-4472A8302867}"/>
              </a:ext>
            </a:extLst>
          </p:cNvPr>
          <p:cNvSpPr txBox="1">
            <a:spLocks/>
          </p:cNvSpPr>
          <p:nvPr/>
        </p:nvSpPr>
        <p:spPr>
          <a:xfrm>
            <a:off x="3906796" y="883448"/>
            <a:ext cx="5039496" cy="481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Paul (me) invents </a:t>
            </a:r>
            <a:r>
              <a:rPr lang="en-US" dirty="0" err="1"/>
              <a:t>Truthcoin</a:t>
            </a:r>
            <a:r>
              <a:rPr lang="en-US" dirty="0"/>
              <a:t> in 2013/14</a:t>
            </a:r>
          </a:p>
        </p:txBody>
      </p:sp>
      <p:pic>
        <p:nvPicPr>
          <p:cNvPr id="8" name="Picture 2" descr="http://d.gr-assets.com/authors/1354242942p5/5838650.jpg">
            <a:extLst>
              <a:ext uri="{FF2B5EF4-FFF2-40B4-BE49-F238E27FC236}">
                <a16:creationId xmlns:a16="http://schemas.microsoft.com/office/drawing/2014/main" id="{388A05D2-FAD2-0A4E-B256-665FC80B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1599" y="3737209"/>
            <a:ext cx="951703" cy="114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C1C618-295D-0FDB-4914-A122DCD749BF}"/>
              </a:ext>
            </a:extLst>
          </p:cNvPr>
          <p:cNvSpPr txBox="1"/>
          <p:nvPr/>
        </p:nvSpPr>
        <p:spPr>
          <a:xfrm>
            <a:off x="2324025" y="4270609"/>
            <a:ext cx="7952677" cy="408623"/>
          </a:xfrm>
          <a:prstGeom prst="wedgeRoundRectCallout">
            <a:avLst>
              <a:gd name="adj1" fmla="val -54946"/>
              <a:gd name="adj2" fmla="val -30997"/>
              <a:gd name="adj3" fmla="val 16667"/>
            </a:avLst>
          </a:prstGeom>
          <a:solidFill>
            <a:schemeClr val="bg1">
              <a:alpha val="64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/>
              <a:t>Quis</a:t>
            </a:r>
            <a:r>
              <a:rPr lang="en-US" i="1" dirty="0"/>
              <a:t> </a:t>
            </a:r>
            <a:r>
              <a:rPr lang="en-US" i="1" dirty="0" err="1"/>
              <a:t>custodiet</a:t>
            </a:r>
            <a:r>
              <a:rPr lang="en-US" i="1" dirty="0"/>
              <a:t> </a:t>
            </a:r>
            <a:r>
              <a:rPr lang="en-US" i="1" dirty="0" err="1"/>
              <a:t>ipsos</a:t>
            </a:r>
            <a:r>
              <a:rPr lang="en-US" i="1" dirty="0"/>
              <a:t> </a:t>
            </a:r>
            <a:r>
              <a:rPr lang="en-US" i="1" dirty="0" err="1"/>
              <a:t>custodes</a:t>
            </a:r>
            <a:r>
              <a:rPr lang="en-US" i="1" dirty="0"/>
              <a:t>? </a:t>
            </a:r>
            <a:r>
              <a:rPr lang="en-US" dirty="0"/>
              <a:t>– “But who is in charge of those who are in charge?”</a:t>
            </a:r>
          </a:p>
        </p:txBody>
      </p:sp>
      <p:pic>
        <p:nvPicPr>
          <p:cNvPr id="10" name="Picture 9" descr="http://www.shoutot.com/stockimage/who-watches-the-watchmen.jpg">
            <a:extLst>
              <a:ext uri="{FF2B5EF4-FFF2-40B4-BE49-F238E27FC236}">
                <a16:creationId xmlns:a16="http://schemas.microsoft.com/office/drawing/2014/main" id="{60955995-77F7-9006-06B5-85D8A31B0D3D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5" b="93625" l="10000" r="90000">
                        <a14:foregroundMark x1="43516" y1="71000" x2="43516" y2="71000"/>
                        <a14:foregroundMark x1="34922" y1="58375" x2="34922" y2="58375"/>
                        <a14:foregroundMark x1="32734" y1="48750" x2="32734" y2="4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50" y="4494026"/>
            <a:ext cx="609600" cy="37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860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74A9B-0863-0887-D812-9D0A20B7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ADEA44-39D7-E968-9C51-D01921DCF1B3}"/>
              </a:ext>
            </a:extLst>
          </p:cNvPr>
          <p:cNvSpPr txBox="1">
            <a:spLocks/>
          </p:cNvSpPr>
          <p:nvPr/>
        </p:nvSpPr>
        <p:spPr>
          <a:xfrm>
            <a:off x="1804464" y="0"/>
            <a:ext cx="883058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Rot From Above: Who controls what?</a:t>
            </a:r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C1030E0-427A-70DC-3528-AAF352F56150}"/>
              </a:ext>
            </a:extLst>
          </p:cNvPr>
          <p:cNvSpPr/>
          <p:nvPr/>
        </p:nvSpPr>
        <p:spPr>
          <a:xfrm>
            <a:off x="3929449" y="1516626"/>
            <a:ext cx="3962400" cy="4191000"/>
          </a:xfrm>
          <a:prstGeom prst="triangle">
            <a:avLst>
              <a:gd name="adj" fmla="val 49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23FD2932-9413-C6F4-2566-5CFA0A32AE78}"/>
              </a:ext>
            </a:extLst>
          </p:cNvPr>
          <p:cNvSpPr/>
          <p:nvPr/>
        </p:nvSpPr>
        <p:spPr>
          <a:xfrm>
            <a:off x="2055731" y="30213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10A48C7A-DB08-EF03-2DEA-FB51F9B1EEFF}"/>
              </a:ext>
            </a:extLst>
          </p:cNvPr>
          <p:cNvSpPr/>
          <p:nvPr/>
        </p:nvSpPr>
        <p:spPr>
          <a:xfrm>
            <a:off x="2208131" y="31737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72231567-C78C-6C06-DC59-8881503810AC}"/>
              </a:ext>
            </a:extLst>
          </p:cNvPr>
          <p:cNvSpPr/>
          <p:nvPr/>
        </p:nvSpPr>
        <p:spPr>
          <a:xfrm>
            <a:off x="2360531" y="33261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C8C4B3BF-A907-F230-1DE9-0C954ED1C253}"/>
              </a:ext>
            </a:extLst>
          </p:cNvPr>
          <p:cNvSpPr/>
          <p:nvPr/>
        </p:nvSpPr>
        <p:spPr>
          <a:xfrm>
            <a:off x="2512931" y="34785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C97630F3-5936-BC72-F424-474709128F41}"/>
              </a:ext>
            </a:extLst>
          </p:cNvPr>
          <p:cNvSpPr/>
          <p:nvPr/>
        </p:nvSpPr>
        <p:spPr>
          <a:xfrm>
            <a:off x="2665331" y="36309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B1F5D5AE-120F-E31F-D6A2-5645B67ACB9A}"/>
              </a:ext>
            </a:extLst>
          </p:cNvPr>
          <p:cNvSpPr/>
          <p:nvPr/>
        </p:nvSpPr>
        <p:spPr>
          <a:xfrm>
            <a:off x="2817731" y="37833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C3DA9A47-B79B-529F-6780-4B589138B0BB}"/>
              </a:ext>
            </a:extLst>
          </p:cNvPr>
          <p:cNvSpPr/>
          <p:nvPr/>
        </p:nvSpPr>
        <p:spPr>
          <a:xfrm>
            <a:off x="2970131" y="39357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97C01AE1-4C4B-5E1F-9684-422C84B0E314}"/>
              </a:ext>
            </a:extLst>
          </p:cNvPr>
          <p:cNvSpPr/>
          <p:nvPr/>
        </p:nvSpPr>
        <p:spPr>
          <a:xfrm>
            <a:off x="3122531" y="40881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F1104E6C-B8B3-3663-E31B-F5FC4ADE126D}"/>
              </a:ext>
            </a:extLst>
          </p:cNvPr>
          <p:cNvSpPr/>
          <p:nvPr/>
        </p:nvSpPr>
        <p:spPr>
          <a:xfrm>
            <a:off x="3077613" y="29832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DD2B9B4A-2DCA-BCB8-E914-D020A76E04D7}"/>
              </a:ext>
            </a:extLst>
          </p:cNvPr>
          <p:cNvSpPr/>
          <p:nvPr/>
        </p:nvSpPr>
        <p:spPr>
          <a:xfrm>
            <a:off x="2055731" y="32880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A89E9A1-F310-5B59-2755-712444301EF4}"/>
              </a:ext>
            </a:extLst>
          </p:cNvPr>
          <p:cNvSpPr/>
          <p:nvPr/>
        </p:nvSpPr>
        <p:spPr>
          <a:xfrm>
            <a:off x="2208131" y="34404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8E7C55D6-3420-26A0-9333-2EB912BF3E76}"/>
              </a:ext>
            </a:extLst>
          </p:cNvPr>
          <p:cNvSpPr/>
          <p:nvPr/>
        </p:nvSpPr>
        <p:spPr>
          <a:xfrm>
            <a:off x="2360531" y="35928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C5F41B34-1238-62CB-0921-AC85F67C047B}"/>
              </a:ext>
            </a:extLst>
          </p:cNvPr>
          <p:cNvSpPr/>
          <p:nvPr/>
        </p:nvSpPr>
        <p:spPr>
          <a:xfrm>
            <a:off x="2512931" y="37452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EC146460-E0C8-83C8-C711-E9561AEAE974}"/>
              </a:ext>
            </a:extLst>
          </p:cNvPr>
          <p:cNvSpPr/>
          <p:nvPr/>
        </p:nvSpPr>
        <p:spPr>
          <a:xfrm>
            <a:off x="2665331" y="38976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009753D5-CB56-87BD-2D3B-7641A256B4A1}"/>
              </a:ext>
            </a:extLst>
          </p:cNvPr>
          <p:cNvSpPr/>
          <p:nvPr/>
        </p:nvSpPr>
        <p:spPr>
          <a:xfrm>
            <a:off x="2817731" y="40500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258E2C20-C127-7E9D-CD85-E1C5BB9BA58F}"/>
              </a:ext>
            </a:extLst>
          </p:cNvPr>
          <p:cNvSpPr/>
          <p:nvPr/>
        </p:nvSpPr>
        <p:spPr>
          <a:xfrm>
            <a:off x="2772813" y="29451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E6699188-6420-C758-1EA3-CD2D66C28E6E}"/>
              </a:ext>
            </a:extLst>
          </p:cNvPr>
          <p:cNvSpPr/>
          <p:nvPr/>
        </p:nvSpPr>
        <p:spPr>
          <a:xfrm>
            <a:off x="2925213" y="30975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3C0B1B53-94D0-9D90-6A19-ABC514BE0D4B}"/>
              </a:ext>
            </a:extLst>
          </p:cNvPr>
          <p:cNvSpPr/>
          <p:nvPr/>
        </p:nvSpPr>
        <p:spPr>
          <a:xfrm>
            <a:off x="3077613" y="3249975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31688167-4A41-1785-982B-8CDA82FED98B}"/>
              </a:ext>
            </a:extLst>
          </p:cNvPr>
          <p:cNvSpPr/>
          <p:nvPr/>
        </p:nvSpPr>
        <p:spPr>
          <a:xfrm>
            <a:off x="1903331" y="36277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1461A87E-6937-92E3-F110-CFF900751353}"/>
              </a:ext>
            </a:extLst>
          </p:cNvPr>
          <p:cNvSpPr/>
          <p:nvPr/>
        </p:nvSpPr>
        <p:spPr>
          <a:xfrm>
            <a:off x="2055731" y="37801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7A1A6D06-2284-1975-E621-D192950504C7}"/>
              </a:ext>
            </a:extLst>
          </p:cNvPr>
          <p:cNvSpPr/>
          <p:nvPr/>
        </p:nvSpPr>
        <p:spPr>
          <a:xfrm>
            <a:off x="2208131" y="39325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3ECAADD4-4BB7-2959-F969-51310DBB79D3}"/>
              </a:ext>
            </a:extLst>
          </p:cNvPr>
          <p:cNvSpPr/>
          <p:nvPr/>
        </p:nvSpPr>
        <p:spPr>
          <a:xfrm>
            <a:off x="2360531" y="40849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01D8D5F4-3879-7AAF-7B77-8C25BD5666FD}"/>
              </a:ext>
            </a:extLst>
          </p:cNvPr>
          <p:cNvSpPr/>
          <p:nvPr/>
        </p:nvSpPr>
        <p:spPr>
          <a:xfrm>
            <a:off x="2315613" y="29800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6F1FB8BE-98AC-159F-9F6C-6D689E1AADCD}"/>
              </a:ext>
            </a:extLst>
          </p:cNvPr>
          <p:cNvSpPr/>
          <p:nvPr/>
        </p:nvSpPr>
        <p:spPr>
          <a:xfrm>
            <a:off x="2468013" y="31324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934C8F06-D9A6-8904-088D-A2C6EABB0E7B}"/>
              </a:ext>
            </a:extLst>
          </p:cNvPr>
          <p:cNvSpPr/>
          <p:nvPr/>
        </p:nvSpPr>
        <p:spPr>
          <a:xfrm>
            <a:off x="2620413" y="32848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>
            <a:extLst>
              <a:ext uri="{FF2B5EF4-FFF2-40B4-BE49-F238E27FC236}">
                <a16:creationId xmlns:a16="http://schemas.microsoft.com/office/drawing/2014/main" id="{6780141D-B40B-19D9-A700-E3767962DF93}"/>
              </a:ext>
            </a:extLst>
          </p:cNvPr>
          <p:cNvSpPr/>
          <p:nvPr/>
        </p:nvSpPr>
        <p:spPr>
          <a:xfrm>
            <a:off x="2772813" y="34372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3C79C909-88B5-791E-718B-5077AA0C2C3C}"/>
              </a:ext>
            </a:extLst>
          </p:cNvPr>
          <p:cNvSpPr/>
          <p:nvPr/>
        </p:nvSpPr>
        <p:spPr>
          <a:xfrm>
            <a:off x="2925213" y="35896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0366C95D-174D-798B-959E-A21DBCAE741D}"/>
              </a:ext>
            </a:extLst>
          </p:cNvPr>
          <p:cNvSpPr/>
          <p:nvPr/>
        </p:nvSpPr>
        <p:spPr>
          <a:xfrm>
            <a:off x="2147171" y="36277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95E06FE6-9809-2B4D-BD78-E6B946A43F62}"/>
              </a:ext>
            </a:extLst>
          </p:cNvPr>
          <p:cNvSpPr/>
          <p:nvPr/>
        </p:nvSpPr>
        <p:spPr>
          <a:xfrm>
            <a:off x="2299571" y="37801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B9664285-BFA8-67BD-D7DF-07C8F7367382}"/>
              </a:ext>
            </a:extLst>
          </p:cNvPr>
          <p:cNvSpPr/>
          <p:nvPr/>
        </p:nvSpPr>
        <p:spPr>
          <a:xfrm>
            <a:off x="2451971" y="39325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id="{90A231D0-F598-E06D-4147-8A05D010B3B3}"/>
              </a:ext>
            </a:extLst>
          </p:cNvPr>
          <p:cNvSpPr/>
          <p:nvPr/>
        </p:nvSpPr>
        <p:spPr>
          <a:xfrm>
            <a:off x="2604371" y="40849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E2227CCE-BC29-50A6-F454-48F91B99450E}"/>
              </a:ext>
            </a:extLst>
          </p:cNvPr>
          <p:cNvSpPr/>
          <p:nvPr/>
        </p:nvSpPr>
        <p:spPr>
          <a:xfrm>
            <a:off x="2559453" y="29800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92257C0A-ECFB-1FD2-370E-AEB89F16A8FC}"/>
              </a:ext>
            </a:extLst>
          </p:cNvPr>
          <p:cNvSpPr/>
          <p:nvPr/>
        </p:nvSpPr>
        <p:spPr>
          <a:xfrm>
            <a:off x="2711853" y="31324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8CA6C581-45D5-D383-6713-A98203FEF819}"/>
              </a:ext>
            </a:extLst>
          </p:cNvPr>
          <p:cNvSpPr/>
          <p:nvPr/>
        </p:nvSpPr>
        <p:spPr>
          <a:xfrm>
            <a:off x="2864253" y="32848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44C3B79D-D37D-DF6D-3A69-C563D810E994}"/>
              </a:ext>
            </a:extLst>
          </p:cNvPr>
          <p:cNvSpPr/>
          <p:nvPr/>
        </p:nvSpPr>
        <p:spPr>
          <a:xfrm>
            <a:off x="3016653" y="34372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61F2606C-E6BC-DA8E-83BE-749E414B583B}"/>
              </a:ext>
            </a:extLst>
          </p:cNvPr>
          <p:cNvSpPr/>
          <p:nvPr/>
        </p:nvSpPr>
        <p:spPr>
          <a:xfrm>
            <a:off x="3169053" y="3589667"/>
            <a:ext cx="304800" cy="3048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BAC6CF76-87DD-F6CB-0056-A21277A79058}"/>
              </a:ext>
            </a:extLst>
          </p:cNvPr>
          <p:cNvSpPr/>
          <p:nvPr/>
        </p:nvSpPr>
        <p:spPr>
          <a:xfrm>
            <a:off x="5758249" y="1065843"/>
            <a:ext cx="304800" cy="304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B24D78-DF28-8DD5-3D05-396880C2D6BE}"/>
              </a:ext>
            </a:extLst>
          </p:cNvPr>
          <p:cNvSpPr txBox="1"/>
          <p:nvPr/>
        </p:nvSpPr>
        <p:spPr>
          <a:xfrm>
            <a:off x="6215449" y="1071094"/>
            <a:ext cx="426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CEO / President / Senator / Editor-in-Chief </a:t>
            </a:r>
          </a:p>
        </p:txBody>
      </p:sp>
      <p:sp>
        <p:nvSpPr>
          <p:cNvPr id="46" name="Right Arrow 63">
            <a:extLst>
              <a:ext uri="{FF2B5EF4-FFF2-40B4-BE49-F238E27FC236}">
                <a16:creationId xmlns:a16="http://schemas.microsoft.com/office/drawing/2014/main" id="{88FD70ED-B1FB-AD5B-E918-1710D77F9B3B}"/>
              </a:ext>
            </a:extLst>
          </p:cNvPr>
          <p:cNvSpPr/>
          <p:nvPr/>
        </p:nvSpPr>
        <p:spPr>
          <a:xfrm rot="19689432">
            <a:off x="3116171" y="1562403"/>
            <a:ext cx="2720893" cy="1131131"/>
          </a:xfrm>
          <a:prstGeom prst="rightArrow">
            <a:avLst/>
          </a:prstGeom>
          <a:solidFill>
            <a:schemeClr val="accent5">
              <a:alpha val="61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Group Opinion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92D4CF-B8DD-5A2A-8B24-D8F99077481F}"/>
              </a:ext>
            </a:extLst>
          </p:cNvPr>
          <p:cNvCxnSpPr/>
          <p:nvPr/>
        </p:nvCxnSpPr>
        <p:spPr>
          <a:xfrm flipH="1" flipV="1">
            <a:off x="2711853" y="1855324"/>
            <a:ext cx="988996" cy="45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14E25B4-ECDA-9785-8AD9-25B3FA11DEFA}"/>
              </a:ext>
            </a:extLst>
          </p:cNvPr>
          <p:cNvSpPr txBox="1"/>
          <p:nvPr/>
        </p:nvSpPr>
        <p:spPr>
          <a:xfrm>
            <a:off x="1957104" y="1193460"/>
            <a:ext cx="151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Informed or otherwise…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919085-EE9D-073A-D6CF-2B6184C059C7}"/>
              </a:ext>
            </a:extLst>
          </p:cNvPr>
          <p:cNvSpPr txBox="1"/>
          <p:nvPr/>
        </p:nvSpPr>
        <p:spPr>
          <a:xfrm>
            <a:off x="1804464" y="4436289"/>
            <a:ext cx="212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Shareholders /</a:t>
            </a:r>
          </a:p>
          <a:p>
            <a:r>
              <a:rPr lang="en-US" dirty="0"/>
              <a:t>Voters / Colleagues</a:t>
            </a:r>
          </a:p>
        </p:txBody>
      </p:sp>
      <p:sp>
        <p:nvSpPr>
          <p:cNvPr id="50" name="Smiley Face 49">
            <a:extLst>
              <a:ext uri="{FF2B5EF4-FFF2-40B4-BE49-F238E27FC236}">
                <a16:creationId xmlns:a16="http://schemas.microsoft.com/office/drawing/2014/main" id="{619E4914-B83F-0CF6-0F6D-E1DA5D1C1510}"/>
              </a:ext>
            </a:extLst>
          </p:cNvPr>
          <p:cNvSpPr/>
          <p:nvPr/>
        </p:nvSpPr>
        <p:spPr>
          <a:xfrm>
            <a:off x="5224849" y="2408567"/>
            <a:ext cx="304800" cy="304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>
            <a:extLst>
              <a:ext uri="{FF2B5EF4-FFF2-40B4-BE49-F238E27FC236}">
                <a16:creationId xmlns:a16="http://schemas.microsoft.com/office/drawing/2014/main" id="{EEA03A2F-02BF-9CDA-F2CB-D3234183A86D}"/>
              </a:ext>
            </a:extLst>
          </p:cNvPr>
          <p:cNvSpPr/>
          <p:nvPr/>
        </p:nvSpPr>
        <p:spPr>
          <a:xfrm>
            <a:off x="5529649" y="2408567"/>
            <a:ext cx="304800" cy="304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>
            <a:extLst>
              <a:ext uri="{FF2B5EF4-FFF2-40B4-BE49-F238E27FC236}">
                <a16:creationId xmlns:a16="http://schemas.microsoft.com/office/drawing/2014/main" id="{F966D98A-BC8C-F29A-B33D-6F8223E3947E}"/>
              </a:ext>
            </a:extLst>
          </p:cNvPr>
          <p:cNvSpPr/>
          <p:nvPr/>
        </p:nvSpPr>
        <p:spPr>
          <a:xfrm>
            <a:off x="5910649" y="2408567"/>
            <a:ext cx="304800" cy="304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>
            <a:extLst>
              <a:ext uri="{FF2B5EF4-FFF2-40B4-BE49-F238E27FC236}">
                <a16:creationId xmlns:a16="http://schemas.microsoft.com/office/drawing/2014/main" id="{6A31F620-BA59-EC3F-705E-046366C26D01}"/>
              </a:ext>
            </a:extLst>
          </p:cNvPr>
          <p:cNvSpPr/>
          <p:nvPr/>
        </p:nvSpPr>
        <p:spPr>
          <a:xfrm>
            <a:off x="6215449" y="2408567"/>
            <a:ext cx="304800" cy="304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25DF54-16D6-9D41-4262-43E23E1D5DAB}"/>
              </a:ext>
            </a:extLst>
          </p:cNvPr>
          <p:cNvSpPr txBox="1"/>
          <p:nvPr/>
        </p:nvSpPr>
        <p:spPr>
          <a:xfrm>
            <a:off x="6736817" y="2340295"/>
            <a:ext cx="267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C-Suite / Cabinet /</a:t>
            </a:r>
          </a:p>
          <a:p>
            <a:r>
              <a:rPr lang="en-US" dirty="0"/>
              <a:t>Coordinators / Reviewers </a:t>
            </a:r>
          </a:p>
        </p:txBody>
      </p:sp>
      <p:sp>
        <p:nvSpPr>
          <p:cNvPr id="55" name="Smiley Face 54">
            <a:extLst>
              <a:ext uri="{FF2B5EF4-FFF2-40B4-BE49-F238E27FC236}">
                <a16:creationId xmlns:a16="http://schemas.microsoft.com/office/drawing/2014/main" id="{11E39D74-360F-C17F-9FA4-E28356CAF921}"/>
              </a:ext>
            </a:extLst>
          </p:cNvPr>
          <p:cNvSpPr/>
          <p:nvPr/>
        </p:nvSpPr>
        <p:spPr>
          <a:xfrm>
            <a:off x="4745992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>
            <a:extLst>
              <a:ext uri="{FF2B5EF4-FFF2-40B4-BE49-F238E27FC236}">
                <a16:creationId xmlns:a16="http://schemas.microsoft.com/office/drawing/2014/main" id="{276F662D-5AFC-40C5-EC82-A31674FE2EBF}"/>
              </a:ext>
            </a:extLst>
          </p:cNvPr>
          <p:cNvSpPr/>
          <p:nvPr/>
        </p:nvSpPr>
        <p:spPr>
          <a:xfrm>
            <a:off x="5050792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>
            <a:extLst>
              <a:ext uri="{FF2B5EF4-FFF2-40B4-BE49-F238E27FC236}">
                <a16:creationId xmlns:a16="http://schemas.microsoft.com/office/drawing/2014/main" id="{A84900DC-0656-0131-2D67-A7D4A38FFD87}"/>
              </a:ext>
            </a:extLst>
          </p:cNvPr>
          <p:cNvSpPr/>
          <p:nvPr/>
        </p:nvSpPr>
        <p:spPr>
          <a:xfrm>
            <a:off x="5431792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id="{60C7CD78-F8F2-3C8F-8D29-DFCA16EDAA68}"/>
              </a:ext>
            </a:extLst>
          </p:cNvPr>
          <p:cNvSpPr/>
          <p:nvPr/>
        </p:nvSpPr>
        <p:spPr>
          <a:xfrm>
            <a:off x="5736592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>
            <a:extLst>
              <a:ext uri="{FF2B5EF4-FFF2-40B4-BE49-F238E27FC236}">
                <a16:creationId xmlns:a16="http://schemas.microsoft.com/office/drawing/2014/main" id="{071E40EF-9265-1C76-4226-E5588E374F52}"/>
              </a:ext>
            </a:extLst>
          </p:cNvPr>
          <p:cNvSpPr/>
          <p:nvPr/>
        </p:nvSpPr>
        <p:spPr>
          <a:xfrm>
            <a:off x="6051017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iley Face 59">
            <a:extLst>
              <a:ext uri="{FF2B5EF4-FFF2-40B4-BE49-F238E27FC236}">
                <a16:creationId xmlns:a16="http://schemas.microsoft.com/office/drawing/2014/main" id="{8BA2166B-6171-E7ED-40F7-5C556CF7CD90}"/>
              </a:ext>
            </a:extLst>
          </p:cNvPr>
          <p:cNvSpPr/>
          <p:nvPr/>
        </p:nvSpPr>
        <p:spPr>
          <a:xfrm>
            <a:off x="6432017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iley Face 60">
            <a:extLst>
              <a:ext uri="{FF2B5EF4-FFF2-40B4-BE49-F238E27FC236}">
                <a16:creationId xmlns:a16="http://schemas.microsoft.com/office/drawing/2014/main" id="{9CA67E1E-57F5-B707-94A6-0615DA75BD81}"/>
              </a:ext>
            </a:extLst>
          </p:cNvPr>
          <p:cNvSpPr/>
          <p:nvPr/>
        </p:nvSpPr>
        <p:spPr>
          <a:xfrm>
            <a:off x="6736817" y="3698753"/>
            <a:ext cx="304800" cy="304800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2F7DFE-572A-4FFE-ADC6-3DDEFB20DF5B}"/>
              </a:ext>
            </a:extLst>
          </p:cNvPr>
          <p:cNvSpPr txBox="1"/>
          <p:nvPr/>
        </p:nvSpPr>
        <p:spPr>
          <a:xfrm>
            <a:off x="7309469" y="3480771"/>
            <a:ext cx="24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Managers / Directors /</a:t>
            </a:r>
          </a:p>
          <a:p>
            <a:r>
              <a:rPr lang="en-US" dirty="0"/>
              <a:t>Aides / Researchers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D764E-1FDA-189B-BD9D-966E28C85140}"/>
              </a:ext>
            </a:extLst>
          </p:cNvPr>
          <p:cNvSpPr txBox="1"/>
          <p:nvPr/>
        </p:nvSpPr>
        <p:spPr>
          <a:xfrm>
            <a:off x="7891849" y="4759454"/>
            <a:ext cx="24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/ Research Assistants</a:t>
            </a:r>
          </a:p>
        </p:txBody>
      </p:sp>
      <p:sp>
        <p:nvSpPr>
          <p:cNvPr id="64" name="Smiley Face 63">
            <a:extLst>
              <a:ext uri="{FF2B5EF4-FFF2-40B4-BE49-F238E27FC236}">
                <a16:creationId xmlns:a16="http://schemas.microsoft.com/office/drawing/2014/main" id="{D7E85D06-E968-0B84-B289-B5F7F81E0047}"/>
              </a:ext>
            </a:extLst>
          </p:cNvPr>
          <p:cNvSpPr/>
          <p:nvPr/>
        </p:nvSpPr>
        <p:spPr>
          <a:xfrm>
            <a:off x="4428901" y="48638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>
            <a:extLst>
              <a:ext uri="{FF2B5EF4-FFF2-40B4-BE49-F238E27FC236}">
                <a16:creationId xmlns:a16="http://schemas.microsoft.com/office/drawing/2014/main" id="{BDAB8EF2-8FCE-88D0-A16E-3B10FB5330F9}"/>
              </a:ext>
            </a:extLst>
          </p:cNvPr>
          <p:cNvSpPr/>
          <p:nvPr/>
        </p:nvSpPr>
        <p:spPr>
          <a:xfrm>
            <a:off x="4733701" y="48638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iley Face 65">
            <a:extLst>
              <a:ext uri="{FF2B5EF4-FFF2-40B4-BE49-F238E27FC236}">
                <a16:creationId xmlns:a16="http://schemas.microsoft.com/office/drawing/2014/main" id="{D84BAECA-260F-AA7C-2A5B-902620907A54}"/>
              </a:ext>
            </a:extLst>
          </p:cNvPr>
          <p:cNvSpPr/>
          <p:nvPr/>
        </p:nvSpPr>
        <p:spPr>
          <a:xfrm>
            <a:off x="5048126" y="48638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iley Face 66">
            <a:extLst>
              <a:ext uri="{FF2B5EF4-FFF2-40B4-BE49-F238E27FC236}">
                <a16:creationId xmlns:a16="http://schemas.microsoft.com/office/drawing/2014/main" id="{B65B845B-4B1F-EF82-15F8-91864738EE1A}"/>
              </a:ext>
            </a:extLst>
          </p:cNvPr>
          <p:cNvSpPr/>
          <p:nvPr/>
        </p:nvSpPr>
        <p:spPr>
          <a:xfrm>
            <a:off x="4581301" y="50162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iley Face 67">
            <a:extLst>
              <a:ext uri="{FF2B5EF4-FFF2-40B4-BE49-F238E27FC236}">
                <a16:creationId xmlns:a16="http://schemas.microsoft.com/office/drawing/2014/main" id="{B17D7214-51AA-E7D2-8F13-64EE70BB4B42}"/>
              </a:ext>
            </a:extLst>
          </p:cNvPr>
          <p:cNvSpPr/>
          <p:nvPr/>
        </p:nvSpPr>
        <p:spPr>
          <a:xfrm>
            <a:off x="4886101" y="50162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iley Face 68">
            <a:extLst>
              <a:ext uri="{FF2B5EF4-FFF2-40B4-BE49-F238E27FC236}">
                <a16:creationId xmlns:a16="http://schemas.microsoft.com/office/drawing/2014/main" id="{A1B369F9-05A7-35E0-EAF1-0579427027C4}"/>
              </a:ext>
            </a:extLst>
          </p:cNvPr>
          <p:cNvSpPr/>
          <p:nvPr/>
        </p:nvSpPr>
        <p:spPr>
          <a:xfrm>
            <a:off x="5200526" y="50162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>
            <a:extLst>
              <a:ext uri="{FF2B5EF4-FFF2-40B4-BE49-F238E27FC236}">
                <a16:creationId xmlns:a16="http://schemas.microsoft.com/office/drawing/2014/main" id="{A81D41D7-8772-94ED-C917-4228AF4EDF71}"/>
              </a:ext>
            </a:extLst>
          </p:cNvPr>
          <p:cNvSpPr/>
          <p:nvPr/>
        </p:nvSpPr>
        <p:spPr>
          <a:xfrm>
            <a:off x="4733701" y="51686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>
            <a:extLst>
              <a:ext uri="{FF2B5EF4-FFF2-40B4-BE49-F238E27FC236}">
                <a16:creationId xmlns:a16="http://schemas.microsoft.com/office/drawing/2014/main" id="{F2D46973-A4F2-FAFA-BB36-D743760D8B50}"/>
              </a:ext>
            </a:extLst>
          </p:cNvPr>
          <p:cNvSpPr/>
          <p:nvPr/>
        </p:nvSpPr>
        <p:spPr>
          <a:xfrm>
            <a:off x="5038501" y="51686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iley Face 71">
            <a:extLst>
              <a:ext uri="{FF2B5EF4-FFF2-40B4-BE49-F238E27FC236}">
                <a16:creationId xmlns:a16="http://schemas.microsoft.com/office/drawing/2014/main" id="{3753B75A-A212-0FDE-DD61-8320B58B1BA6}"/>
              </a:ext>
            </a:extLst>
          </p:cNvPr>
          <p:cNvSpPr/>
          <p:nvPr/>
        </p:nvSpPr>
        <p:spPr>
          <a:xfrm>
            <a:off x="5352926" y="51686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iley Face 72">
            <a:extLst>
              <a:ext uri="{FF2B5EF4-FFF2-40B4-BE49-F238E27FC236}">
                <a16:creationId xmlns:a16="http://schemas.microsoft.com/office/drawing/2014/main" id="{22F9C0D7-492D-3A60-3FFA-F724B40D9B39}"/>
              </a:ext>
            </a:extLst>
          </p:cNvPr>
          <p:cNvSpPr/>
          <p:nvPr/>
        </p:nvSpPr>
        <p:spPr>
          <a:xfrm>
            <a:off x="4886101" y="53210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iley Face 73">
            <a:extLst>
              <a:ext uri="{FF2B5EF4-FFF2-40B4-BE49-F238E27FC236}">
                <a16:creationId xmlns:a16="http://schemas.microsoft.com/office/drawing/2014/main" id="{E9FC13C0-3155-21CA-97AF-7A19BB68832A}"/>
              </a:ext>
            </a:extLst>
          </p:cNvPr>
          <p:cNvSpPr/>
          <p:nvPr/>
        </p:nvSpPr>
        <p:spPr>
          <a:xfrm>
            <a:off x="5190901" y="53210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iley Face 74">
            <a:extLst>
              <a:ext uri="{FF2B5EF4-FFF2-40B4-BE49-F238E27FC236}">
                <a16:creationId xmlns:a16="http://schemas.microsoft.com/office/drawing/2014/main" id="{BE056C24-B71D-508E-D968-D37ABE7CDCF6}"/>
              </a:ext>
            </a:extLst>
          </p:cNvPr>
          <p:cNvSpPr/>
          <p:nvPr/>
        </p:nvSpPr>
        <p:spPr>
          <a:xfrm>
            <a:off x="5505326" y="5321051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iley Face 75">
            <a:extLst>
              <a:ext uri="{FF2B5EF4-FFF2-40B4-BE49-F238E27FC236}">
                <a16:creationId xmlns:a16="http://schemas.microsoft.com/office/drawing/2014/main" id="{B929C4A5-3947-05DF-BFB7-E1980D4BE0FA}"/>
              </a:ext>
            </a:extLst>
          </p:cNvPr>
          <p:cNvSpPr/>
          <p:nvPr/>
        </p:nvSpPr>
        <p:spPr>
          <a:xfrm>
            <a:off x="5650817" y="48792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iley Face 76">
            <a:extLst>
              <a:ext uri="{FF2B5EF4-FFF2-40B4-BE49-F238E27FC236}">
                <a16:creationId xmlns:a16="http://schemas.microsoft.com/office/drawing/2014/main" id="{D85AA9A8-55EA-53DA-1DA8-66917DD0CB32}"/>
              </a:ext>
            </a:extLst>
          </p:cNvPr>
          <p:cNvSpPr/>
          <p:nvPr/>
        </p:nvSpPr>
        <p:spPr>
          <a:xfrm>
            <a:off x="5955617" y="48792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iley Face 77">
            <a:extLst>
              <a:ext uri="{FF2B5EF4-FFF2-40B4-BE49-F238E27FC236}">
                <a16:creationId xmlns:a16="http://schemas.microsoft.com/office/drawing/2014/main" id="{AEFE89E4-ABF7-EA8A-660B-18A1216E1C3B}"/>
              </a:ext>
            </a:extLst>
          </p:cNvPr>
          <p:cNvSpPr/>
          <p:nvPr/>
        </p:nvSpPr>
        <p:spPr>
          <a:xfrm>
            <a:off x="6270042" y="48792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iley Face 78">
            <a:extLst>
              <a:ext uri="{FF2B5EF4-FFF2-40B4-BE49-F238E27FC236}">
                <a16:creationId xmlns:a16="http://schemas.microsoft.com/office/drawing/2014/main" id="{2757F845-5AC7-C833-891A-6B063B2A16BD}"/>
              </a:ext>
            </a:extLst>
          </p:cNvPr>
          <p:cNvSpPr/>
          <p:nvPr/>
        </p:nvSpPr>
        <p:spPr>
          <a:xfrm>
            <a:off x="5803217" y="50316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iley Face 79">
            <a:extLst>
              <a:ext uri="{FF2B5EF4-FFF2-40B4-BE49-F238E27FC236}">
                <a16:creationId xmlns:a16="http://schemas.microsoft.com/office/drawing/2014/main" id="{19EE159F-1E1A-A6E2-CDE8-4019AF6DBD41}"/>
              </a:ext>
            </a:extLst>
          </p:cNvPr>
          <p:cNvSpPr/>
          <p:nvPr/>
        </p:nvSpPr>
        <p:spPr>
          <a:xfrm>
            <a:off x="6108017" y="50316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iley Face 80">
            <a:extLst>
              <a:ext uri="{FF2B5EF4-FFF2-40B4-BE49-F238E27FC236}">
                <a16:creationId xmlns:a16="http://schemas.microsoft.com/office/drawing/2014/main" id="{99C90882-2BAB-834E-90B5-D2157B6F642A}"/>
              </a:ext>
            </a:extLst>
          </p:cNvPr>
          <p:cNvSpPr/>
          <p:nvPr/>
        </p:nvSpPr>
        <p:spPr>
          <a:xfrm>
            <a:off x="6422442" y="50316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B5BB0BEC-AF7B-29FB-0329-A46D8597DE1E}"/>
              </a:ext>
            </a:extLst>
          </p:cNvPr>
          <p:cNvSpPr/>
          <p:nvPr/>
        </p:nvSpPr>
        <p:spPr>
          <a:xfrm>
            <a:off x="5955617" y="51840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iley Face 82">
            <a:extLst>
              <a:ext uri="{FF2B5EF4-FFF2-40B4-BE49-F238E27FC236}">
                <a16:creationId xmlns:a16="http://schemas.microsoft.com/office/drawing/2014/main" id="{16911242-05EF-9B9B-6415-871186A62BC7}"/>
              </a:ext>
            </a:extLst>
          </p:cNvPr>
          <p:cNvSpPr/>
          <p:nvPr/>
        </p:nvSpPr>
        <p:spPr>
          <a:xfrm>
            <a:off x="6260417" y="51840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iley Face 83">
            <a:extLst>
              <a:ext uri="{FF2B5EF4-FFF2-40B4-BE49-F238E27FC236}">
                <a16:creationId xmlns:a16="http://schemas.microsoft.com/office/drawing/2014/main" id="{BD2781F9-9229-69CB-792F-701F54DA8BB6}"/>
              </a:ext>
            </a:extLst>
          </p:cNvPr>
          <p:cNvSpPr/>
          <p:nvPr/>
        </p:nvSpPr>
        <p:spPr>
          <a:xfrm>
            <a:off x="6574842" y="51840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iley Face 84">
            <a:extLst>
              <a:ext uri="{FF2B5EF4-FFF2-40B4-BE49-F238E27FC236}">
                <a16:creationId xmlns:a16="http://schemas.microsoft.com/office/drawing/2014/main" id="{A7B33E8E-700C-A51B-40A1-478846A20151}"/>
              </a:ext>
            </a:extLst>
          </p:cNvPr>
          <p:cNvSpPr/>
          <p:nvPr/>
        </p:nvSpPr>
        <p:spPr>
          <a:xfrm>
            <a:off x="6108017" y="53364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iley Face 85">
            <a:extLst>
              <a:ext uri="{FF2B5EF4-FFF2-40B4-BE49-F238E27FC236}">
                <a16:creationId xmlns:a16="http://schemas.microsoft.com/office/drawing/2014/main" id="{094F32FE-8ED6-66E9-6496-4A2BDD7EC0B2}"/>
              </a:ext>
            </a:extLst>
          </p:cNvPr>
          <p:cNvSpPr/>
          <p:nvPr/>
        </p:nvSpPr>
        <p:spPr>
          <a:xfrm>
            <a:off x="6412817" y="53364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iley Face 86">
            <a:extLst>
              <a:ext uri="{FF2B5EF4-FFF2-40B4-BE49-F238E27FC236}">
                <a16:creationId xmlns:a16="http://schemas.microsoft.com/office/drawing/2014/main" id="{50F50F96-6774-9AD4-ADF9-D9E249C205FC}"/>
              </a:ext>
            </a:extLst>
          </p:cNvPr>
          <p:cNvSpPr/>
          <p:nvPr/>
        </p:nvSpPr>
        <p:spPr>
          <a:xfrm>
            <a:off x="6727242" y="5336458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iley Face 87">
            <a:extLst>
              <a:ext uri="{FF2B5EF4-FFF2-40B4-BE49-F238E27FC236}">
                <a16:creationId xmlns:a16="http://schemas.microsoft.com/office/drawing/2014/main" id="{8788C122-9EA6-00BF-2B79-BFB54B6CB6AB}"/>
              </a:ext>
            </a:extLst>
          </p:cNvPr>
          <p:cNvSpPr/>
          <p:nvPr/>
        </p:nvSpPr>
        <p:spPr>
          <a:xfrm>
            <a:off x="5011128" y="49375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iley Face 88">
            <a:extLst>
              <a:ext uri="{FF2B5EF4-FFF2-40B4-BE49-F238E27FC236}">
                <a16:creationId xmlns:a16="http://schemas.microsoft.com/office/drawing/2014/main" id="{6846FC15-877B-B0C2-8108-F6ACE237B60E}"/>
              </a:ext>
            </a:extLst>
          </p:cNvPr>
          <p:cNvSpPr/>
          <p:nvPr/>
        </p:nvSpPr>
        <p:spPr>
          <a:xfrm>
            <a:off x="5315928" y="49375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iley Face 89">
            <a:extLst>
              <a:ext uri="{FF2B5EF4-FFF2-40B4-BE49-F238E27FC236}">
                <a16:creationId xmlns:a16="http://schemas.microsoft.com/office/drawing/2014/main" id="{F618303E-34D6-59BF-0043-00C1A99FC714}"/>
              </a:ext>
            </a:extLst>
          </p:cNvPr>
          <p:cNvSpPr/>
          <p:nvPr/>
        </p:nvSpPr>
        <p:spPr>
          <a:xfrm>
            <a:off x="5630353" y="49375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iley Face 90">
            <a:extLst>
              <a:ext uri="{FF2B5EF4-FFF2-40B4-BE49-F238E27FC236}">
                <a16:creationId xmlns:a16="http://schemas.microsoft.com/office/drawing/2014/main" id="{12A65C3B-91AC-CEFB-1723-CB55AF102859}"/>
              </a:ext>
            </a:extLst>
          </p:cNvPr>
          <p:cNvSpPr/>
          <p:nvPr/>
        </p:nvSpPr>
        <p:spPr>
          <a:xfrm>
            <a:off x="5163528" y="50899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iley Face 91">
            <a:extLst>
              <a:ext uri="{FF2B5EF4-FFF2-40B4-BE49-F238E27FC236}">
                <a16:creationId xmlns:a16="http://schemas.microsoft.com/office/drawing/2014/main" id="{24CFF215-49CD-53EC-6FFE-09DB4AF75725}"/>
              </a:ext>
            </a:extLst>
          </p:cNvPr>
          <p:cNvSpPr/>
          <p:nvPr/>
        </p:nvSpPr>
        <p:spPr>
          <a:xfrm>
            <a:off x="5468328" y="50899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iley Face 92">
            <a:extLst>
              <a:ext uri="{FF2B5EF4-FFF2-40B4-BE49-F238E27FC236}">
                <a16:creationId xmlns:a16="http://schemas.microsoft.com/office/drawing/2014/main" id="{D34EF219-B2D7-8300-7583-889D3E827DF3}"/>
              </a:ext>
            </a:extLst>
          </p:cNvPr>
          <p:cNvSpPr/>
          <p:nvPr/>
        </p:nvSpPr>
        <p:spPr>
          <a:xfrm>
            <a:off x="5782753" y="50899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iley Face 93">
            <a:extLst>
              <a:ext uri="{FF2B5EF4-FFF2-40B4-BE49-F238E27FC236}">
                <a16:creationId xmlns:a16="http://schemas.microsoft.com/office/drawing/2014/main" id="{1DE0A79D-D41B-6703-F27F-CD9FD5BA90A6}"/>
              </a:ext>
            </a:extLst>
          </p:cNvPr>
          <p:cNvSpPr/>
          <p:nvPr/>
        </p:nvSpPr>
        <p:spPr>
          <a:xfrm>
            <a:off x="5315928" y="52423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iley Face 94">
            <a:extLst>
              <a:ext uri="{FF2B5EF4-FFF2-40B4-BE49-F238E27FC236}">
                <a16:creationId xmlns:a16="http://schemas.microsoft.com/office/drawing/2014/main" id="{498B13C0-82F7-2243-AE5B-F2A1591B4535}"/>
              </a:ext>
            </a:extLst>
          </p:cNvPr>
          <p:cNvSpPr/>
          <p:nvPr/>
        </p:nvSpPr>
        <p:spPr>
          <a:xfrm>
            <a:off x="5620728" y="52423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iley Face 95">
            <a:extLst>
              <a:ext uri="{FF2B5EF4-FFF2-40B4-BE49-F238E27FC236}">
                <a16:creationId xmlns:a16="http://schemas.microsoft.com/office/drawing/2014/main" id="{926A4C71-2CC8-6EE1-2E5A-9E99ED59E4ED}"/>
              </a:ext>
            </a:extLst>
          </p:cNvPr>
          <p:cNvSpPr/>
          <p:nvPr/>
        </p:nvSpPr>
        <p:spPr>
          <a:xfrm>
            <a:off x="5935153" y="52423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iley Face 96">
            <a:extLst>
              <a:ext uri="{FF2B5EF4-FFF2-40B4-BE49-F238E27FC236}">
                <a16:creationId xmlns:a16="http://schemas.microsoft.com/office/drawing/2014/main" id="{C1B8D453-15E9-26DA-6963-0B8CC216BDD3}"/>
              </a:ext>
            </a:extLst>
          </p:cNvPr>
          <p:cNvSpPr/>
          <p:nvPr/>
        </p:nvSpPr>
        <p:spPr>
          <a:xfrm>
            <a:off x="5468328" y="53947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iley Face 97">
            <a:extLst>
              <a:ext uri="{FF2B5EF4-FFF2-40B4-BE49-F238E27FC236}">
                <a16:creationId xmlns:a16="http://schemas.microsoft.com/office/drawing/2014/main" id="{E16A970E-2B82-3EA1-79C9-3F5B9B1032EE}"/>
              </a:ext>
            </a:extLst>
          </p:cNvPr>
          <p:cNvSpPr/>
          <p:nvPr/>
        </p:nvSpPr>
        <p:spPr>
          <a:xfrm>
            <a:off x="5773128" y="53947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3508DE7B-6617-699C-9383-5A57F880ED09}"/>
              </a:ext>
            </a:extLst>
          </p:cNvPr>
          <p:cNvSpPr/>
          <p:nvPr/>
        </p:nvSpPr>
        <p:spPr>
          <a:xfrm>
            <a:off x="6087553" y="5394793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iley Face 99">
            <a:extLst>
              <a:ext uri="{FF2B5EF4-FFF2-40B4-BE49-F238E27FC236}">
                <a16:creationId xmlns:a16="http://schemas.microsoft.com/office/drawing/2014/main" id="{8A8EFEC2-C564-4574-7B49-6A18CA9A637B}"/>
              </a:ext>
            </a:extLst>
          </p:cNvPr>
          <p:cNvSpPr/>
          <p:nvPr/>
        </p:nvSpPr>
        <p:spPr>
          <a:xfrm>
            <a:off x="6233044" y="49530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2BD5A215-2D8D-D3A1-3C99-0863125245E9}"/>
              </a:ext>
            </a:extLst>
          </p:cNvPr>
          <p:cNvSpPr/>
          <p:nvPr/>
        </p:nvSpPr>
        <p:spPr>
          <a:xfrm>
            <a:off x="6537844" y="49530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iley Face 101">
            <a:extLst>
              <a:ext uri="{FF2B5EF4-FFF2-40B4-BE49-F238E27FC236}">
                <a16:creationId xmlns:a16="http://schemas.microsoft.com/office/drawing/2014/main" id="{D1D80093-60FA-74A1-6D50-39B7C38A49E7}"/>
              </a:ext>
            </a:extLst>
          </p:cNvPr>
          <p:cNvSpPr/>
          <p:nvPr/>
        </p:nvSpPr>
        <p:spPr>
          <a:xfrm>
            <a:off x="6852269" y="49530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iley Face 102">
            <a:extLst>
              <a:ext uri="{FF2B5EF4-FFF2-40B4-BE49-F238E27FC236}">
                <a16:creationId xmlns:a16="http://schemas.microsoft.com/office/drawing/2014/main" id="{5818D2DF-996B-BE3A-3BC2-90603746FA46}"/>
              </a:ext>
            </a:extLst>
          </p:cNvPr>
          <p:cNvSpPr/>
          <p:nvPr/>
        </p:nvSpPr>
        <p:spPr>
          <a:xfrm>
            <a:off x="6385444" y="51054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iley Face 103">
            <a:extLst>
              <a:ext uri="{FF2B5EF4-FFF2-40B4-BE49-F238E27FC236}">
                <a16:creationId xmlns:a16="http://schemas.microsoft.com/office/drawing/2014/main" id="{71477CEA-4E4A-4EFE-AF96-C3344BCD2A80}"/>
              </a:ext>
            </a:extLst>
          </p:cNvPr>
          <p:cNvSpPr/>
          <p:nvPr/>
        </p:nvSpPr>
        <p:spPr>
          <a:xfrm>
            <a:off x="6690244" y="51054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iley Face 104">
            <a:extLst>
              <a:ext uri="{FF2B5EF4-FFF2-40B4-BE49-F238E27FC236}">
                <a16:creationId xmlns:a16="http://schemas.microsoft.com/office/drawing/2014/main" id="{FAC92B7E-4C1E-5D89-30ED-6A4B2F58E22B}"/>
              </a:ext>
            </a:extLst>
          </p:cNvPr>
          <p:cNvSpPr/>
          <p:nvPr/>
        </p:nvSpPr>
        <p:spPr>
          <a:xfrm>
            <a:off x="7004669" y="51054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iley Face 105">
            <a:extLst>
              <a:ext uri="{FF2B5EF4-FFF2-40B4-BE49-F238E27FC236}">
                <a16:creationId xmlns:a16="http://schemas.microsoft.com/office/drawing/2014/main" id="{B685CA21-E1BF-7D15-E526-05E84182240A}"/>
              </a:ext>
            </a:extLst>
          </p:cNvPr>
          <p:cNvSpPr/>
          <p:nvPr/>
        </p:nvSpPr>
        <p:spPr>
          <a:xfrm>
            <a:off x="6537844" y="52578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iley Face 106">
            <a:extLst>
              <a:ext uri="{FF2B5EF4-FFF2-40B4-BE49-F238E27FC236}">
                <a16:creationId xmlns:a16="http://schemas.microsoft.com/office/drawing/2014/main" id="{DD8BC860-A1DC-C892-00DE-46050E1D1AFF}"/>
              </a:ext>
            </a:extLst>
          </p:cNvPr>
          <p:cNvSpPr/>
          <p:nvPr/>
        </p:nvSpPr>
        <p:spPr>
          <a:xfrm>
            <a:off x="6842644" y="52578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iley Face 107">
            <a:extLst>
              <a:ext uri="{FF2B5EF4-FFF2-40B4-BE49-F238E27FC236}">
                <a16:creationId xmlns:a16="http://schemas.microsoft.com/office/drawing/2014/main" id="{A873D26D-3A74-9F47-E210-A7ED1AB30DEF}"/>
              </a:ext>
            </a:extLst>
          </p:cNvPr>
          <p:cNvSpPr/>
          <p:nvPr/>
        </p:nvSpPr>
        <p:spPr>
          <a:xfrm>
            <a:off x="7157069" y="52578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iley Face 108">
            <a:extLst>
              <a:ext uri="{FF2B5EF4-FFF2-40B4-BE49-F238E27FC236}">
                <a16:creationId xmlns:a16="http://schemas.microsoft.com/office/drawing/2014/main" id="{079A7F3E-5D32-1C61-AAF7-CFD0DC7FE6CE}"/>
              </a:ext>
            </a:extLst>
          </p:cNvPr>
          <p:cNvSpPr/>
          <p:nvPr/>
        </p:nvSpPr>
        <p:spPr>
          <a:xfrm>
            <a:off x="6690244" y="54102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iley Face 109">
            <a:extLst>
              <a:ext uri="{FF2B5EF4-FFF2-40B4-BE49-F238E27FC236}">
                <a16:creationId xmlns:a16="http://schemas.microsoft.com/office/drawing/2014/main" id="{E55B2E2E-B54B-C2AE-A30E-EB14B6076735}"/>
              </a:ext>
            </a:extLst>
          </p:cNvPr>
          <p:cNvSpPr/>
          <p:nvPr/>
        </p:nvSpPr>
        <p:spPr>
          <a:xfrm>
            <a:off x="6995044" y="54102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iley Face 110">
            <a:extLst>
              <a:ext uri="{FF2B5EF4-FFF2-40B4-BE49-F238E27FC236}">
                <a16:creationId xmlns:a16="http://schemas.microsoft.com/office/drawing/2014/main" id="{760B4BAD-D5ED-1069-522F-52326C88384D}"/>
              </a:ext>
            </a:extLst>
          </p:cNvPr>
          <p:cNvSpPr/>
          <p:nvPr/>
        </p:nvSpPr>
        <p:spPr>
          <a:xfrm>
            <a:off x="7309469" y="5410200"/>
            <a:ext cx="304800" cy="3048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51">
            <a:extLst>
              <a:ext uri="{FF2B5EF4-FFF2-40B4-BE49-F238E27FC236}">
                <a16:creationId xmlns:a16="http://schemas.microsoft.com/office/drawing/2014/main" id="{CDFB0437-DFCB-FF57-3BB7-8090FC50C52F}"/>
              </a:ext>
            </a:extLst>
          </p:cNvPr>
          <p:cNvSpPr/>
          <p:nvPr/>
        </p:nvSpPr>
        <p:spPr>
          <a:xfrm>
            <a:off x="5736592" y="1855031"/>
            <a:ext cx="304800" cy="4579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own Arrow 152">
            <a:extLst>
              <a:ext uri="{FF2B5EF4-FFF2-40B4-BE49-F238E27FC236}">
                <a16:creationId xmlns:a16="http://schemas.microsoft.com/office/drawing/2014/main" id="{49624CE0-3FCB-5A84-E854-78F6DA537E5C}"/>
              </a:ext>
            </a:extLst>
          </p:cNvPr>
          <p:cNvSpPr/>
          <p:nvPr/>
        </p:nvSpPr>
        <p:spPr>
          <a:xfrm>
            <a:off x="5687212" y="2792420"/>
            <a:ext cx="375837" cy="8385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53">
            <a:extLst>
              <a:ext uri="{FF2B5EF4-FFF2-40B4-BE49-F238E27FC236}">
                <a16:creationId xmlns:a16="http://schemas.microsoft.com/office/drawing/2014/main" id="{B6E51360-4746-D11E-FABB-8D686929C1A1}"/>
              </a:ext>
            </a:extLst>
          </p:cNvPr>
          <p:cNvSpPr/>
          <p:nvPr/>
        </p:nvSpPr>
        <p:spPr>
          <a:xfrm>
            <a:off x="5651694" y="4059494"/>
            <a:ext cx="411355" cy="809932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54">
            <a:extLst>
              <a:ext uri="{FF2B5EF4-FFF2-40B4-BE49-F238E27FC236}">
                <a16:creationId xmlns:a16="http://schemas.microsoft.com/office/drawing/2014/main" id="{DF1581C4-435A-0225-AC98-06E401D249A3}"/>
              </a:ext>
            </a:extLst>
          </p:cNvPr>
          <p:cNvSpPr/>
          <p:nvPr/>
        </p:nvSpPr>
        <p:spPr>
          <a:xfrm>
            <a:off x="4581301" y="5791200"/>
            <a:ext cx="27185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8F23A8B-A814-2E30-5461-96C113A5C711}"/>
              </a:ext>
            </a:extLst>
          </p:cNvPr>
          <p:cNvSpPr/>
          <p:nvPr/>
        </p:nvSpPr>
        <p:spPr>
          <a:xfrm>
            <a:off x="4996249" y="5943600"/>
            <a:ext cx="1969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Result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5F5B70C-124C-1BC7-81E9-DBF1F69BFB93}"/>
              </a:ext>
            </a:extLst>
          </p:cNvPr>
          <p:cNvSpPr txBox="1"/>
          <p:nvPr/>
        </p:nvSpPr>
        <p:spPr>
          <a:xfrm>
            <a:off x="7164689" y="6082099"/>
            <a:ext cx="302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Satisfaction of:</a:t>
            </a:r>
            <a:br>
              <a:rPr lang="en-US" dirty="0"/>
            </a:br>
            <a:r>
              <a:rPr lang="en-US" dirty="0"/>
              <a:t>Customers / Citizens / Readers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33453E0-11C1-9092-03C1-671457079D59}"/>
              </a:ext>
            </a:extLst>
          </p:cNvPr>
          <p:cNvSpPr/>
          <p:nvPr/>
        </p:nvSpPr>
        <p:spPr>
          <a:xfrm>
            <a:off x="1896914" y="1071094"/>
            <a:ext cx="1479082" cy="9101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6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013-4962-DA2B-50CB-0731831E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B3AF1-D182-C99A-5F26-00788D52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 dirty="0"/>
              <a:t>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DFC4E-A5DA-F804-749B-68F915DD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40" y="2333367"/>
            <a:ext cx="423793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08450-BCC0-011F-A3A9-E3A30789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40" y="428367"/>
            <a:ext cx="1095951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1DD5B-F2C1-303A-5FBA-F272CC21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40" y="832375"/>
            <a:ext cx="1317625" cy="46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108">
            <a:extLst>
              <a:ext uri="{FF2B5EF4-FFF2-40B4-BE49-F238E27FC236}">
                <a16:creationId xmlns:a16="http://schemas.microsoft.com/office/drawing/2014/main" id="{49EE8C6E-1377-E639-E980-F4823C3B4A65}"/>
              </a:ext>
            </a:extLst>
          </p:cNvPr>
          <p:cNvSpPr/>
          <p:nvPr/>
        </p:nvSpPr>
        <p:spPr>
          <a:xfrm>
            <a:off x="2817340" y="1952367"/>
            <a:ext cx="81534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4E0E7-287B-E070-7970-684B24025320}"/>
              </a:ext>
            </a:extLst>
          </p:cNvPr>
          <p:cNvSpPr txBox="1"/>
          <p:nvPr/>
        </p:nvSpPr>
        <p:spPr>
          <a:xfrm>
            <a:off x="7160740" y="2663736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easily…</a:t>
            </a:r>
          </a:p>
          <a:p>
            <a:r>
              <a:rPr lang="en-US" sz="2400" dirty="0"/>
              <a:t>…make requests.</a:t>
            </a:r>
          </a:p>
          <a:p>
            <a:r>
              <a:rPr lang="en-US" sz="2400" dirty="0"/>
              <a:t>…observe work/results.</a:t>
            </a:r>
          </a:p>
          <a:p>
            <a:r>
              <a:rPr lang="en-US" sz="2400" dirty="0"/>
              <a:t>…fire insubordinates.</a:t>
            </a:r>
          </a:p>
          <a:p>
            <a:endParaRPr lang="en-US" sz="2400" dirty="0"/>
          </a:p>
        </p:txBody>
      </p:sp>
      <p:sp>
        <p:nvSpPr>
          <p:cNvPr id="11" name="Right Arrow 118">
            <a:extLst>
              <a:ext uri="{FF2B5EF4-FFF2-40B4-BE49-F238E27FC236}">
                <a16:creationId xmlns:a16="http://schemas.microsoft.com/office/drawing/2014/main" id="{612CB178-709E-293D-F08A-EEFD9494586C}"/>
              </a:ext>
            </a:extLst>
          </p:cNvPr>
          <p:cNvSpPr/>
          <p:nvPr/>
        </p:nvSpPr>
        <p:spPr>
          <a:xfrm rot="5400000">
            <a:off x="4051113" y="1672726"/>
            <a:ext cx="762001" cy="406883"/>
          </a:xfrm>
          <a:prstGeom prst="rightArrow">
            <a:avLst/>
          </a:prstGeom>
          <a:solidFill>
            <a:schemeClr val="accent5">
              <a:alpha val="61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ounded Rectangle 119">
            <a:extLst>
              <a:ext uri="{FF2B5EF4-FFF2-40B4-BE49-F238E27FC236}">
                <a16:creationId xmlns:a16="http://schemas.microsoft.com/office/drawing/2014/main" id="{B6B70ED0-6B80-3E52-BD9F-57A21E42934E}"/>
              </a:ext>
            </a:extLst>
          </p:cNvPr>
          <p:cNvSpPr/>
          <p:nvPr/>
        </p:nvSpPr>
        <p:spPr>
          <a:xfrm>
            <a:off x="2817340" y="352167"/>
            <a:ext cx="81534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1239E-9D77-FB19-053B-FE4BC2317270}"/>
              </a:ext>
            </a:extLst>
          </p:cNvPr>
          <p:cNvSpPr txBox="1"/>
          <p:nvPr/>
        </p:nvSpPr>
        <p:spPr>
          <a:xfrm>
            <a:off x="6551140" y="428367"/>
            <a:ext cx="426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/>
              <a:t>How to we </a:t>
            </a:r>
            <a:r>
              <a:rPr lang="en-US" sz="1400" b="1" u="sng" dirty="0"/>
              <a:t>combine</a:t>
            </a:r>
            <a:r>
              <a:rPr lang="en-US" sz="1400" dirty="0"/>
              <a:t> the many preferences of this group into one request?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Do we each have to </a:t>
            </a:r>
            <a:r>
              <a:rPr lang="en-US" sz="1400" b="1" u="sng" dirty="0"/>
              <a:t>monitor</a:t>
            </a:r>
            <a:r>
              <a:rPr lang="en-US" sz="1400" dirty="0"/>
              <a:t> the leader’s work? If not, who do we trust (and why)?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If I don’t like this leader, how do I find out if others agree? How do we </a:t>
            </a:r>
            <a:r>
              <a:rPr lang="en-US" sz="1400" b="1" u="sng" dirty="0"/>
              <a:t>fire the leader</a:t>
            </a:r>
            <a:r>
              <a:rPr lang="en-US" sz="1400" dirty="0"/>
              <a:t>?</a:t>
            </a:r>
          </a:p>
          <a:p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9367A4-1A65-FF94-7A4C-BCC4EF101310}"/>
              </a:ext>
            </a:extLst>
          </p:cNvPr>
          <p:cNvSpPr/>
          <p:nvPr/>
        </p:nvSpPr>
        <p:spPr>
          <a:xfrm>
            <a:off x="10579975" y="952837"/>
            <a:ext cx="130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A81A5-3C17-9035-7A77-CE1A712EE763}"/>
              </a:ext>
            </a:extLst>
          </p:cNvPr>
          <p:cNvSpPr/>
          <p:nvPr/>
        </p:nvSpPr>
        <p:spPr>
          <a:xfrm>
            <a:off x="10166634" y="4314567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</a:t>
            </a:r>
          </a:p>
        </p:txBody>
      </p:sp>
      <p:pic>
        <p:nvPicPr>
          <p:cNvPr id="16" name="Picture 2" descr="http://d.gr-assets.com/authors/1354242942p5/5838650.jpg">
            <a:extLst>
              <a:ext uri="{FF2B5EF4-FFF2-40B4-BE49-F238E27FC236}">
                <a16:creationId xmlns:a16="http://schemas.microsoft.com/office/drawing/2014/main" id="{34AD80E5-24AE-B30B-52B2-55004BDE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3837" y="4924167"/>
            <a:ext cx="951703" cy="114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BC82A6-E43C-6D71-5DCC-7ECC60A5F31D}"/>
              </a:ext>
            </a:extLst>
          </p:cNvPr>
          <p:cNvSpPr txBox="1"/>
          <p:nvPr/>
        </p:nvSpPr>
        <p:spPr>
          <a:xfrm>
            <a:off x="3856263" y="5457567"/>
            <a:ext cx="7952677" cy="408623"/>
          </a:xfrm>
          <a:prstGeom prst="wedgeRoundRectCallout">
            <a:avLst>
              <a:gd name="adj1" fmla="val -54946"/>
              <a:gd name="adj2" fmla="val -30997"/>
              <a:gd name="adj3" fmla="val 16667"/>
            </a:avLst>
          </a:prstGeom>
          <a:solidFill>
            <a:schemeClr val="bg1">
              <a:alpha val="64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/>
              <a:t>Quis</a:t>
            </a:r>
            <a:r>
              <a:rPr lang="en-US" i="1" dirty="0"/>
              <a:t> </a:t>
            </a:r>
            <a:r>
              <a:rPr lang="en-US" i="1" dirty="0" err="1"/>
              <a:t>custodiet</a:t>
            </a:r>
            <a:r>
              <a:rPr lang="en-US" i="1" dirty="0"/>
              <a:t> </a:t>
            </a:r>
            <a:r>
              <a:rPr lang="en-US" i="1" dirty="0" err="1"/>
              <a:t>ipsos</a:t>
            </a:r>
            <a:r>
              <a:rPr lang="en-US" i="1" dirty="0"/>
              <a:t> </a:t>
            </a:r>
            <a:r>
              <a:rPr lang="en-US" i="1" dirty="0" err="1"/>
              <a:t>custodes</a:t>
            </a:r>
            <a:r>
              <a:rPr lang="en-US" i="1" dirty="0"/>
              <a:t>? </a:t>
            </a:r>
            <a:r>
              <a:rPr lang="en-US" dirty="0"/>
              <a:t>– “But who is in charge of those who are in charge?”</a:t>
            </a:r>
          </a:p>
        </p:txBody>
      </p:sp>
      <p:pic>
        <p:nvPicPr>
          <p:cNvPr id="18" name="Picture 17" descr="http://www.shoutot.com/stockimage/who-watches-the-watchmen.jpg">
            <a:extLst>
              <a:ext uri="{FF2B5EF4-FFF2-40B4-BE49-F238E27FC236}">
                <a16:creationId xmlns:a16="http://schemas.microsoft.com/office/drawing/2014/main" id="{4FB4B3DF-0110-CDC7-30F7-10269E14074A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75" b="93625" l="10000" r="90000">
                        <a14:foregroundMark x1="43516" y1="71000" x2="43516" y2="71000"/>
                        <a14:foregroundMark x1="34922" y1="58375" x2="34922" y2="58375"/>
                        <a14:foregroundMark x1="32734" y1="48750" x2="32734" y2="4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88" y="5680984"/>
            <a:ext cx="609600" cy="37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D8108A-BBEF-F83A-B660-A652DF28DBCA}"/>
              </a:ext>
            </a:extLst>
          </p:cNvPr>
          <p:cNvSpPr txBox="1"/>
          <p:nvPr/>
        </p:nvSpPr>
        <p:spPr>
          <a:xfrm>
            <a:off x="290862" y="1564670"/>
            <a:ext cx="2384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Prediction Markets fix this.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F6C33A-6CD3-A053-B87F-E8BC5866BF69}"/>
              </a:ext>
            </a:extLst>
          </p:cNvPr>
          <p:cNvCxnSpPr/>
          <p:nvPr/>
        </p:nvCxnSpPr>
        <p:spPr>
          <a:xfrm flipV="1">
            <a:off x="1309816" y="1668162"/>
            <a:ext cx="2804984" cy="995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1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446C-F6EA-C62D-28EA-EED6626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7" y="149845"/>
            <a:ext cx="7443019" cy="814746"/>
          </a:xfrm>
        </p:spPr>
        <p:txBody>
          <a:bodyPr/>
          <a:lstStyle/>
          <a:p>
            <a:r>
              <a:rPr lang="en-US" dirty="0"/>
              <a:t>When Worlds Collide…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C01AF-031D-D7B8-0A77-1D69A704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9" y="977986"/>
            <a:ext cx="9436949" cy="5314182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36E514-E8A2-DB8F-BA93-C255F75D3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4883" y="2252618"/>
            <a:ext cx="5873095" cy="28740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5AF623-F2BB-E0F9-BEE7-6DE062E8B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9640" y="3565339"/>
            <a:ext cx="2446727" cy="11973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1B17E25-D5D7-2591-7379-AC376F348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3764" y="5276392"/>
            <a:ext cx="1183909" cy="57936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131A707-A09D-18C3-5B49-73526D85C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066" y="4837005"/>
            <a:ext cx="1183911" cy="579361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20EB3551-32E8-C0C7-4AB9-062E2CC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9F6E09B-DF8C-B45F-C6B3-AFB1581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3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3903-DCC9-4C1D-9997-B121EFFF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C084-025F-46DB-8A83-68CE52AD6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5" y="327024"/>
            <a:ext cx="5397500" cy="5111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Screenshots</a:t>
            </a:r>
            <a:r>
              <a:rPr lang="en-US" baseline="0" dirty="0"/>
              <a:t> from my own BTC sidechain project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CFB27-8612-4626-A422-D127584B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E994-0769-47AA-8E59-55B17EED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 dirty="0"/>
              <a:t> t.me/</a:t>
            </a:r>
            <a:r>
              <a:rPr lang="en-US" dirty="0" err="1"/>
              <a:t>DcInsiders</a:t>
            </a:r>
            <a:r>
              <a:rPr lang="en-US" dirty="0"/>
              <a:t>    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/>
              <a:t>www.drivechain.info       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/>
              <a:t>@truthcoin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2F3474-7C54-4320-A5A3-918DC5D9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4" y="653567"/>
            <a:ext cx="8418411" cy="600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282280-1A7B-47C4-AF3A-990C2B788564}"/>
              </a:ext>
            </a:extLst>
          </p:cNvPr>
          <p:cNvSpPr txBox="1">
            <a:spLocks/>
          </p:cNvSpPr>
          <p:nvPr/>
        </p:nvSpPr>
        <p:spPr>
          <a:xfrm>
            <a:off x="9256611" y="709610"/>
            <a:ext cx="2771221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www.BitcoinHivemind.com</a:t>
            </a:r>
          </a:p>
        </p:txBody>
      </p:sp>
    </p:spTree>
    <p:extLst>
      <p:ext uri="{BB962C8B-B14F-4D97-AF65-F5344CB8AC3E}">
        <p14:creationId xmlns:p14="http://schemas.microsoft.com/office/powerpoint/2010/main" val="387785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3903-DCC9-4C1D-9997-B121EFFF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CFB27-8612-4626-A422-D127584B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E994-0769-47AA-8E59-55B17EED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/>
              <a:t>www.bip300.info     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2F3474-7C54-4320-A5A3-918DC5D9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4" y="653567"/>
            <a:ext cx="8418411" cy="600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9108F2-E77F-4A60-B2F6-2A8A8966A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24" y="761596"/>
            <a:ext cx="8209769" cy="603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57653B-832C-4EFE-9CD5-0D1F69E6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6D6991-3709-423A-9B5C-F4C03A25C9D0}"/>
              </a:ext>
            </a:extLst>
          </p:cNvPr>
          <p:cNvSpPr txBox="1">
            <a:spLocks/>
          </p:cNvSpPr>
          <p:nvPr/>
        </p:nvSpPr>
        <p:spPr>
          <a:xfrm>
            <a:off x="5878285" y="327024"/>
            <a:ext cx="5397500" cy="511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Screenshots from my own BTC sidechain project</a:t>
            </a:r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9B0BFA-ABAF-49D5-B2A4-64AA42A6835E}"/>
              </a:ext>
            </a:extLst>
          </p:cNvPr>
          <p:cNvSpPr txBox="1">
            <a:spLocks/>
          </p:cNvSpPr>
          <p:nvPr/>
        </p:nvSpPr>
        <p:spPr>
          <a:xfrm>
            <a:off x="9256611" y="709610"/>
            <a:ext cx="2771221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www.BitcoinHivemind.com</a:t>
            </a:r>
          </a:p>
        </p:txBody>
      </p:sp>
    </p:spTree>
    <p:extLst>
      <p:ext uri="{BB962C8B-B14F-4D97-AF65-F5344CB8AC3E}">
        <p14:creationId xmlns:p14="http://schemas.microsoft.com/office/powerpoint/2010/main" val="3153114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3903-DCC9-4C1D-9997-B121EFFF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CFB27-8612-4626-A422-D127584B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E994-0769-47AA-8E59-55B17EED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/>
              <a:t>www.bip300.info     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2F3474-7C54-4320-A5A3-918DC5D9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4" y="653567"/>
            <a:ext cx="8418411" cy="600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9108F2-E77F-4A60-B2F6-2A8A8966A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24" y="761596"/>
            <a:ext cx="8209769" cy="603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7BE7B7-238C-43DD-ABC5-A732D9081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36" y="548345"/>
            <a:ext cx="8053085" cy="619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EDF83C-D66A-416A-A221-61CE62D8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F4DDD6-D9E3-4819-9347-7E3777140BFD}"/>
              </a:ext>
            </a:extLst>
          </p:cNvPr>
          <p:cNvSpPr txBox="1">
            <a:spLocks/>
          </p:cNvSpPr>
          <p:nvPr/>
        </p:nvSpPr>
        <p:spPr>
          <a:xfrm>
            <a:off x="5878285" y="327024"/>
            <a:ext cx="5397500" cy="511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Screenshots from my own BTC sidechain project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C1372E-F6BB-4BF1-BE83-214D3861058F}"/>
              </a:ext>
            </a:extLst>
          </p:cNvPr>
          <p:cNvSpPr txBox="1">
            <a:spLocks/>
          </p:cNvSpPr>
          <p:nvPr/>
        </p:nvSpPr>
        <p:spPr>
          <a:xfrm>
            <a:off x="9256611" y="709610"/>
            <a:ext cx="2771221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www.BitcoinHivemind.com</a:t>
            </a:r>
          </a:p>
        </p:txBody>
      </p:sp>
    </p:spTree>
    <p:extLst>
      <p:ext uri="{BB962C8B-B14F-4D97-AF65-F5344CB8AC3E}">
        <p14:creationId xmlns:p14="http://schemas.microsoft.com/office/powerpoint/2010/main" val="4017421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3903-DCC9-4C1D-9997-B121EFFF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CFB27-8612-4626-A422-D127584B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B7B-B545-4723-8D44-5CC401310D8B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E994-0769-47AA-8E59-55B17EED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Telegram:</a:t>
            </a:r>
            <a:r>
              <a:rPr lang="en-US"/>
              <a:t> t.me/DcInsiders     </a:t>
            </a:r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Website: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/>
              <a:t>www.bip300.info      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/>
              <a:t>@truthcoin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2F3474-7C54-4320-A5A3-918DC5D9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4" y="653567"/>
            <a:ext cx="8418411" cy="600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19108F2-E77F-4A60-B2F6-2A8A8966A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24" y="761596"/>
            <a:ext cx="8209769" cy="603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7BE7B7-238C-43DD-ABC5-A732D9081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36" y="548345"/>
            <a:ext cx="8053085" cy="619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17E94-8107-4CBD-8792-56DE074C2060}"/>
              </a:ext>
            </a:extLst>
          </p:cNvPr>
          <p:cNvSpPr txBox="1"/>
          <p:nvPr/>
        </p:nvSpPr>
        <p:spPr>
          <a:xfrm>
            <a:off x="491227" y="4884506"/>
            <a:ext cx="504435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Idea: “Futarchy” --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futures markets for how well certain leaders would perform, if they were in charge.</a:t>
            </a:r>
            <a:endParaRPr lang="en-US" sz="2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0BCC6A-6833-4113-ACB2-9B707A1F0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063250-1C61-4628-9F90-DB8143276C9F}"/>
              </a:ext>
            </a:extLst>
          </p:cNvPr>
          <p:cNvSpPr txBox="1">
            <a:spLocks/>
          </p:cNvSpPr>
          <p:nvPr/>
        </p:nvSpPr>
        <p:spPr>
          <a:xfrm>
            <a:off x="5878285" y="327024"/>
            <a:ext cx="5397500" cy="511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Screenshots from my own BTC sidechain project</a:t>
            </a:r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1DB536-1E8E-4F63-A110-6547E71F2517}"/>
              </a:ext>
            </a:extLst>
          </p:cNvPr>
          <p:cNvSpPr txBox="1">
            <a:spLocks/>
          </p:cNvSpPr>
          <p:nvPr/>
        </p:nvSpPr>
        <p:spPr>
          <a:xfrm>
            <a:off x="9256611" y="709610"/>
            <a:ext cx="2771221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www.BitcoinHivemind.com</a:t>
            </a:r>
          </a:p>
        </p:txBody>
      </p:sp>
    </p:spTree>
    <p:extLst>
      <p:ext uri="{BB962C8B-B14F-4D97-AF65-F5344CB8AC3E}">
        <p14:creationId xmlns:p14="http://schemas.microsoft.com/office/powerpoint/2010/main" val="2057209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19D4-F490-D751-CEBC-45760B93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Supporters and Detractors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70F7CF-552E-1933-C5E9-EB63671BAE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9119" y="925436"/>
          <a:ext cx="11053761" cy="503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485">
                  <a:extLst>
                    <a:ext uri="{9D8B030D-6E8A-4147-A177-3AD203B41FA5}">
                      <a16:colId xmlns:a16="http://schemas.microsoft.com/office/drawing/2014/main" val="3180842274"/>
                    </a:ext>
                  </a:extLst>
                </a:gridCol>
                <a:gridCol w="4194928">
                  <a:extLst>
                    <a:ext uri="{9D8B030D-6E8A-4147-A177-3AD203B41FA5}">
                      <a16:colId xmlns:a16="http://schemas.microsoft.com/office/drawing/2014/main" val="3772137604"/>
                    </a:ext>
                  </a:extLst>
                </a:gridCol>
                <a:gridCol w="5316348">
                  <a:extLst>
                    <a:ext uri="{9D8B030D-6E8A-4147-A177-3AD203B41FA5}">
                      <a16:colId xmlns:a16="http://schemas.microsoft.com/office/drawing/2014/main" val="452900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Detractors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3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Theorists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Many Tech Elite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 visit LayerTwoLabs.com/friends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Hopelessly Confused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The main concern is Billions of Revenue, may cost miners $40k , which may harm small miners.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(None of that is true.)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2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Reluctant </a:t>
                      </a:r>
                      <a:r>
                        <a:rPr lang="en-US" sz="3200" b="1" dirty="0" err="1"/>
                        <a:t>Altcoiners</a:t>
                      </a:r>
                      <a:endParaRPr lang="en-US" sz="3200" b="1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ETH, Monero, BCH, </a:t>
                      </a:r>
                      <a:r>
                        <a:rPr lang="en-US" dirty="0" err="1"/>
                        <a:t>Namecoin</a:t>
                      </a:r>
                      <a:r>
                        <a:rPr lang="en-US" dirty="0"/>
                        <a:t>, Sia</a:t>
                      </a:r>
                      <a:br>
                        <a:rPr lang="en-US" dirty="0"/>
                      </a:br>
                      <a:r>
                        <a:rPr lang="en-US" dirty="0"/>
                        <a:t>– all created by </a:t>
                      </a:r>
                      <a:r>
                        <a:rPr lang="en-US" dirty="0" err="1"/>
                        <a:t>Bitcoiners</a:t>
                      </a:r>
                      <a:r>
                        <a:rPr lang="en-US" dirty="0"/>
                        <a:t>.</a:t>
                      </a:r>
                      <a:br>
                        <a:rPr lang="en-US" dirty="0"/>
                      </a:br>
                      <a:r>
                        <a:rPr lang="en-US" dirty="0"/>
                        <a:t>Published comments of regret, re</a:t>
                      </a:r>
                      <a:br>
                        <a:rPr lang="en-US" dirty="0"/>
                      </a:br>
                      <a:r>
                        <a:rPr lang="en-US" dirty="0"/>
                        <a:t>Bitcoin’s non-extensibility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All will be cloned, by me! So we will steal back their 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The Death Cult</a:t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Unwilling to give Altcoins any credit for innovation. Or adoption.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dirty="0"/>
                        <a:t>Think Bitcoin shouldn’t improve / can’t improve (since it is perfect).</a:t>
                      </a:r>
                    </a:p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r>
                        <a:rPr lang="en-US" dirty="0"/>
                        <a:t>Prefer Bitcoin to stay niche.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54255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67D4F-9164-D0C3-5075-54CB34C5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BD108-48DC-BE5E-0306-DB570EFF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1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DA36-42D6-E092-BAB0-8E3EA66F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46" y="314675"/>
            <a:ext cx="8349943" cy="845667"/>
          </a:xfrm>
        </p:spPr>
        <p:txBody>
          <a:bodyPr/>
          <a:lstStyle/>
          <a:p>
            <a:r>
              <a:rPr lang="en-US" dirty="0"/>
              <a:t>In One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CC17A-05F4-648F-84B3-DCD7215A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83" y="1286635"/>
            <a:ext cx="10625517" cy="4890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More revenues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( 10x 20x ) are possible,</a:t>
            </a:r>
            <a:br>
              <a:rPr lang="en-US" dirty="0"/>
            </a:br>
            <a:r>
              <a:rPr lang="en-US" dirty="0"/>
              <a:t>   but only if Miners </a:t>
            </a:r>
            <a:r>
              <a:rPr lang="en-US" i="1" u="sng" dirty="0"/>
              <a:t>educate themselves on the tech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Including conflicts-of-interest among dev groups.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BIPs 300/301 ?</a:t>
            </a:r>
          </a:p>
          <a:p>
            <a:pPr lvl="1"/>
            <a:r>
              <a:rPr lang="en-US" dirty="0"/>
              <a:t>300 allows for conversion: [ Altcoin L1 ]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 BTC-only L2 ] .</a:t>
            </a:r>
          </a:p>
          <a:p>
            <a:pPr lvl="1"/>
            <a:r>
              <a:rPr lang="en-US" dirty="0"/>
              <a:t>301 allows Bitcoin miners (that’s you), to collect all the fees of these networks.</a:t>
            </a:r>
          </a:p>
          <a:p>
            <a:pPr lvl="1"/>
            <a:r>
              <a:rPr lang="en-US" i="1" u="sng" dirty="0"/>
              <a:t>Requires 51% hashrate</a:t>
            </a:r>
            <a:r>
              <a:rPr lang="en-US" dirty="0"/>
              <a:t> to activate soft fork + other very small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get it ?</a:t>
            </a:r>
          </a:p>
          <a:p>
            <a:pPr lvl="1"/>
            <a:r>
              <a:rPr lang="en-US" dirty="0"/>
              <a:t>Miners </a:t>
            </a:r>
            <a:r>
              <a:rPr lang="en-US" i="1" u="sng" dirty="0"/>
              <a:t>take responsibility</a:t>
            </a:r>
            <a:r>
              <a:rPr lang="en-US" dirty="0"/>
              <a:t> for educating self on BIPs.</a:t>
            </a:r>
          </a:p>
          <a:p>
            <a:pPr lvl="1"/>
            <a:r>
              <a:rPr lang="en-US" dirty="0"/>
              <a:t>Fix </a:t>
            </a:r>
            <a:r>
              <a:rPr lang="en-US" dirty="0" err="1"/>
              <a:t>softfork</a:t>
            </a:r>
            <a:r>
              <a:rPr lang="en-US" dirty="0"/>
              <a:t> deadlock issue. Force responsibility onto someone.</a:t>
            </a:r>
          </a:p>
          <a:p>
            <a:pPr lvl="1"/>
            <a:r>
              <a:rPr lang="en-US" dirty="0"/>
              <a:t>Fix Pool – Hasher communication.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D4A12-133D-843D-643B-119F6415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B173B-09E4-CFDE-8DE4-DE42BFE1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2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27E2-95F4-DD99-A6D3-8CF6E292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Conflicts of Interest – Time to get Woke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A6D6-56C9-92F1-5D8A-CD111916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Devs , Users, Miners, Investors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4E8FD-ED70-EECC-68FD-84518C5D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14588-B8F5-FC07-540C-194C8D61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00F6-E7E2-6966-EEC0-9C3E5D98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 with Your Decision!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E35D-E592-C44D-8414-61ED6C571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@truthcoin on twitter</a:t>
            </a:r>
          </a:p>
          <a:p>
            <a:r>
              <a:rPr lang="en-US" dirty="0"/>
              <a:t>@psztorc on Telegram</a:t>
            </a:r>
          </a:p>
          <a:p>
            <a:r>
              <a:rPr lang="en-US" dirty="0"/>
              <a:t>I know many Pools/Miners, also can contact me through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2201F-4BFD-49F2-479F-F57EA345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704CA-BB84-C21D-77F4-7EA44D96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7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446C-F6EA-C62D-28EA-EED6626C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7" y="149845"/>
            <a:ext cx="7443019" cy="814746"/>
          </a:xfrm>
        </p:spPr>
        <p:txBody>
          <a:bodyPr/>
          <a:lstStyle/>
          <a:p>
            <a:r>
              <a:rPr lang="en-US" dirty="0"/>
              <a:t>When Worlds Collide…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C01AF-031D-D7B8-0A77-1D69A704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79" y="977986"/>
            <a:ext cx="9436949" cy="5314182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36E514-E8A2-DB8F-BA93-C255F75D3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4883" y="2252618"/>
            <a:ext cx="5873095" cy="28740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5AF623-F2BB-E0F9-BEE7-6DE062E8B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9640" y="3565339"/>
            <a:ext cx="2446727" cy="11973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1B17E25-D5D7-2591-7379-AC376F348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3764" y="5276392"/>
            <a:ext cx="1183909" cy="57936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131A707-A09D-18C3-5B49-73526D85C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066" y="4837005"/>
            <a:ext cx="1183911" cy="579361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20EB3551-32E8-C0C7-4AB9-062E2CC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9F6E09B-DF8C-B45F-C6B3-AFB1581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5</a:t>
            </a:fld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2CF7DE-0F28-E3C2-3A11-28F8C7E695AB}"/>
              </a:ext>
            </a:extLst>
          </p:cNvPr>
          <p:cNvSpPr/>
          <p:nvPr/>
        </p:nvSpPr>
        <p:spPr>
          <a:xfrm>
            <a:off x="4280687" y="5140081"/>
            <a:ext cx="1375646" cy="9289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5B5AB2-359C-C135-6FC1-FE4202EC47AD}"/>
              </a:ext>
            </a:extLst>
          </p:cNvPr>
          <p:cNvSpPr/>
          <p:nvPr/>
        </p:nvSpPr>
        <p:spPr>
          <a:xfrm>
            <a:off x="7860676" y="4711665"/>
            <a:ext cx="1113212" cy="8568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9CC9C43-FFE3-F7D3-901A-71E8B7A9E2D9}"/>
              </a:ext>
            </a:extLst>
          </p:cNvPr>
          <p:cNvSpPr/>
          <p:nvPr/>
        </p:nvSpPr>
        <p:spPr>
          <a:xfrm rot="20903908" flipV="1">
            <a:off x="5604166" y="5328997"/>
            <a:ext cx="2046067" cy="335316"/>
          </a:xfrm>
          <a:prstGeom prst="arc">
            <a:avLst>
              <a:gd name="adj1" fmla="val 11200789"/>
              <a:gd name="adj2" fmla="val 0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ADB8-0FB2-D01C-3968-59813E10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1000+ Pages About Bitcoin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F08E5-5672-FFB3-00DE-90D10D48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1A689-C80B-5CFF-9B48-4BE44E4C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9AC03-9F3F-4D95-122B-95C47DB58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0685"/>
            <a:ext cx="12192000" cy="3577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EDB89-02C0-7E2F-A385-8F9945D04588}"/>
              </a:ext>
            </a:extLst>
          </p:cNvPr>
          <p:cNvSpPr txBox="1"/>
          <p:nvPr/>
        </p:nvSpPr>
        <p:spPr>
          <a:xfrm>
            <a:off x="715525" y="1181891"/>
            <a:ext cx="352829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2012-2014 |  Statistician, Yale Econ </a:t>
            </a:r>
            <a:r>
              <a:rPr lang="en-US" dirty="0">
                <a:sym typeface="Wingdings" panose="05000000000000000000" pitchFamily="2" charset="2"/>
              </a:rPr>
              <a:t> Bitcoin Researcher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1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D916-F50E-A4EC-D5F5-911A1B24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DFE5-71D4-0FEE-E025-FB1353E2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CEF9-B995-D29C-F907-EDF34F2A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D086D-735A-1483-E9EC-8E92F2D8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D0F0D-0A65-71A6-B24F-368457BFC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2" y="903090"/>
            <a:ext cx="11603155" cy="56356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2E5B3-2D09-EA2F-C474-576DFB9C19B6}"/>
              </a:ext>
            </a:extLst>
          </p:cNvPr>
          <p:cNvSpPr txBox="1">
            <a:spLocks/>
          </p:cNvSpPr>
          <p:nvPr/>
        </p:nvSpPr>
        <p:spPr>
          <a:xfrm>
            <a:off x="638176" y="319285"/>
            <a:ext cx="3233738" cy="8151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My Big Break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41E843-0C1C-2927-0D70-5B4CBBC76A3B}"/>
              </a:ext>
            </a:extLst>
          </p:cNvPr>
          <p:cNvSpPr txBox="1">
            <a:spLocks/>
          </p:cNvSpPr>
          <p:nvPr/>
        </p:nvSpPr>
        <p:spPr>
          <a:xfrm>
            <a:off x="5456492" y="405603"/>
            <a:ext cx="6036658" cy="624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Dec 2014 – Adam Back links to my blog</a:t>
            </a:r>
          </a:p>
        </p:txBody>
      </p:sp>
    </p:spTree>
    <p:extLst>
      <p:ext uri="{BB962C8B-B14F-4D97-AF65-F5344CB8AC3E}">
        <p14:creationId xmlns:p14="http://schemas.microsoft.com/office/powerpoint/2010/main" val="325669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5D2F-36E9-7434-5002-213BE3C9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80" y="210962"/>
            <a:ext cx="3525694" cy="858279"/>
          </a:xfrm>
        </p:spPr>
        <p:txBody>
          <a:bodyPr/>
          <a:lstStyle/>
          <a:p>
            <a:r>
              <a:rPr lang="en-US" dirty="0"/>
              <a:t>Since 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7FD2-762A-6125-26CA-B9D248DE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204486"/>
            <a:ext cx="11326896" cy="5151863"/>
          </a:xfrm>
        </p:spPr>
        <p:txBody>
          <a:bodyPr>
            <a:normAutofit/>
          </a:bodyPr>
          <a:lstStyle/>
          <a:p>
            <a:r>
              <a:rPr lang="en-US" dirty="0"/>
              <a:t>2013/2014 -- wrote code/whitepaper for P2P oracle (BitcoinHivemind.com)</a:t>
            </a:r>
          </a:p>
          <a:p>
            <a:r>
              <a:rPr lang="en-US" dirty="0"/>
              <a:t>Technical Talks</a:t>
            </a:r>
          </a:p>
          <a:p>
            <a:pPr lvl="1"/>
            <a:r>
              <a:rPr lang="en-US" dirty="0"/>
              <a:t>Scaling Bitcoin 1 2 &amp; 3 -- Program Committee for #4</a:t>
            </a:r>
          </a:p>
          <a:p>
            <a:pPr lvl="1"/>
            <a:r>
              <a:rPr lang="en-US" dirty="0" err="1"/>
              <a:t>TabConf</a:t>
            </a:r>
            <a:r>
              <a:rPr lang="en-US" dirty="0"/>
              <a:t> every year – keynoted in 2018</a:t>
            </a:r>
          </a:p>
          <a:p>
            <a:pPr lvl="1"/>
            <a:r>
              <a:rPr lang="en-US" dirty="0" err="1"/>
              <a:t>BitDevs</a:t>
            </a:r>
            <a:r>
              <a:rPr lang="en-US" dirty="0"/>
              <a:t> – Summer 2014 (NYC), Austin (May 2018)</a:t>
            </a:r>
          </a:p>
          <a:p>
            <a:pPr lvl="1"/>
            <a:r>
              <a:rPr lang="en-US" dirty="0"/>
              <a:t>Bitcoin Wednesday – all around the globe (Toronto, Chicago, Amsterdam,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Consensus Construct (2017, 2019); American Banker ; </a:t>
            </a:r>
            <a:r>
              <a:rPr lang="en-US" dirty="0" err="1"/>
              <a:t>Qcon</a:t>
            </a:r>
            <a:r>
              <a:rPr lang="en-US" dirty="0"/>
              <a:t> London (2017)</a:t>
            </a:r>
          </a:p>
          <a:p>
            <a:pPr lvl="1"/>
            <a:r>
              <a:rPr lang="en-US" dirty="0"/>
              <a:t>Bitcoin Miami 2019/2021/2022/2023 &amp; Amsterdam (all years)</a:t>
            </a:r>
          </a:p>
          <a:p>
            <a:pPr lvl="1"/>
            <a:r>
              <a:rPr lang="en-US" dirty="0"/>
              <a:t>Countless podcasts, spaces, etc.</a:t>
            </a:r>
          </a:p>
          <a:p>
            <a:r>
              <a:rPr lang="en-US" dirty="0"/>
              <a:t>Wrote BIPs 300 and 301.</a:t>
            </a:r>
          </a:p>
          <a:p>
            <a:r>
              <a:rPr lang="en-US" dirty="0"/>
              <a:t>Raised $3M to start LayerTwo Labs &amp; help </a:t>
            </a:r>
            <a:r>
              <a:rPr lang="en-US" dirty="0" err="1"/>
              <a:t>Bitcoiners</a:t>
            </a:r>
            <a:r>
              <a:rPr lang="en-US" dirty="0"/>
              <a:t> dominate the world.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A8C1D-BC01-460B-8B83-847CFFF1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786A2-BFAC-3EDC-E3D8-E442C062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A3F0E-D9E6-2347-F55C-95BDDC33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u="sng">
                <a:solidFill>
                  <a:schemeClr val="bg1">
                    <a:lumMod val="85000"/>
                  </a:schemeClr>
                </a:solidFill>
              </a:rPr>
              <a:t>Site: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www.LayerTwoLabs.com</a:t>
            </a:r>
            <a:r>
              <a:rPr lang="en-US"/>
              <a:t>  </a:t>
            </a:r>
            <a:r>
              <a:rPr lang="en-US" u="sng">
                <a:solidFill>
                  <a:schemeClr val="tx1"/>
                </a:solidFill>
              </a:rPr>
              <a:t>www.drivechain.info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u="sng">
                <a:solidFill>
                  <a:schemeClr val="bg1">
                    <a:lumMod val="75000"/>
                  </a:schemeClr>
                </a:solidFill>
              </a:rPr>
              <a:t>Paul’s Twitter: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@truthcoin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7F045-87CC-2A9F-D522-EB6B588E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7F82-84DC-415B-8D0D-0C674AA6E930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3FF420-080D-A206-3585-B0C9630E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589" y="1921358"/>
            <a:ext cx="8248650" cy="858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Part 2 – BIP 300/301</a:t>
            </a:r>
            <a:br>
              <a:rPr lang="en-US" sz="5400" dirty="0"/>
            </a:br>
            <a:r>
              <a:rPr lang="en-US" sz="3200" dirty="0"/>
              <a:t>(also called “Drivechain”)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4AFFC-AF37-ADB6-3539-05FB49F29A4F}"/>
              </a:ext>
            </a:extLst>
          </p:cNvPr>
          <p:cNvSpPr txBox="1"/>
          <p:nvPr/>
        </p:nvSpPr>
        <p:spPr>
          <a:xfrm>
            <a:off x="1648046" y="3561907"/>
            <a:ext cx="40413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The idea</a:t>
            </a:r>
          </a:p>
          <a:p>
            <a:pPr marL="342900" indent="-342900">
              <a:buAutoNum type="arabicPeriod"/>
            </a:pPr>
            <a:r>
              <a:rPr lang="en-US" sz="2800" dirty="0"/>
              <a:t> Timeline of Progress</a:t>
            </a:r>
          </a:p>
          <a:p>
            <a:pPr marL="342900" indent="-342900">
              <a:buAutoNum type="arabicPeriod"/>
            </a:pPr>
            <a:r>
              <a:rPr lang="en-US" sz="2800" dirty="0"/>
              <a:t> Supporters / Detractors</a:t>
            </a:r>
          </a:p>
          <a:p>
            <a:pPr marL="342900" indent="-342900">
              <a:buAutoNum type="arabicPeriod"/>
            </a:pPr>
            <a:r>
              <a:rPr lang="en-US" sz="2800" dirty="0"/>
              <a:t> More details</a:t>
            </a:r>
          </a:p>
        </p:txBody>
      </p:sp>
    </p:spTree>
    <p:extLst>
      <p:ext uri="{BB962C8B-B14F-4D97-AF65-F5344CB8AC3E}">
        <p14:creationId xmlns:p14="http://schemas.microsoft.com/office/powerpoint/2010/main" val="7697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4934</Words>
  <Application>Microsoft Office PowerPoint</Application>
  <PresentationFormat>Widescreen</PresentationFormat>
  <Paragraphs>522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Office Theme</vt:lpstr>
      <vt:lpstr>BIP 300/301 – Collecting every txn fee on Earth</vt:lpstr>
      <vt:lpstr>In One Slide</vt:lpstr>
      <vt:lpstr>When Worlds Collide…</vt:lpstr>
      <vt:lpstr>When Worlds Collide…</vt:lpstr>
      <vt:lpstr>When Worlds Collide…</vt:lpstr>
      <vt:lpstr>My 1000+ Pages About Bitcoin</vt:lpstr>
      <vt:lpstr>PowerPoint Presentation</vt:lpstr>
      <vt:lpstr>Since Then…</vt:lpstr>
      <vt:lpstr>Part 2 – BIP 300/301 (also called “Drivechain”)</vt:lpstr>
      <vt:lpstr>Goals of BIP 300/301</vt:lpstr>
      <vt:lpstr>Goals of BIP 300/301</vt:lpstr>
      <vt:lpstr>The Goal</vt:lpstr>
      <vt:lpstr>The Goal</vt:lpstr>
      <vt:lpstr>Not limited to Existing Altcoins</vt:lpstr>
      <vt:lpstr>The Cost</vt:lpstr>
      <vt:lpstr>The Cost</vt:lpstr>
      <vt:lpstr>Timeline of Progress</vt:lpstr>
      <vt:lpstr>PowerPoint Presentation</vt:lpstr>
      <vt:lpstr>PowerPoint Presentation</vt:lpstr>
      <vt:lpstr>PowerPoint Presentation</vt:lpstr>
      <vt:lpstr>A Bold Claim</vt:lpstr>
      <vt:lpstr>That “Zero Risk” Part</vt:lpstr>
      <vt:lpstr>A Bold Claim</vt:lpstr>
      <vt:lpstr>A. Heterogeneity</vt:lpstr>
      <vt:lpstr>A. Heterogeneity</vt:lpstr>
      <vt:lpstr>A Bold Claim</vt:lpstr>
      <vt:lpstr>LargeBlocks?? What about Decentralization??</vt:lpstr>
      <vt:lpstr>How to Get These BIPs</vt:lpstr>
      <vt:lpstr>PowerPoint Presentation</vt:lpstr>
      <vt:lpstr>Modern Soft Fork Activation</vt:lpstr>
      <vt:lpstr>How to Get BIPs 300/301</vt:lpstr>
      <vt:lpstr>Thank You For Your Attention</vt:lpstr>
      <vt:lpstr>Fundamental Value – Namecoin </vt:lpstr>
      <vt:lpstr>Screenshot #1 from  www.truthcoin.info/blog/bitnames/ </vt:lpstr>
      <vt:lpstr>Screenshot #2 from  www.truthcoin.info/blog/bitnames/ </vt:lpstr>
      <vt:lpstr>Screenshot #3 from  www.truthcoin.info/blog/bitnames/ </vt:lpstr>
      <vt:lpstr>Fundamental Value – Truthcoin</vt:lpstr>
      <vt:lpstr>PowerPoint Presentation</vt:lpstr>
      <vt:lpstr>PowerPoint Presentation</vt:lpstr>
      <vt:lpstr>Prediction Markets</vt:lpstr>
      <vt:lpstr>Prediction Markets</vt:lpstr>
      <vt:lpstr>Prediction Markets</vt:lpstr>
      <vt:lpstr>Prediction Markets</vt:lpstr>
      <vt:lpstr>Supporters and Detractors</vt:lpstr>
      <vt:lpstr>In One Slide</vt:lpstr>
      <vt:lpstr>Conflicts of Interest – Time to get Woke</vt:lpstr>
      <vt:lpstr>Good Luck with Your Decision!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 300/301 – Collecting all the World’s Txn Fees</dc:title>
  <dc:creator>Paul Sztorc</dc:creator>
  <cp:lastModifiedBy>Paul Sztorc</cp:lastModifiedBy>
  <cp:revision>2</cp:revision>
  <dcterms:created xsi:type="dcterms:W3CDTF">2023-11-16T15:51:52Z</dcterms:created>
  <dcterms:modified xsi:type="dcterms:W3CDTF">2023-11-18T06:01:06Z</dcterms:modified>
</cp:coreProperties>
</file>